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theme/themeOverride2.xml" ContentType="application/vnd.openxmlformats-officedocument.themeOverr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61"/>
  </p:notesMasterIdLst>
  <p:sldIdLst>
    <p:sldId id="256" r:id="rId2"/>
    <p:sldId id="257" r:id="rId3"/>
    <p:sldId id="258" r:id="rId4"/>
    <p:sldId id="260" r:id="rId5"/>
    <p:sldId id="270" r:id="rId6"/>
    <p:sldId id="271" r:id="rId7"/>
    <p:sldId id="303" r:id="rId8"/>
    <p:sldId id="272" r:id="rId9"/>
    <p:sldId id="273" r:id="rId10"/>
    <p:sldId id="261" r:id="rId11"/>
    <p:sldId id="263" r:id="rId12"/>
    <p:sldId id="264" r:id="rId13"/>
    <p:sldId id="265" r:id="rId14"/>
    <p:sldId id="266" r:id="rId15"/>
    <p:sldId id="267" r:id="rId16"/>
    <p:sldId id="268" r:id="rId17"/>
    <p:sldId id="269" r:id="rId18"/>
    <p:sldId id="274" r:id="rId19"/>
    <p:sldId id="275" r:id="rId20"/>
    <p:sldId id="276" r:id="rId21"/>
    <p:sldId id="277" r:id="rId22"/>
    <p:sldId id="278" r:id="rId23"/>
    <p:sldId id="279" r:id="rId24"/>
    <p:sldId id="280" r:id="rId25"/>
    <p:sldId id="281" r:id="rId26"/>
    <p:sldId id="282" r:id="rId27"/>
    <p:sldId id="294" r:id="rId28"/>
    <p:sldId id="295" r:id="rId29"/>
    <p:sldId id="296" r:id="rId30"/>
    <p:sldId id="297" r:id="rId31"/>
    <p:sldId id="298" r:id="rId32"/>
    <p:sldId id="290" r:id="rId33"/>
    <p:sldId id="318" r:id="rId34"/>
    <p:sldId id="319" r:id="rId35"/>
    <p:sldId id="320" r:id="rId36"/>
    <p:sldId id="321" r:id="rId37"/>
    <p:sldId id="316" r:id="rId38"/>
    <p:sldId id="317" r:id="rId39"/>
    <p:sldId id="262" r:id="rId40"/>
    <p:sldId id="310" r:id="rId41"/>
    <p:sldId id="289" r:id="rId42"/>
    <p:sldId id="293" r:id="rId43"/>
    <p:sldId id="307" r:id="rId44"/>
    <p:sldId id="308" r:id="rId45"/>
    <p:sldId id="299" r:id="rId46"/>
    <p:sldId id="300" r:id="rId47"/>
    <p:sldId id="302" r:id="rId48"/>
    <p:sldId id="304" r:id="rId49"/>
    <p:sldId id="305" r:id="rId50"/>
    <p:sldId id="309" r:id="rId51"/>
    <p:sldId id="301" r:id="rId52"/>
    <p:sldId id="306" r:id="rId53"/>
    <p:sldId id="311" r:id="rId54"/>
    <p:sldId id="291" r:id="rId55"/>
    <p:sldId id="292" r:id="rId56"/>
    <p:sldId id="312" r:id="rId57"/>
    <p:sldId id="313" r:id="rId58"/>
    <p:sldId id="314" r:id="rId59"/>
    <p:sldId id="315" r:id="rId60"/>
  </p:sldIdLst>
  <p:sldSz cx="9144000" cy="6858000" type="screen4x3"/>
  <p:notesSz cx="6858000" cy="9144000"/>
  <p:defaultTextStyle>
    <a:defPPr>
      <a:defRPr lang="ro-RO"/>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9900"/>
  </p:clrMru>
</p:presentationPr>
</file>

<file path=ppt/tableStyles.xml><?xml version="1.0" encoding="utf-8"?>
<a:tblStyleLst xmlns:a="http://schemas.openxmlformats.org/drawingml/2006/main" def="{5C22544A-7EE6-4342-B048-85BDC9FD1C3A}">
  <a:tblStyle styleId="{5C22544A-7EE6-4342-B048-85BDC9FD1C3A}" styleName="Stil mediu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6069" autoAdjust="0"/>
    <p:restoredTop sz="94588" autoAdjust="0"/>
  </p:normalViewPr>
  <p:slideViewPr>
    <p:cSldViewPr>
      <p:cViewPr varScale="1">
        <p:scale>
          <a:sx n="97" d="100"/>
          <a:sy n="97" d="100"/>
        </p:scale>
        <p:origin x="-114" y="-240"/>
      </p:cViewPr>
      <p:guideLst>
        <p:guide orient="horz" pos="2160"/>
        <p:guide pos="2880"/>
      </p:guideLst>
    </p:cSldViewPr>
  </p:slideViewPr>
  <p:outlineViewPr>
    <p:cViewPr>
      <p:scale>
        <a:sx n="33" d="100"/>
        <a:sy n="33" d="100"/>
      </p:scale>
      <p:origin x="48" y="14682"/>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ro-RO"/>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202D105E-C185-47F8-A20D-45F3D9D818AD}" type="datetimeFigureOut">
              <a:rPr lang="ro-RO"/>
              <a:pPr>
                <a:defRPr/>
              </a:pPr>
              <a:t>17.12.2010</a:t>
            </a:fld>
            <a:endParaRPr lang="ro-RO"/>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o-RO"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ro-RO"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ro-RO"/>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91D35BC1-7A12-477C-B167-014A57E89DED}" type="slidenum">
              <a:rPr lang="ro-RO"/>
              <a:pPr>
                <a:defRPr/>
              </a:pPr>
              <a:t>‹#›</a:t>
            </a:fld>
            <a:endParaRPr lang="ro-RO"/>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zitiv titlu">
    <p:bg>
      <p:bgRef idx="1002">
        <a:schemeClr val="bg2"/>
      </p:bgRef>
    </p:bg>
    <p:spTree>
      <p:nvGrpSpPr>
        <p:cNvPr id="1" name=""/>
        <p:cNvGrpSpPr/>
        <p:nvPr/>
      </p:nvGrpSpPr>
      <p:grpSpPr>
        <a:xfrm>
          <a:off x="0" y="0"/>
          <a:ext cx="0" cy="0"/>
          <a:chOff x="0" y="0"/>
          <a:chExt cx="0" cy="0"/>
        </a:xfrm>
      </p:grpSpPr>
      <p:sp>
        <p:nvSpPr>
          <p:cNvPr id="9" name="Titlu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ro-RO" smtClean="0"/>
              <a:t>Faceți clic pentru a edita stilul de titlu Coordonator</a:t>
            </a:r>
            <a:endParaRPr lang="en-US"/>
          </a:p>
        </p:txBody>
      </p:sp>
      <p:sp>
        <p:nvSpPr>
          <p:cNvPr id="17" name="Subtitlu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o-RO" smtClean="0"/>
              <a:t>Faceți clic pentru editarea stilului de subtitlu al coordonatorului</a:t>
            </a:r>
            <a:endParaRPr lang="en-US"/>
          </a:p>
        </p:txBody>
      </p:sp>
      <p:sp>
        <p:nvSpPr>
          <p:cNvPr id="4" name="Substituent dată 29"/>
          <p:cNvSpPr>
            <a:spLocks noGrp="1"/>
          </p:cNvSpPr>
          <p:nvPr>
            <p:ph type="dt" sz="half" idx="10"/>
          </p:nvPr>
        </p:nvSpPr>
        <p:spPr/>
        <p:txBody>
          <a:bodyPr/>
          <a:lstStyle>
            <a:lvl1pPr>
              <a:defRPr/>
            </a:lvl1pPr>
          </a:lstStyle>
          <a:p>
            <a:pPr>
              <a:defRPr/>
            </a:pPr>
            <a:fld id="{91174753-3127-4A0B-B8B9-6DFADFF521E4}" type="datetimeFigureOut">
              <a:rPr lang="ro-RO"/>
              <a:pPr>
                <a:defRPr/>
              </a:pPr>
              <a:t>17.12.2010</a:t>
            </a:fld>
            <a:endParaRPr lang="ro-RO"/>
          </a:p>
        </p:txBody>
      </p:sp>
      <p:sp>
        <p:nvSpPr>
          <p:cNvPr id="5" name="Substituent subsol 18"/>
          <p:cNvSpPr>
            <a:spLocks noGrp="1"/>
          </p:cNvSpPr>
          <p:nvPr>
            <p:ph type="ftr" sz="quarter" idx="11"/>
          </p:nvPr>
        </p:nvSpPr>
        <p:spPr/>
        <p:txBody>
          <a:bodyPr/>
          <a:lstStyle>
            <a:lvl1pPr>
              <a:defRPr/>
            </a:lvl1pPr>
          </a:lstStyle>
          <a:p>
            <a:pPr>
              <a:defRPr/>
            </a:pPr>
            <a:endParaRPr lang="ro-RO"/>
          </a:p>
        </p:txBody>
      </p:sp>
      <p:sp>
        <p:nvSpPr>
          <p:cNvPr id="6" name="Substituent număr diapozitiv 26"/>
          <p:cNvSpPr>
            <a:spLocks noGrp="1"/>
          </p:cNvSpPr>
          <p:nvPr>
            <p:ph type="sldNum" sz="quarter" idx="12"/>
          </p:nvPr>
        </p:nvSpPr>
        <p:spPr/>
        <p:txBody>
          <a:bodyPr/>
          <a:lstStyle>
            <a:lvl1pPr>
              <a:defRPr/>
            </a:lvl1pPr>
          </a:lstStyle>
          <a:p>
            <a:pPr>
              <a:defRPr/>
            </a:pPr>
            <a:fld id="{C613BBD2-24C7-461F-8560-B675712080E5}" type="slidenum">
              <a:rPr lang="ro-RO"/>
              <a:pPr>
                <a:defRPr/>
              </a:pPr>
              <a:t>‹#›</a:t>
            </a:fld>
            <a:endParaRPr lang="ro-RO"/>
          </a:p>
        </p:txBody>
      </p:sp>
    </p:spTree>
  </p:cSld>
  <p:clrMapOvr>
    <a:overrideClrMapping bg1="dk1" tx1="lt1" bg2="dk2" tx2="lt2" accent1="accent1" accent2="accent2" accent3="accent3" accent4="accent4" accent5="accent5" accent6="accent6" hlink="hlink" folHlink="folHlink"/>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en-US"/>
          </a:p>
        </p:txBody>
      </p:sp>
      <p:sp>
        <p:nvSpPr>
          <p:cNvPr id="3" name="Substituent text vertical 2"/>
          <p:cNvSpPr>
            <a:spLocks noGrp="1"/>
          </p:cNvSpPr>
          <p:nvPr>
            <p:ph type="body" orient="vert" idx="1"/>
          </p:nvPr>
        </p:nvSpPr>
        <p:spPr/>
        <p:txBody>
          <a:bodyPr vert="eaVer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9"/>
          <p:cNvSpPr>
            <a:spLocks noGrp="1"/>
          </p:cNvSpPr>
          <p:nvPr>
            <p:ph type="dt" sz="half" idx="10"/>
          </p:nvPr>
        </p:nvSpPr>
        <p:spPr/>
        <p:txBody>
          <a:bodyPr/>
          <a:lstStyle>
            <a:lvl1pPr>
              <a:defRPr/>
            </a:lvl1pPr>
          </a:lstStyle>
          <a:p>
            <a:pPr>
              <a:defRPr/>
            </a:pPr>
            <a:fld id="{11B85261-515E-455D-946E-A2D1DF406725}" type="datetimeFigureOut">
              <a:rPr lang="ro-RO"/>
              <a:pPr>
                <a:defRPr/>
              </a:pPr>
              <a:t>17.12.2010</a:t>
            </a:fld>
            <a:endParaRPr lang="ro-RO"/>
          </a:p>
        </p:txBody>
      </p:sp>
      <p:sp>
        <p:nvSpPr>
          <p:cNvPr id="5" name="Substituent subsol 21"/>
          <p:cNvSpPr>
            <a:spLocks noGrp="1"/>
          </p:cNvSpPr>
          <p:nvPr>
            <p:ph type="ftr" sz="quarter" idx="11"/>
          </p:nvPr>
        </p:nvSpPr>
        <p:spPr/>
        <p:txBody>
          <a:bodyPr/>
          <a:lstStyle>
            <a:lvl1pPr>
              <a:defRPr/>
            </a:lvl1pPr>
          </a:lstStyle>
          <a:p>
            <a:pPr>
              <a:defRPr/>
            </a:pPr>
            <a:endParaRPr lang="ro-RO"/>
          </a:p>
        </p:txBody>
      </p:sp>
      <p:sp>
        <p:nvSpPr>
          <p:cNvPr id="6" name="Substituent număr diapozitiv 17"/>
          <p:cNvSpPr>
            <a:spLocks noGrp="1"/>
          </p:cNvSpPr>
          <p:nvPr>
            <p:ph type="sldNum" sz="quarter" idx="12"/>
          </p:nvPr>
        </p:nvSpPr>
        <p:spPr/>
        <p:txBody>
          <a:bodyPr/>
          <a:lstStyle>
            <a:lvl1pPr>
              <a:defRPr/>
            </a:lvl1pPr>
          </a:lstStyle>
          <a:p>
            <a:pPr>
              <a:defRPr/>
            </a:pPr>
            <a:fld id="{6233CC0F-0129-4A63-8D38-603E1063E20E}" type="slidenum">
              <a:rPr lang="ro-RO"/>
              <a:pPr>
                <a:defRPr/>
              </a:pPr>
              <a:t>‹#›</a:t>
            </a:fld>
            <a:endParaRPr lang="ro-RO"/>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p:cNvSpPr>
            <a:spLocks noGrp="1"/>
          </p:cNvSpPr>
          <p:nvPr>
            <p:ph type="title" orient="vert"/>
          </p:nvPr>
        </p:nvSpPr>
        <p:spPr>
          <a:xfrm>
            <a:off x="6629400" y="914401"/>
            <a:ext cx="2057400" cy="5211763"/>
          </a:xfrm>
        </p:spPr>
        <p:txBody>
          <a:bodyPr vert="eaVert"/>
          <a:lstStyle/>
          <a:p>
            <a:r>
              <a:rPr lang="ro-RO" smtClean="0"/>
              <a:t>Faceți clic pentru a edita stilul de titlu Coordonator</a:t>
            </a:r>
            <a:endParaRPr lang="en-US"/>
          </a:p>
        </p:txBody>
      </p:sp>
      <p:sp>
        <p:nvSpPr>
          <p:cNvPr id="3" name="Substituent text vertical 2"/>
          <p:cNvSpPr>
            <a:spLocks noGrp="1"/>
          </p:cNvSpPr>
          <p:nvPr>
            <p:ph type="body" orient="vert" idx="1"/>
          </p:nvPr>
        </p:nvSpPr>
        <p:spPr>
          <a:xfrm>
            <a:off x="457200" y="914401"/>
            <a:ext cx="6019800" cy="5211763"/>
          </a:xfrm>
        </p:spPr>
        <p:txBody>
          <a:bodyPr vert="eaVer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9"/>
          <p:cNvSpPr>
            <a:spLocks noGrp="1"/>
          </p:cNvSpPr>
          <p:nvPr>
            <p:ph type="dt" sz="half" idx="10"/>
          </p:nvPr>
        </p:nvSpPr>
        <p:spPr/>
        <p:txBody>
          <a:bodyPr/>
          <a:lstStyle>
            <a:lvl1pPr>
              <a:defRPr/>
            </a:lvl1pPr>
          </a:lstStyle>
          <a:p>
            <a:pPr>
              <a:defRPr/>
            </a:pPr>
            <a:fld id="{F8F3E9AA-13E8-4F25-B661-626D5FFB1805}" type="datetimeFigureOut">
              <a:rPr lang="ro-RO"/>
              <a:pPr>
                <a:defRPr/>
              </a:pPr>
              <a:t>17.12.2010</a:t>
            </a:fld>
            <a:endParaRPr lang="ro-RO"/>
          </a:p>
        </p:txBody>
      </p:sp>
      <p:sp>
        <p:nvSpPr>
          <p:cNvPr id="5" name="Substituent subsol 21"/>
          <p:cNvSpPr>
            <a:spLocks noGrp="1"/>
          </p:cNvSpPr>
          <p:nvPr>
            <p:ph type="ftr" sz="quarter" idx="11"/>
          </p:nvPr>
        </p:nvSpPr>
        <p:spPr/>
        <p:txBody>
          <a:bodyPr/>
          <a:lstStyle>
            <a:lvl1pPr>
              <a:defRPr/>
            </a:lvl1pPr>
          </a:lstStyle>
          <a:p>
            <a:pPr>
              <a:defRPr/>
            </a:pPr>
            <a:endParaRPr lang="ro-RO"/>
          </a:p>
        </p:txBody>
      </p:sp>
      <p:sp>
        <p:nvSpPr>
          <p:cNvPr id="6" name="Substituent număr diapozitiv 17"/>
          <p:cNvSpPr>
            <a:spLocks noGrp="1"/>
          </p:cNvSpPr>
          <p:nvPr>
            <p:ph type="sldNum" sz="quarter" idx="12"/>
          </p:nvPr>
        </p:nvSpPr>
        <p:spPr/>
        <p:txBody>
          <a:bodyPr/>
          <a:lstStyle>
            <a:lvl1pPr>
              <a:defRPr/>
            </a:lvl1pPr>
          </a:lstStyle>
          <a:p>
            <a:pPr>
              <a:defRPr/>
            </a:pPr>
            <a:fld id="{8B7243E1-A484-461B-88BA-27D9DB9BD76A}" type="slidenum">
              <a:rPr lang="ro-RO"/>
              <a:pPr>
                <a:defRPr/>
              </a:pPr>
              <a:t>‹#›</a:t>
            </a:fld>
            <a:endParaRPr lang="ro-RO"/>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en-US"/>
          </a:p>
        </p:txBody>
      </p:sp>
      <p:sp>
        <p:nvSpPr>
          <p:cNvPr id="3" name="Substituent conținut 2"/>
          <p:cNvSpPr>
            <a:spLocks noGrp="1"/>
          </p:cNvSpPr>
          <p:nvPr>
            <p:ph idx="1"/>
          </p:nvPr>
        </p:nvSpPr>
        <p:spPr/>
        <p:txBody>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9"/>
          <p:cNvSpPr>
            <a:spLocks noGrp="1"/>
          </p:cNvSpPr>
          <p:nvPr>
            <p:ph type="dt" sz="half" idx="10"/>
          </p:nvPr>
        </p:nvSpPr>
        <p:spPr/>
        <p:txBody>
          <a:bodyPr/>
          <a:lstStyle>
            <a:lvl1pPr>
              <a:defRPr/>
            </a:lvl1pPr>
          </a:lstStyle>
          <a:p>
            <a:pPr>
              <a:defRPr/>
            </a:pPr>
            <a:fld id="{70251620-AB55-4B96-B433-C260620F32C1}" type="datetimeFigureOut">
              <a:rPr lang="ro-RO"/>
              <a:pPr>
                <a:defRPr/>
              </a:pPr>
              <a:t>17.12.2010</a:t>
            </a:fld>
            <a:endParaRPr lang="ro-RO"/>
          </a:p>
        </p:txBody>
      </p:sp>
      <p:sp>
        <p:nvSpPr>
          <p:cNvPr id="5" name="Substituent subsol 21"/>
          <p:cNvSpPr>
            <a:spLocks noGrp="1"/>
          </p:cNvSpPr>
          <p:nvPr>
            <p:ph type="ftr" sz="quarter" idx="11"/>
          </p:nvPr>
        </p:nvSpPr>
        <p:spPr/>
        <p:txBody>
          <a:bodyPr/>
          <a:lstStyle>
            <a:lvl1pPr>
              <a:defRPr/>
            </a:lvl1pPr>
          </a:lstStyle>
          <a:p>
            <a:pPr>
              <a:defRPr/>
            </a:pPr>
            <a:endParaRPr lang="ro-RO"/>
          </a:p>
        </p:txBody>
      </p:sp>
      <p:sp>
        <p:nvSpPr>
          <p:cNvPr id="6" name="Substituent număr diapozitiv 17"/>
          <p:cNvSpPr>
            <a:spLocks noGrp="1"/>
          </p:cNvSpPr>
          <p:nvPr>
            <p:ph type="sldNum" sz="quarter" idx="12"/>
          </p:nvPr>
        </p:nvSpPr>
        <p:spPr/>
        <p:txBody>
          <a:bodyPr/>
          <a:lstStyle>
            <a:lvl1pPr>
              <a:defRPr/>
            </a:lvl1pPr>
          </a:lstStyle>
          <a:p>
            <a:pPr>
              <a:defRPr/>
            </a:pPr>
            <a:fld id="{BFC64F49-1F19-4412-A1A0-507CCBCE868E}" type="slidenum">
              <a:rPr lang="ro-RO"/>
              <a:pPr>
                <a:defRPr/>
              </a:pPr>
              <a:t>‹#›</a:t>
            </a:fld>
            <a:endParaRPr lang="ro-RO"/>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ntet secțiune">
    <p:bg>
      <p:bgRef idx="1002">
        <a:schemeClr val="bg2"/>
      </p:bgRef>
    </p:bg>
    <p:spTree>
      <p:nvGrpSpPr>
        <p:cNvPr id="1" name=""/>
        <p:cNvGrpSpPr/>
        <p:nvPr/>
      </p:nvGrpSpPr>
      <p:grpSpPr>
        <a:xfrm>
          <a:off x="0" y="0"/>
          <a:ext cx="0" cy="0"/>
          <a:chOff x="0" y="0"/>
          <a:chExt cx="0" cy="0"/>
        </a:xfrm>
      </p:grpSpPr>
      <p:sp>
        <p:nvSpPr>
          <p:cNvPr id="2" name="Titlu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ro-RO" smtClean="0"/>
              <a:t>Faceți clic pentru a edita stilul de titlu Coordonator</a:t>
            </a:r>
            <a:endParaRPr lang="en-US"/>
          </a:p>
        </p:txBody>
      </p:sp>
      <p:sp>
        <p:nvSpPr>
          <p:cNvPr id="3" name="Substituent text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o-RO" smtClean="0"/>
              <a:t>Faceți clic pentru a edita stilurile de text Coordonator</a:t>
            </a:r>
          </a:p>
        </p:txBody>
      </p:sp>
      <p:sp>
        <p:nvSpPr>
          <p:cNvPr id="4" name="Substituent dată 3"/>
          <p:cNvSpPr>
            <a:spLocks noGrp="1"/>
          </p:cNvSpPr>
          <p:nvPr>
            <p:ph type="dt" sz="half" idx="10"/>
          </p:nvPr>
        </p:nvSpPr>
        <p:spPr/>
        <p:txBody>
          <a:bodyPr/>
          <a:lstStyle>
            <a:lvl1pPr>
              <a:defRPr/>
            </a:lvl1pPr>
          </a:lstStyle>
          <a:p>
            <a:pPr>
              <a:defRPr/>
            </a:pPr>
            <a:fld id="{74524C3F-2049-4DAE-BDFF-A3B0DFEF60FC}" type="datetimeFigureOut">
              <a:rPr lang="ro-RO"/>
              <a:pPr>
                <a:defRPr/>
              </a:pPr>
              <a:t>17.12.2010</a:t>
            </a:fld>
            <a:endParaRPr lang="ro-RO"/>
          </a:p>
        </p:txBody>
      </p:sp>
      <p:sp>
        <p:nvSpPr>
          <p:cNvPr id="5" name="Substituent subsol 4"/>
          <p:cNvSpPr>
            <a:spLocks noGrp="1"/>
          </p:cNvSpPr>
          <p:nvPr>
            <p:ph type="ftr" sz="quarter" idx="11"/>
          </p:nvPr>
        </p:nvSpPr>
        <p:spPr/>
        <p:txBody>
          <a:bodyPr/>
          <a:lstStyle>
            <a:lvl1pPr>
              <a:defRPr/>
            </a:lvl1pPr>
          </a:lstStyle>
          <a:p>
            <a:pPr>
              <a:defRPr/>
            </a:pPr>
            <a:endParaRPr lang="ro-RO"/>
          </a:p>
        </p:txBody>
      </p:sp>
      <p:sp>
        <p:nvSpPr>
          <p:cNvPr id="6" name="Substituent număr diapozitiv 5"/>
          <p:cNvSpPr>
            <a:spLocks noGrp="1"/>
          </p:cNvSpPr>
          <p:nvPr>
            <p:ph type="sldNum" sz="quarter" idx="12"/>
          </p:nvPr>
        </p:nvSpPr>
        <p:spPr/>
        <p:txBody>
          <a:bodyPr/>
          <a:lstStyle>
            <a:lvl1pPr>
              <a:defRPr/>
            </a:lvl1pPr>
          </a:lstStyle>
          <a:p>
            <a:pPr>
              <a:defRPr/>
            </a:pPr>
            <a:fld id="{5424FC46-FB48-44C5-8388-84111A9EAC8F}" type="slidenum">
              <a:rPr lang="ro-RO"/>
              <a:pPr>
                <a:defRPr/>
              </a:pPr>
              <a:t>‹#›</a:t>
            </a:fld>
            <a:endParaRPr lang="ro-RO"/>
          </a:p>
        </p:txBody>
      </p:sp>
    </p:spTree>
  </p:cSld>
  <p:clrMapOvr>
    <a:overrideClrMapping bg1="dk1" tx1="lt1" bg2="dk2" tx2="lt2" accent1="accent1" accent2="accent2" accent3="accent3" accent4="accent4" accent5="accent5" accent6="accent6" hlink="hlink" folHlink="folHlink"/>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p:cNvSpPr>
            <a:spLocks noGrp="1"/>
          </p:cNvSpPr>
          <p:nvPr>
            <p:ph type="title"/>
          </p:nvPr>
        </p:nvSpPr>
        <p:spPr>
          <a:xfrm>
            <a:off x="457200" y="704088"/>
            <a:ext cx="8229600" cy="1143000"/>
          </a:xfrm>
        </p:spPr>
        <p:txBody>
          <a:bodyPr/>
          <a:lstStyle/>
          <a:p>
            <a:r>
              <a:rPr lang="ro-RO" smtClean="0"/>
              <a:t>Faceți clic pentru a edita stilul de titlu Coordonator</a:t>
            </a:r>
            <a:endParaRPr lang="en-US"/>
          </a:p>
        </p:txBody>
      </p:sp>
      <p:sp>
        <p:nvSpPr>
          <p:cNvPr id="3" name="Substituent conținut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conținut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5" name="Substituent dată 9"/>
          <p:cNvSpPr>
            <a:spLocks noGrp="1"/>
          </p:cNvSpPr>
          <p:nvPr>
            <p:ph type="dt" sz="half" idx="10"/>
          </p:nvPr>
        </p:nvSpPr>
        <p:spPr/>
        <p:txBody>
          <a:bodyPr/>
          <a:lstStyle>
            <a:lvl1pPr>
              <a:defRPr/>
            </a:lvl1pPr>
          </a:lstStyle>
          <a:p>
            <a:pPr>
              <a:defRPr/>
            </a:pPr>
            <a:fld id="{9B3A5CD5-EB75-46B4-BBC2-D4D6F1D1D92C}" type="datetimeFigureOut">
              <a:rPr lang="ro-RO"/>
              <a:pPr>
                <a:defRPr/>
              </a:pPr>
              <a:t>17.12.2010</a:t>
            </a:fld>
            <a:endParaRPr lang="ro-RO"/>
          </a:p>
        </p:txBody>
      </p:sp>
      <p:sp>
        <p:nvSpPr>
          <p:cNvPr id="6" name="Substituent subsol 21"/>
          <p:cNvSpPr>
            <a:spLocks noGrp="1"/>
          </p:cNvSpPr>
          <p:nvPr>
            <p:ph type="ftr" sz="quarter" idx="11"/>
          </p:nvPr>
        </p:nvSpPr>
        <p:spPr/>
        <p:txBody>
          <a:bodyPr/>
          <a:lstStyle>
            <a:lvl1pPr>
              <a:defRPr/>
            </a:lvl1pPr>
          </a:lstStyle>
          <a:p>
            <a:pPr>
              <a:defRPr/>
            </a:pPr>
            <a:endParaRPr lang="ro-RO"/>
          </a:p>
        </p:txBody>
      </p:sp>
      <p:sp>
        <p:nvSpPr>
          <p:cNvPr id="7" name="Substituent număr diapozitiv 17"/>
          <p:cNvSpPr>
            <a:spLocks noGrp="1"/>
          </p:cNvSpPr>
          <p:nvPr>
            <p:ph type="sldNum" sz="quarter" idx="12"/>
          </p:nvPr>
        </p:nvSpPr>
        <p:spPr/>
        <p:txBody>
          <a:bodyPr/>
          <a:lstStyle>
            <a:lvl1pPr>
              <a:defRPr/>
            </a:lvl1pPr>
          </a:lstStyle>
          <a:p>
            <a:pPr>
              <a:defRPr/>
            </a:pPr>
            <a:fld id="{9DE3CAA6-051D-44E5-BC70-250FBCE0807F}" type="slidenum">
              <a:rPr lang="ro-RO"/>
              <a:pPr>
                <a:defRPr/>
              </a:pPr>
              <a:t>‹#›</a:t>
            </a:fld>
            <a:endParaRPr lang="ro-RO"/>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ție">
    <p:spTree>
      <p:nvGrpSpPr>
        <p:cNvPr id="1" name=""/>
        <p:cNvGrpSpPr/>
        <p:nvPr/>
      </p:nvGrpSpPr>
      <p:grpSpPr>
        <a:xfrm>
          <a:off x="0" y="0"/>
          <a:ext cx="0" cy="0"/>
          <a:chOff x="0" y="0"/>
          <a:chExt cx="0" cy="0"/>
        </a:xfrm>
      </p:grpSpPr>
      <p:sp>
        <p:nvSpPr>
          <p:cNvPr id="2" name="Titlu 1"/>
          <p:cNvSpPr>
            <a:spLocks noGrp="1"/>
          </p:cNvSpPr>
          <p:nvPr>
            <p:ph type="title"/>
          </p:nvPr>
        </p:nvSpPr>
        <p:spPr>
          <a:xfrm>
            <a:off x="457200" y="704088"/>
            <a:ext cx="8229600" cy="1143000"/>
          </a:xfrm>
        </p:spPr>
        <p:txBody>
          <a:bodyPr/>
          <a:lstStyle>
            <a:lvl1pPr>
              <a:defRPr/>
            </a:lvl1pPr>
          </a:lstStyle>
          <a:p>
            <a:r>
              <a:rPr lang="ro-RO" smtClean="0"/>
              <a:t>Faceți clic pentru a edita stilul de titlu Coordonator</a:t>
            </a:r>
            <a:endParaRPr lang="en-US"/>
          </a:p>
        </p:txBody>
      </p:sp>
      <p:sp>
        <p:nvSpPr>
          <p:cNvPr id="3" name="Substituent text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ro-RO" smtClean="0"/>
              <a:t>Faceți clic pentru a edita stilurile de text Coordonator</a:t>
            </a:r>
          </a:p>
        </p:txBody>
      </p:sp>
      <p:sp>
        <p:nvSpPr>
          <p:cNvPr id="4" name="Substituent text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ro-RO" smtClean="0"/>
              <a:t>Faceți clic pentru a edita stilurile de text Coordonator</a:t>
            </a:r>
          </a:p>
        </p:txBody>
      </p:sp>
      <p:sp>
        <p:nvSpPr>
          <p:cNvPr id="5" name="Substituent conținut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6" name="Substituent conținut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7" name="Substituent dată 9"/>
          <p:cNvSpPr>
            <a:spLocks noGrp="1"/>
          </p:cNvSpPr>
          <p:nvPr>
            <p:ph type="dt" sz="half" idx="10"/>
          </p:nvPr>
        </p:nvSpPr>
        <p:spPr/>
        <p:txBody>
          <a:bodyPr/>
          <a:lstStyle>
            <a:lvl1pPr>
              <a:defRPr/>
            </a:lvl1pPr>
          </a:lstStyle>
          <a:p>
            <a:pPr>
              <a:defRPr/>
            </a:pPr>
            <a:fld id="{11FE34FD-20E5-4D29-BD90-094976902A87}" type="datetimeFigureOut">
              <a:rPr lang="ro-RO"/>
              <a:pPr>
                <a:defRPr/>
              </a:pPr>
              <a:t>17.12.2010</a:t>
            </a:fld>
            <a:endParaRPr lang="ro-RO"/>
          </a:p>
        </p:txBody>
      </p:sp>
      <p:sp>
        <p:nvSpPr>
          <p:cNvPr id="8" name="Substituent subsol 21"/>
          <p:cNvSpPr>
            <a:spLocks noGrp="1"/>
          </p:cNvSpPr>
          <p:nvPr>
            <p:ph type="ftr" sz="quarter" idx="11"/>
          </p:nvPr>
        </p:nvSpPr>
        <p:spPr/>
        <p:txBody>
          <a:bodyPr/>
          <a:lstStyle>
            <a:lvl1pPr>
              <a:defRPr/>
            </a:lvl1pPr>
          </a:lstStyle>
          <a:p>
            <a:pPr>
              <a:defRPr/>
            </a:pPr>
            <a:endParaRPr lang="ro-RO"/>
          </a:p>
        </p:txBody>
      </p:sp>
      <p:sp>
        <p:nvSpPr>
          <p:cNvPr id="9" name="Substituent număr diapozitiv 17"/>
          <p:cNvSpPr>
            <a:spLocks noGrp="1"/>
          </p:cNvSpPr>
          <p:nvPr>
            <p:ph type="sldNum" sz="quarter" idx="12"/>
          </p:nvPr>
        </p:nvSpPr>
        <p:spPr/>
        <p:txBody>
          <a:bodyPr/>
          <a:lstStyle>
            <a:lvl1pPr>
              <a:defRPr/>
            </a:lvl1pPr>
          </a:lstStyle>
          <a:p>
            <a:pPr>
              <a:defRPr/>
            </a:pPr>
            <a:fld id="{AE8E61F7-7A61-468F-8F79-7F6F84AAEE30}" type="slidenum">
              <a:rPr lang="ro-RO"/>
              <a:pPr>
                <a:defRPr/>
              </a:pPr>
              <a:t>‹#›</a:t>
            </a:fld>
            <a:endParaRPr lang="ro-RO"/>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u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ro-RO" smtClean="0"/>
              <a:t>Faceți clic pentru a edita stilul de titlu Coordonator</a:t>
            </a:r>
            <a:endParaRPr lang="en-US"/>
          </a:p>
        </p:txBody>
      </p:sp>
      <p:sp>
        <p:nvSpPr>
          <p:cNvPr id="3" name="Substituent dată 9"/>
          <p:cNvSpPr>
            <a:spLocks noGrp="1"/>
          </p:cNvSpPr>
          <p:nvPr>
            <p:ph type="dt" sz="half" idx="10"/>
          </p:nvPr>
        </p:nvSpPr>
        <p:spPr/>
        <p:txBody>
          <a:bodyPr/>
          <a:lstStyle>
            <a:lvl1pPr>
              <a:defRPr/>
            </a:lvl1pPr>
          </a:lstStyle>
          <a:p>
            <a:pPr>
              <a:defRPr/>
            </a:pPr>
            <a:fld id="{4A21C896-8A29-4C30-A8E6-EEB7EAEE7A5D}" type="datetimeFigureOut">
              <a:rPr lang="ro-RO"/>
              <a:pPr>
                <a:defRPr/>
              </a:pPr>
              <a:t>17.12.2010</a:t>
            </a:fld>
            <a:endParaRPr lang="ro-RO"/>
          </a:p>
        </p:txBody>
      </p:sp>
      <p:sp>
        <p:nvSpPr>
          <p:cNvPr id="4" name="Substituent subsol 21"/>
          <p:cNvSpPr>
            <a:spLocks noGrp="1"/>
          </p:cNvSpPr>
          <p:nvPr>
            <p:ph type="ftr" sz="quarter" idx="11"/>
          </p:nvPr>
        </p:nvSpPr>
        <p:spPr/>
        <p:txBody>
          <a:bodyPr/>
          <a:lstStyle>
            <a:lvl1pPr>
              <a:defRPr/>
            </a:lvl1pPr>
          </a:lstStyle>
          <a:p>
            <a:pPr>
              <a:defRPr/>
            </a:pPr>
            <a:endParaRPr lang="ro-RO"/>
          </a:p>
        </p:txBody>
      </p:sp>
      <p:sp>
        <p:nvSpPr>
          <p:cNvPr id="5" name="Substituent număr diapozitiv 17"/>
          <p:cNvSpPr>
            <a:spLocks noGrp="1"/>
          </p:cNvSpPr>
          <p:nvPr>
            <p:ph type="sldNum" sz="quarter" idx="12"/>
          </p:nvPr>
        </p:nvSpPr>
        <p:spPr/>
        <p:txBody>
          <a:bodyPr/>
          <a:lstStyle>
            <a:lvl1pPr>
              <a:defRPr/>
            </a:lvl1pPr>
          </a:lstStyle>
          <a:p>
            <a:pPr>
              <a:defRPr/>
            </a:pPr>
            <a:fld id="{414E2281-036E-4B0D-ADC1-3D79F057980A}" type="slidenum">
              <a:rPr lang="ro-RO"/>
              <a:pPr>
                <a:defRPr/>
              </a:pPr>
              <a:t>‹#›</a:t>
            </a:fld>
            <a:endParaRPr lang="ro-RO"/>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sp>
        <p:nvSpPr>
          <p:cNvPr id="2" name="Substituent dată 9"/>
          <p:cNvSpPr>
            <a:spLocks noGrp="1"/>
          </p:cNvSpPr>
          <p:nvPr>
            <p:ph type="dt" sz="half" idx="10"/>
          </p:nvPr>
        </p:nvSpPr>
        <p:spPr/>
        <p:txBody>
          <a:bodyPr/>
          <a:lstStyle>
            <a:lvl1pPr>
              <a:defRPr/>
            </a:lvl1pPr>
          </a:lstStyle>
          <a:p>
            <a:pPr>
              <a:defRPr/>
            </a:pPr>
            <a:fld id="{DCDCF9CD-1D7F-4DE8-B3A5-84E578EA311E}" type="datetimeFigureOut">
              <a:rPr lang="ro-RO"/>
              <a:pPr>
                <a:defRPr/>
              </a:pPr>
              <a:t>17.12.2010</a:t>
            </a:fld>
            <a:endParaRPr lang="ro-RO"/>
          </a:p>
        </p:txBody>
      </p:sp>
      <p:sp>
        <p:nvSpPr>
          <p:cNvPr id="3" name="Substituent subsol 21"/>
          <p:cNvSpPr>
            <a:spLocks noGrp="1"/>
          </p:cNvSpPr>
          <p:nvPr>
            <p:ph type="ftr" sz="quarter" idx="11"/>
          </p:nvPr>
        </p:nvSpPr>
        <p:spPr/>
        <p:txBody>
          <a:bodyPr/>
          <a:lstStyle>
            <a:lvl1pPr>
              <a:defRPr/>
            </a:lvl1pPr>
          </a:lstStyle>
          <a:p>
            <a:pPr>
              <a:defRPr/>
            </a:pPr>
            <a:endParaRPr lang="ro-RO"/>
          </a:p>
        </p:txBody>
      </p:sp>
      <p:sp>
        <p:nvSpPr>
          <p:cNvPr id="4" name="Substituent număr diapozitiv 17"/>
          <p:cNvSpPr>
            <a:spLocks noGrp="1"/>
          </p:cNvSpPr>
          <p:nvPr>
            <p:ph type="sldNum" sz="quarter" idx="12"/>
          </p:nvPr>
        </p:nvSpPr>
        <p:spPr/>
        <p:txBody>
          <a:bodyPr/>
          <a:lstStyle>
            <a:lvl1pPr>
              <a:defRPr/>
            </a:lvl1pPr>
          </a:lstStyle>
          <a:p>
            <a:pPr>
              <a:defRPr/>
            </a:pPr>
            <a:fld id="{2827E7E4-F310-4454-AE17-E1B404B93A35}" type="slidenum">
              <a:rPr lang="ro-RO"/>
              <a:pPr>
                <a:defRPr/>
              </a:pPr>
              <a:t>‹#›</a:t>
            </a:fld>
            <a:endParaRPr lang="ro-RO"/>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ținut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ro-RO" smtClean="0"/>
              <a:t>Faceți clic pentru a edita stilul de titlu Coordonator</a:t>
            </a:r>
            <a:endParaRPr lang="en-US"/>
          </a:p>
        </p:txBody>
      </p:sp>
      <p:sp>
        <p:nvSpPr>
          <p:cNvPr id="3" name="Substituent text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ro-RO" smtClean="0"/>
              <a:t>Faceți clic pentru a edita stilurile de text Coordonator</a:t>
            </a:r>
          </a:p>
        </p:txBody>
      </p:sp>
      <p:sp>
        <p:nvSpPr>
          <p:cNvPr id="4" name="Substituent conținut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5" name="Substituent dată 9"/>
          <p:cNvSpPr>
            <a:spLocks noGrp="1"/>
          </p:cNvSpPr>
          <p:nvPr>
            <p:ph type="dt" sz="half" idx="10"/>
          </p:nvPr>
        </p:nvSpPr>
        <p:spPr/>
        <p:txBody>
          <a:bodyPr/>
          <a:lstStyle>
            <a:lvl1pPr>
              <a:defRPr/>
            </a:lvl1pPr>
          </a:lstStyle>
          <a:p>
            <a:pPr>
              <a:defRPr/>
            </a:pPr>
            <a:fld id="{F9805BFC-B9D6-4EC7-9FA9-ED084E254E51}" type="datetimeFigureOut">
              <a:rPr lang="ro-RO"/>
              <a:pPr>
                <a:defRPr/>
              </a:pPr>
              <a:t>17.12.2010</a:t>
            </a:fld>
            <a:endParaRPr lang="ro-RO"/>
          </a:p>
        </p:txBody>
      </p:sp>
      <p:sp>
        <p:nvSpPr>
          <p:cNvPr id="6" name="Substituent subsol 21"/>
          <p:cNvSpPr>
            <a:spLocks noGrp="1"/>
          </p:cNvSpPr>
          <p:nvPr>
            <p:ph type="ftr" sz="quarter" idx="11"/>
          </p:nvPr>
        </p:nvSpPr>
        <p:spPr/>
        <p:txBody>
          <a:bodyPr/>
          <a:lstStyle>
            <a:lvl1pPr>
              <a:defRPr/>
            </a:lvl1pPr>
          </a:lstStyle>
          <a:p>
            <a:pPr>
              <a:defRPr/>
            </a:pPr>
            <a:endParaRPr lang="ro-RO"/>
          </a:p>
        </p:txBody>
      </p:sp>
      <p:sp>
        <p:nvSpPr>
          <p:cNvPr id="7" name="Substituent număr diapozitiv 17"/>
          <p:cNvSpPr>
            <a:spLocks noGrp="1"/>
          </p:cNvSpPr>
          <p:nvPr>
            <p:ph type="sldNum" sz="quarter" idx="12"/>
          </p:nvPr>
        </p:nvSpPr>
        <p:spPr/>
        <p:txBody>
          <a:bodyPr/>
          <a:lstStyle>
            <a:lvl1pPr>
              <a:defRPr/>
            </a:lvl1pPr>
          </a:lstStyle>
          <a:p>
            <a:pPr>
              <a:defRPr/>
            </a:pPr>
            <a:fld id="{30168839-54D9-4C75-973B-FE68EEBAF7F2}" type="slidenum">
              <a:rPr lang="ro-RO"/>
              <a:pPr>
                <a:defRPr/>
              </a:pPr>
              <a:t>‹#›</a:t>
            </a:fld>
            <a:endParaRPr lang="ro-RO"/>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ine cu legendă">
    <p:spTree>
      <p:nvGrpSpPr>
        <p:cNvPr id="1" name=""/>
        <p:cNvGrpSpPr/>
        <p:nvPr/>
      </p:nvGrpSpPr>
      <p:grpSpPr>
        <a:xfrm>
          <a:off x="0" y="0"/>
          <a:ext cx="0" cy="0"/>
          <a:chOff x="0" y="0"/>
          <a:chExt cx="0" cy="0"/>
        </a:xfrm>
      </p:grpSpPr>
      <p:sp>
        <p:nvSpPr>
          <p:cNvPr id="5" name="Dreptunghi cu un colţ tăiat şi rotunjit 8"/>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Triunghi drept 11"/>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Formă liberă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8" name="Formă liberă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2" name="Titlu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ro-RO" smtClean="0"/>
              <a:t>Faceți clic pentru a edita stilul de titlu Coordonator</a:t>
            </a:r>
            <a:endParaRPr lang="en-US"/>
          </a:p>
        </p:txBody>
      </p:sp>
      <p:sp>
        <p:nvSpPr>
          <p:cNvPr id="4" name="Substituent text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ro-RO" smtClean="0"/>
              <a:t>Faceți clic pentru a edita stilurile de text Coordonator</a:t>
            </a:r>
          </a:p>
        </p:txBody>
      </p:sp>
      <p:sp>
        <p:nvSpPr>
          <p:cNvPr id="3" name="Substituent imagine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ro-RO" noProof="0" smtClean="0"/>
              <a:t>Faceți clic pe pictogramă pentru a adăuga o imagine</a:t>
            </a:r>
            <a:endParaRPr lang="en-US" noProof="0" dirty="0"/>
          </a:p>
        </p:txBody>
      </p:sp>
      <p:sp>
        <p:nvSpPr>
          <p:cNvPr id="9" name="Substituent dată 4"/>
          <p:cNvSpPr>
            <a:spLocks noGrp="1"/>
          </p:cNvSpPr>
          <p:nvPr>
            <p:ph type="dt" sz="half" idx="10"/>
          </p:nvPr>
        </p:nvSpPr>
        <p:spPr/>
        <p:txBody>
          <a:bodyPr/>
          <a:lstStyle>
            <a:lvl1pPr>
              <a:defRPr/>
            </a:lvl1pPr>
          </a:lstStyle>
          <a:p>
            <a:pPr>
              <a:defRPr/>
            </a:pPr>
            <a:fld id="{528951AA-3904-4E73-AD06-A004896454FF}" type="datetimeFigureOut">
              <a:rPr lang="ro-RO"/>
              <a:pPr>
                <a:defRPr/>
              </a:pPr>
              <a:t>17.12.2010</a:t>
            </a:fld>
            <a:endParaRPr lang="ro-RO"/>
          </a:p>
        </p:txBody>
      </p:sp>
      <p:sp>
        <p:nvSpPr>
          <p:cNvPr id="10" name="Substituent subsol 5"/>
          <p:cNvSpPr>
            <a:spLocks noGrp="1"/>
          </p:cNvSpPr>
          <p:nvPr>
            <p:ph type="ftr" sz="quarter" idx="11"/>
          </p:nvPr>
        </p:nvSpPr>
        <p:spPr/>
        <p:txBody>
          <a:bodyPr/>
          <a:lstStyle>
            <a:lvl1pPr>
              <a:defRPr/>
            </a:lvl1pPr>
          </a:lstStyle>
          <a:p>
            <a:pPr>
              <a:defRPr/>
            </a:pPr>
            <a:endParaRPr lang="ro-RO"/>
          </a:p>
        </p:txBody>
      </p:sp>
      <p:sp>
        <p:nvSpPr>
          <p:cNvPr id="11" name="Substituent număr diapozitiv 6"/>
          <p:cNvSpPr>
            <a:spLocks noGrp="1"/>
          </p:cNvSpPr>
          <p:nvPr>
            <p:ph type="sldNum" sz="quarter" idx="12"/>
          </p:nvPr>
        </p:nvSpPr>
        <p:spPr>
          <a:xfrm>
            <a:off x="8077200" y="6356350"/>
            <a:ext cx="609600" cy="365125"/>
          </a:xfrm>
        </p:spPr>
        <p:txBody>
          <a:bodyPr/>
          <a:lstStyle>
            <a:lvl1pPr>
              <a:defRPr/>
            </a:lvl1pPr>
          </a:lstStyle>
          <a:p>
            <a:pPr>
              <a:defRPr/>
            </a:pPr>
            <a:fld id="{2F4137B9-76B3-4664-8658-9882B2D5619E}" type="slidenum">
              <a:rPr lang="ro-RO"/>
              <a:pPr>
                <a:defRPr/>
              </a:pPr>
              <a:t>‹#›</a:t>
            </a:fld>
            <a:endParaRPr lang="ro-RO"/>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ormă liberă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8" name="Formă liberă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028" name="Substituent titlu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ro-RO" smtClean="0"/>
              <a:t>Faceți clic pentru a edita stilul de titlu Coordonator</a:t>
            </a:r>
            <a:endParaRPr lang="en-US" smtClean="0"/>
          </a:p>
        </p:txBody>
      </p:sp>
      <p:sp>
        <p:nvSpPr>
          <p:cNvPr id="1029" name="Substituent text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smtClean="0"/>
          </a:p>
        </p:txBody>
      </p:sp>
      <p:sp>
        <p:nvSpPr>
          <p:cNvPr id="10" name="Substituent dată 9"/>
          <p:cNvSpPr>
            <a:spLocks noGrp="1"/>
          </p:cNvSpPr>
          <p:nvPr>
            <p:ph type="dt" sz="half" idx="2"/>
          </p:nvPr>
        </p:nvSpPr>
        <p:spPr>
          <a:xfrm>
            <a:off x="457200" y="6356350"/>
            <a:ext cx="2133600" cy="365125"/>
          </a:xfrm>
          <a:prstGeom prst="rect">
            <a:avLst/>
          </a:prstGeom>
        </p:spPr>
        <p:txBody>
          <a:bodyPr vert="horz" lIns="0" tIns="0" rIns="0" bIns="0" anchor="b"/>
          <a:lstStyle>
            <a:lvl1pPr algn="l" eaLnBrk="1" fontAlgn="auto" latinLnBrk="0" hangingPunct="1">
              <a:spcBef>
                <a:spcPts val="0"/>
              </a:spcBef>
              <a:spcAft>
                <a:spcPts val="0"/>
              </a:spcAft>
              <a:defRPr kumimoji="0" sz="1200" smtClean="0">
                <a:solidFill>
                  <a:schemeClr val="tx2">
                    <a:shade val="90000"/>
                  </a:schemeClr>
                </a:solidFill>
                <a:latin typeface="+mn-lt"/>
                <a:cs typeface="+mn-cs"/>
              </a:defRPr>
            </a:lvl1pPr>
          </a:lstStyle>
          <a:p>
            <a:pPr>
              <a:defRPr/>
            </a:pPr>
            <a:fld id="{3FA6022C-C6E4-4B65-BEEC-51DDDEB07A1F}" type="datetimeFigureOut">
              <a:rPr lang="ro-RO"/>
              <a:pPr>
                <a:defRPr/>
              </a:pPr>
              <a:t>17.12.2010</a:t>
            </a:fld>
            <a:endParaRPr lang="ro-RO"/>
          </a:p>
        </p:txBody>
      </p:sp>
      <p:sp>
        <p:nvSpPr>
          <p:cNvPr id="22" name="Substituent subsol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endParaRPr lang="ro-RO"/>
          </a:p>
        </p:txBody>
      </p:sp>
      <p:sp>
        <p:nvSpPr>
          <p:cNvPr id="18" name="Substituent număr diapozitiv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200" smtClean="0">
                <a:solidFill>
                  <a:schemeClr val="tx2">
                    <a:shade val="90000"/>
                  </a:schemeClr>
                </a:solidFill>
                <a:latin typeface="+mn-lt"/>
                <a:cs typeface="+mn-cs"/>
              </a:defRPr>
            </a:lvl1pPr>
          </a:lstStyle>
          <a:p>
            <a:pPr>
              <a:defRPr/>
            </a:pPr>
            <a:fld id="{F83D5E50-BE10-4FC7-96EC-592F4D06BF12}" type="slidenum">
              <a:rPr lang="ro-RO"/>
              <a:pPr>
                <a:defRPr/>
              </a:pPr>
              <a:t>‹#›</a:t>
            </a:fld>
            <a:endParaRPr lang="ro-RO"/>
          </a:p>
        </p:txBody>
      </p:sp>
      <p:grpSp>
        <p:nvGrpSpPr>
          <p:cNvPr id="1033" name="Grupare 1"/>
          <p:cNvGrpSpPr>
            <a:grpSpLocks/>
          </p:cNvGrpSpPr>
          <p:nvPr/>
        </p:nvGrpSpPr>
        <p:grpSpPr bwMode="auto">
          <a:xfrm>
            <a:off x="-19050" y="203200"/>
            <a:ext cx="9180513" cy="647700"/>
            <a:chOff x="-19045" y="216550"/>
            <a:chExt cx="9180548" cy="649224"/>
          </a:xfrm>
        </p:grpSpPr>
        <p:sp>
          <p:nvSpPr>
            <p:cNvPr id="12" name="Formă liberă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3" name="Formă liberă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grpSp>
    </p:spTree>
  </p:cSld>
  <p:clrMap bg1="lt1" tx1="dk1" bg2="lt2" tx2="dk2" accent1="accent1" accent2="accent2" accent3="accent3" accent4="accent4" accent5="accent5" accent6="accent6" hlink="hlink" folHlink="folHlink"/>
  <p:sldLayoutIdLst>
    <p:sldLayoutId id="2147483719" r:id="rId1"/>
    <p:sldLayoutId id="2147483711" r:id="rId2"/>
    <p:sldLayoutId id="2147483720" r:id="rId3"/>
    <p:sldLayoutId id="2147483712" r:id="rId4"/>
    <p:sldLayoutId id="2147483713" r:id="rId5"/>
    <p:sldLayoutId id="2147483714" r:id="rId6"/>
    <p:sldLayoutId id="2147483715" r:id="rId7"/>
    <p:sldLayoutId id="2147483716" r:id="rId8"/>
    <p:sldLayoutId id="2147483721" r:id="rId9"/>
    <p:sldLayoutId id="2147483717" r:id="rId10"/>
    <p:sldLayoutId id="2147483718" r:id="rId11"/>
  </p:sldLayoutIdLst>
  <p:transition/>
  <p:txStyles>
    <p:titleStyle>
      <a:lvl1pPr algn="l" rtl="0" fontAlgn="base">
        <a:spcBef>
          <a:spcPct val="0"/>
        </a:spcBef>
        <a:spcAft>
          <a:spcPct val="0"/>
        </a:spcAft>
        <a:defRPr sz="5000" kern="1200">
          <a:solidFill>
            <a:schemeClr val="tx2"/>
          </a:solidFill>
          <a:latin typeface="+mj-lt"/>
          <a:ea typeface="+mj-ea"/>
          <a:cs typeface="+mj-cs"/>
        </a:defRPr>
      </a:lvl1pPr>
      <a:lvl2pPr algn="l" rtl="0" fontAlgn="base">
        <a:spcBef>
          <a:spcPct val="0"/>
        </a:spcBef>
        <a:spcAft>
          <a:spcPct val="0"/>
        </a:spcAft>
        <a:defRPr sz="5000">
          <a:solidFill>
            <a:schemeClr val="tx2"/>
          </a:solidFill>
          <a:latin typeface="Calibri" pitchFamily="34" charset="0"/>
        </a:defRPr>
      </a:lvl2pPr>
      <a:lvl3pPr algn="l" rtl="0" fontAlgn="base">
        <a:spcBef>
          <a:spcPct val="0"/>
        </a:spcBef>
        <a:spcAft>
          <a:spcPct val="0"/>
        </a:spcAft>
        <a:defRPr sz="5000">
          <a:solidFill>
            <a:schemeClr val="tx2"/>
          </a:solidFill>
          <a:latin typeface="Calibri" pitchFamily="34" charset="0"/>
        </a:defRPr>
      </a:lvl3pPr>
      <a:lvl4pPr algn="l" rtl="0" fontAlgn="base">
        <a:spcBef>
          <a:spcPct val="0"/>
        </a:spcBef>
        <a:spcAft>
          <a:spcPct val="0"/>
        </a:spcAft>
        <a:defRPr sz="5000">
          <a:solidFill>
            <a:schemeClr val="tx2"/>
          </a:solidFill>
          <a:latin typeface="Calibri" pitchFamily="34" charset="0"/>
        </a:defRPr>
      </a:lvl4pPr>
      <a:lvl5pPr algn="l" rtl="0" fontAlgn="base">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fontAlgn="base">
        <a:spcBef>
          <a:spcPct val="20000"/>
        </a:spcBef>
        <a:spcAft>
          <a:spcPct val="0"/>
        </a:spcAft>
        <a:buClr>
          <a:srgbClr val="B32C16"/>
        </a:buClr>
        <a:buSzPct val="95000"/>
        <a:buFont typeface="Wingdings 2" pitchFamily="18" charset="2"/>
        <a:buChar char=""/>
        <a:defRPr sz="2600" kern="1200">
          <a:solidFill>
            <a:schemeClr val="tx1"/>
          </a:solidFill>
          <a:latin typeface="+mn-lt"/>
          <a:ea typeface="+mn-ea"/>
          <a:cs typeface="+mn-cs"/>
        </a:defRPr>
      </a:lvl1pPr>
      <a:lvl2pPr marL="639763" indent="-246063" algn="l" rtl="0" fontAlgn="base">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fontAlgn="base">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fontAlgn="base">
        <a:spcBef>
          <a:spcPct val="20000"/>
        </a:spcBef>
        <a:spcAft>
          <a:spcPct val="0"/>
        </a:spcAft>
        <a:buClr>
          <a:srgbClr val="B32C16"/>
        </a:buClr>
        <a:buSzPct val="65000"/>
        <a:buFont typeface="Wingdings 2" pitchFamily="18" charset="2"/>
        <a:buChar char=""/>
        <a:defRPr sz="2000" kern="1200">
          <a:solidFill>
            <a:schemeClr val="tx1"/>
          </a:solidFill>
          <a:latin typeface="+mn-lt"/>
          <a:ea typeface="+mn-ea"/>
          <a:cs typeface="+mn-cs"/>
        </a:defRPr>
      </a:lvl4pPr>
      <a:lvl5pPr marL="1462088" indent="-209550" algn="l" rtl="0" fontAlgn="base">
        <a:spcBef>
          <a:spcPct val="20000"/>
        </a:spcBef>
        <a:spcAft>
          <a:spcPct val="0"/>
        </a:spcAft>
        <a:buClr>
          <a:srgbClr val="F5CD2D"/>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www.sarcina-nasterea.ro/sarcina-pe-saptamani/1-prima-saptamana-sarcina.html" TargetMode="Externa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hyperlink" Target="http://www.sarcina-nasterea.ro/despre-sarcina/acidul-folic-este-esential-pentru-sarcina.html" TargetMode="External"/><Relationship Id="rId2" Type="http://schemas.openxmlformats.org/officeDocument/2006/relationships/hyperlink" Target="http://www.sarcina-nasterea.ro/sanatatea-gravidei/fumatul-si-sarcina.html" TargetMode="External"/><Relationship Id="rId1" Type="http://schemas.openxmlformats.org/officeDocument/2006/relationships/slideLayout" Target="../slideLayouts/slideLayout3.xml"/><Relationship Id="rId5" Type="http://schemas.openxmlformats.org/officeDocument/2006/relationships/hyperlink" Target="http://www.cali.ro/" TargetMode="External"/><Relationship Id="rId4" Type="http://schemas.openxmlformats.org/officeDocument/2006/relationships/hyperlink" Target="http://www.cali.ro/35-new-life-multivitamin-pentru-gravide-si-mame-ce-alapteaza.html"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www.sarcina-nasterea.ro/sarcina-pe-saptamani/sarcina-2-saptamani.html" TargetMode="Externa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hyperlink" Target="http://www.cali.ro/20-iron-plus-fier-pentru-o-sanatate-de-fier.html" TargetMode="External"/><Relationship Id="rId2" Type="http://schemas.openxmlformats.org/officeDocument/2006/relationships/hyperlink" Target="http://www.sarcina-nasterea.ro/sarcina-pe-saptamani/sarcina-3-saptamani.html" TargetMode="External"/><Relationship Id="rId1" Type="http://schemas.openxmlformats.org/officeDocument/2006/relationships/slideLayout" Target="../slideLayouts/slideLayout3.xml"/><Relationship Id="rId4" Type="http://schemas.openxmlformats.org/officeDocument/2006/relationships/hyperlink" Target="http://www.sarcina-nasterea.ro/despre-sarcina/acidul-folic-este-esential-pentru-sarcina.html"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www.sarcina-nasterea.ro/despre-sarcina/lichidul-amniotic-lichidul-vietii.html" TargetMode="Externa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hyperlink" Target="http://sarcina.pentrumamici.ro/sarcina-a/semne-de-sarcina/primele-semne-de-sarcina" TargetMode="External"/><Relationship Id="rId2" Type="http://schemas.openxmlformats.org/officeDocument/2006/relationships/hyperlink" Target="http://sarcina.pentrumamici.ro/preconceptie/fertilitate/simptome-de-ovulatie" TargetMode="External"/><Relationship Id="rId1" Type="http://schemas.openxmlformats.org/officeDocument/2006/relationships/slideLayout" Target="../slideLayouts/slideLayout3.xml"/><Relationship Id="rId5" Type="http://schemas.openxmlformats.org/officeDocument/2006/relationships/image" Target="../media/image14.jpeg"/><Relationship Id="rId4" Type="http://schemas.openxmlformats.org/officeDocument/2006/relationships/hyperlink" Target="http://sarcina.pentrumamici.ro/sarcina-a/semne-de-sarcina/teste-de-sarcina"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sarcina.pentrumamici.ro/sarcina-a/alimentatie-sarcina/acidul-folic" TargetMode="External"/><Relationship Id="rId2" Type="http://schemas.openxmlformats.org/officeDocument/2006/relationships/hyperlink" Target="http://sarcina.pentrumamici.ro/sarcina-a/alimentatie-sarcina/alimentatia-in-sarcina" TargetMode="External"/><Relationship Id="rId1" Type="http://schemas.openxmlformats.org/officeDocument/2006/relationships/slideLayout" Target="../slideLayouts/slideLayout6.xml"/><Relationship Id="rId4" Type="http://schemas.openxmlformats.org/officeDocument/2006/relationships/image" Target="../media/image15.jpeg"/></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hyperlink" Target="http://sarcina.pentrumamici.ro/nastere/pregatirea-nasterii/folclorul-si-cum-aflam-sexul-copilului" TargetMode="External"/><Relationship Id="rId2" Type="http://schemas.openxmlformats.org/officeDocument/2006/relationships/hyperlink" Target="http://sarcina.pentrumamici.ro/nastere/nastere-naturala/nasterea-normala" TargetMode="External"/><Relationship Id="rId1" Type="http://schemas.openxmlformats.org/officeDocument/2006/relationships/slideLayout" Target="../slideLayouts/slideLayout3.xml"/><Relationship Id="rId6" Type="http://schemas.openxmlformats.org/officeDocument/2006/relationships/image" Target="../media/image16.jpeg"/><Relationship Id="rId5" Type="http://schemas.openxmlformats.org/officeDocument/2006/relationships/hyperlink" Target="http://copii.pentrumamici.ro/bebelusi/sanatate-bebelusi/rahitismul-la-copii-iii-prevenire-si-tratament" TargetMode="External"/><Relationship Id="rId4" Type="http://schemas.openxmlformats.org/officeDocument/2006/relationships/hyperlink" Target="http://sarcina.pentrumamici.ro/sarcina-a/semne-de-sarcina/simptome-de-sarcina-greturile-de-dimineata-i"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http://sarcina.pentrumamici.ro/sarcina-a/semne-de-sarcina/simptome-de-sarcina-constipatia" TargetMode="External"/><Relationship Id="rId2" Type="http://schemas.openxmlformats.org/officeDocument/2006/relationships/hyperlink" Target="http://sarcina.pentrumamici.ro/sarcina-a/sanatate-gravide/analize-medicale-in-sarcina-trimestrul-al-2-lea" TargetMode="External"/><Relationship Id="rId1" Type="http://schemas.openxmlformats.org/officeDocument/2006/relationships/slideLayout" Target="../slideLayouts/slideLayout6.xml"/><Relationship Id="rId5" Type="http://schemas.openxmlformats.org/officeDocument/2006/relationships/image" Target="../media/image17.jpeg"/><Relationship Id="rId4" Type="http://schemas.openxmlformats.org/officeDocument/2006/relationships/hyperlink" Target="http://sarcina.pentrumamici.ro/sarcina-a/sanatate-gravide/sarcina-si-sportul"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http://sarcina.pentrumamici.ro/nastere/pregatirea-nasterii/in-asteptarea-nasterii-contractiile-braxton-hicks" TargetMode="External"/><Relationship Id="rId2" Type="http://schemas.openxmlformats.org/officeDocument/2006/relationships/hyperlink" Target="http://sarcina.pentrumamici.ro/nastere/nastere-naturala/nasterea-normala" TargetMode="External"/><Relationship Id="rId1" Type="http://schemas.openxmlformats.org/officeDocument/2006/relationships/slideLayout" Target="../slideLayouts/slideLayout3.xml"/><Relationship Id="rId4" Type="http://schemas.openxmlformats.org/officeDocument/2006/relationships/image" Target="../media/image18.jpeg"/></Relationships>
</file>

<file path=ppt/slides/_rels/slide23.xml.rels><?xml version="1.0" encoding="UTF-8" standalone="yes"?>
<Relationships xmlns="http://schemas.openxmlformats.org/package/2006/relationships"><Relationship Id="rId3" Type="http://schemas.openxmlformats.org/officeDocument/2006/relationships/hyperlink" Target="http://sarcina.pentrumamici.ro/sarcina-a/sanatate-gravide/somnul-in-sarcina-i" TargetMode="External"/><Relationship Id="rId2" Type="http://schemas.openxmlformats.org/officeDocument/2006/relationships/image" Target="../media/image19.jpeg"/><Relationship Id="rId1" Type="http://schemas.openxmlformats.org/officeDocument/2006/relationships/slideLayout" Target="../slideLayouts/slideLayout7.xml"/><Relationship Id="rId5" Type="http://schemas.openxmlformats.org/officeDocument/2006/relationships/hyperlink" Target="http://sarcina.pentrumamici.ro/nastere/cezariana/nasterea-prin-cezariana" TargetMode="External"/><Relationship Id="rId4" Type="http://schemas.openxmlformats.org/officeDocument/2006/relationships/hyperlink" Target="http://sarcina.pentrumamici.ro/sarcina-a/sanatate-gravide/urgente-in-sarcina"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http://sarcina.pentrumamici.ro/sarcina-a/semne-de-sarcina/simptome-de-sarcina-vergeturile-i" TargetMode="External"/><Relationship Id="rId2" Type="http://schemas.openxmlformats.org/officeDocument/2006/relationships/hyperlink" Target="http://sarcina.pentrumamici.ro/sarcina-a/alimentatie-sarcina/alimentatia-in-sarcina" TargetMode="External"/><Relationship Id="rId1" Type="http://schemas.openxmlformats.org/officeDocument/2006/relationships/slideLayout" Target="../slideLayouts/slideLayout3.xml"/><Relationship Id="rId5" Type="http://schemas.openxmlformats.org/officeDocument/2006/relationships/image" Target="../media/image20.jpeg"/><Relationship Id="rId4" Type="http://schemas.openxmlformats.org/officeDocument/2006/relationships/hyperlink" Target="http://sarcina.pentrumamici.ro/nastere/pregatirea-nasterii/bagajul-pentru-maternitate"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http://sarcina.pentrumamici.ro/sarcina-a/sanatate-gravide/somnul-in-sarcina-i" TargetMode="External"/><Relationship Id="rId2" Type="http://schemas.openxmlformats.org/officeDocument/2006/relationships/image" Target="../media/image21.jpeg"/><Relationship Id="rId1" Type="http://schemas.openxmlformats.org/officeDocument/2006/relationships/slideLayout" Target="../slideLayouts/slideLayout1.xml"/><Relationship Id="rId5" Type="http://schemas.openxmlformats.org/officeDocument/2006/relationships/hyperlink" Target="http://sarcina.pentrumamici.ro/nastere/cezariana/nasterea-cu-anestezie-generala" TargetMode="External"/><Relationship Id="rId4" Type="http://schemas.openxmlformats.org/officeDocument/2006/relationships/hyperlink" Target="http://sarcina.pentrumamici.ro/nastere/pregatirea-nasterii/in-asteptarea-nasterii-contractiile-braxton-hicks" TargetMode="External"/></Relationships>
</file>

<file path=ppt/slides/_rels/slide26.xml.rels><?xml version="1.0" encoding="UTF-8" standalone="yes"?>
<Relationships xmlns="http://schemas.openxmlformats.org/package/2006/relationships"><Relationship Id="rId3" Type="http://schemas.openxmlformats.org/officeDocument/2006/relationships/hyperlink" Target="http://sarcina.pentrumamici.ro/nastere/nastere-naturala/nasterea-provocata-cauze" TargetMode="External"/><Relationship Id="rId2" Type="http://schemas.openxmlformats.org/officeDocument/2006/relationships/hyperlink" Target="http://sarcina.pentrumamici.ro/nastere/cezariana/nasterea-prin-cezariana-indicatii" TargetMode="External"/><Relationship Id="rId1" Type="http://schemas.openxmlformats.org/officeDocument/2006/relationships/slideLayout" Target="../slideLayouts/slideLayout7.xml"/><Relationship Id="rId5" Type="http://schemas.openxmlformats.org/officeDocument/2006/relationships/image" Target="../media/image21.jpeg"/><Relationship Id="rId4" Type="http://schemas.openxmlformats.org/officeDocument/2006/relationships/hyperlink" Target="http://sarcina.pentrumamici.ro/nastere/pregatirea-nasterii/6-semne-de-travaliu"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hyperlink" Target="http://www.bebelu.ro/video-travaliul-si-nasterea.html" TargetMode="Externa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hyperlink" Target="http://www.desprecopii.com/info.asp?id=2390" TargetMode="Externa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hyperlink" Target="http://www.kidz.ro/articol/Bebe/1507/Dezvoltarea-nou-nascutului.html" TargetMode="External"/><Relationship Id="rId2" Type="http://schemas.openxmlformats.org/officeDocument/2006/relationships/hyperlink" Target="http://www.kidz.ro/articol/Sarcina" TargetMode="External"/><Relationship Id="rId1" Type="http://schemas.openxmlformats.org/officeDocument/2006/relationships/slideLayout" Target="../slideLayouts/slideLayout1.xml"/><Relationship Id="rId6" Type="http://schemas.openxmlformats.org/officeDocument/2006/relationships/hyperlink" Target="http://www.kidz.ro/articol/Copil/1510/Dezvoltarea-prescolarului.html" TargetMode="External"/><Relationship Id="rId5" Type="http://schemas.openxmlformats.org/officeDocument/2006/relationships/hyperlink" Target="http://www.kidz.ro/articol/Copil/1509/Dezvoltarea-copilului-mic-anteprescolar.html" TargetMode="External"/><Relationship Id="rId4" Type="http://schemas.openxmlformats.org/officeDocument/2006/relationships/hyperlink" Target="http://www.kidz.ro/articol/Bebe/1508/Etapele-dezvoltarii-sugarului.html" TargetMode="Externa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8" Type="http://schemas.openxmlformats.org/officeDocument/2006/relationships/hyperlink" Target="http://www.avantaje.ro/taguri/tata" TargetMode="External"/><Relationship Id="rId3" Type="http://schemas.openxmlformats.org/officeDocument/2006/relationships/hyperlink" Target="http://www.avantaje.ro/taguri/copii" TargetMode="External"/><Relationship Id="rId7" Type="http://schemas.openxmlformats.org/officeDocument/2006/relationships/hyperlink" Target="http://www.avantaje.ro/taguri/mama" TargetMode="External"/><Relationship Id="rId2" Type="http://schemas.openxmlformats.org/officeDocument/2006/relationships/image" Target="../media/image25.png"/><Relationship Id="rId1" Type="http://schemas.openxmlformats.org/officeDocument/2006/relationships/slideLayout" Target="../slideLayouts/slideLayout6.xml"/><Relationship Id="rId6" Type="http://schemas.openxmlformats.org/officeDocument/2006/relationships/hyperlink" Target="http://www.avantaje.ro/taguri/familie" TargetMode="External"/><Relationship Id="rId5" Type="http://schemas.openxmlformats.org/officeDocument/2006/relationships/hyperlink" Target="http://www.avantaje.ro/taguri/relatii" TargetMode="External"/><Relationship Id="rId4" Type="http://schemas.openxmlformats.org/officeDocument/2006/relationships/hyperlink" Target="http://www.avantaje.ro/taguri/parinti" TargetMode="External"/><Relationship Id="rId9" Type="http://schemas.openxmlformats.org/officeDocument/2006/relationships/image" Target="../media/image26.jpeg"/></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hyperlink" Target="http://www.nou-nascuti.ro/agenda_medicala.html?id=351" TargetMode="Externa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hyperlink" Target="http://www.desprecopii.com/info.asp?id=2360" TargetMode="Externa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hyperlink" Target="http://www.desprecopii.com/info.asp?id=361" TargetMode="External"/><Relationship Id="rId1" Type="http://schemas.openxmlformats.org/officeDocument/2006/relationships/slideLayout" Target="../slideLayouts/slideLayout1.xml"/><Relationship Id="rId4" Type="http://schemas.openxmlformats.org/officeDocument/2006/relationships/hyperlink" Target="http://www.desprecopii.com/info.asp?id=442" TargetMode="External"/></Relationships>
</file>

<file path=ppt/slides/_rels/slide43.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8" Type="http://schemas.openxmlformats.org/officeDocument/2006/relationships/hyperlink" Target="http://www.desprecopii.com/info.asp?id=489" TargetMode="External"/><Relationship Id="rId3" Type="http://schemas.openxmlformats.org/officeDocument/2006/relationships/hyperlink" Target="http://www.desprecopii.com/info.asp?id=99" TargetMode="External"/><Relationship Id="rId7" Type="http://schemas.openxmlformats.org/officeDocument/2006/relationships/hyperlink" Target="http://www.desprecopii.com/info.asp?id=218" TargetMode="External"/><Relationship Id="rId12" Type="http://schemas.openxmlformats.org/officeDocument/2006/relationships/image" Target="../media/image31.jpeg"/><Relationship Id="rId2" Type="http://schemas.openxmlformats.org/officeDocument/2006/relationships/hyperlink" Target="http://www.desprecopii.com/info.asp?id=155" TargetMode="External"/><Relationship Id="rId1" Type="http://schemas.openxmlformats.org/officeDocument/2006/relationships/slideLayout" Target="../slideLayouts/slideLayout7.xml"/><Relationship Id="rId6" Type="http://schemas.openxmlformats.org/officeDocument/2006/relationships/hyperlink" Target="http://www.desprecopii.com/info.asp?id=204" TargetMode="External"/><Relationship Id="rId11" Type="http://schemas.openxmlformats.org/officeDocument/2006/relationships/hyperlink" Target="http://www.desprecopii.com/info.asp?id=1021" TargetMode="External"/><Relationship Id="rId5" Type="http://schemas.openxmlformats.org/officeDocument/2006/relationships/hyperlink" Target="http://www.desprecopii.com/info.asp?id=196" TargetMode="External"/><Relationship Id="rId10" Type="http://schemas.openxmlformats.org/officeDocument/2006/relationships/hyperlink" Target="http://www.desprecopii.com/info.asp?id=1087" TargetMode="External"/><Relationship Id="rId4" Type="http://schemas.openxmlformats.org/officeDocument/2006/relationships/hyperlink" Target="http://www.desprecopii.com/info.asp?id=61" TargetMode="External"/><Relationship Id="rId9" Type="http://schemas.openxmlformats.org/officeDocument/2006/relationships/hyperlink" Target="http://www.desprecopii.com/info.asp?id=625" TargetMode="External"/></Relationships>
</file>

<file path=ppt/slides/_rels/slide45.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hyperlink" Target="http://www.desprecopii.com/info.asp?id=2416" TargetMode="External"/><Relationship Id="rId1" Type="http://schemas.openxmlformats.org/officeDocument/2006/relationships/slideLayout" Target="../slideLayouts/slideLayout7.xml"/><Relationship Id="rId5" Type="http://schemas.openxmlformats.org/officeDocument/2006/relationships/image" Target="../media/image34.jpeg"/><Relationship Id="rId4" Type="http://schemas.openxmlformats.org/officeDocument/2006/relationships/image" Target="../media/image33.jpeg"/></Relationships>
</file>

<file path=ppt/slides/_rels/slide46.xml.rels><?xml version="1.0" encoding="UTF-8" standalone="yes"?>
<Relationships xmlns="http://schemas.openxmlformats.org/package/2006/relationships"><Relationship Id="rId3" Type="http://schemas.openxmlformats.org/officeDocument/2006/relationships/hyperlink" Target="http://www.desprecopii.com/info.asp?id=2420" TargetMode="External"/><Relationship Id="rId2" Type="http://schemas.openxmlformats.org/officeDocument/2006/relationships/hyperlink" Target="http://www.desprecopii.com/info.asp?id=2419" TargetMode="External"/><Relationship Id="rId1" Type="http://schemas.openxmlformats.org/officeDocument/2006/relationships/slideLayout" Target="../slideLayouts/slideLayout7.xml"/><Relationship Id="rId5" Type="http://schemas.openxmlformats.org/officeDocument/2006/relationships/image" Target="../media/image36.jpeg"/><Relationship Id="rId4" Type="http://schemas.openxmlformats.org/officeDocument/2006/relationships/image" Target="../media/image35.jpeg"/></Relationships>
</file>

<file path=ppt/slides/_rels/slide47.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hyperlink" Target="http://www.deeasoft.com/wp-content/uploads/2010/01/bebe-care-doarme.jpg" TargetMode="Externa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3" Type="http://schemas.openxmlformats.org/officeDocument/2006/relationships/hyperlink" Target="http://www.sfatulmedicului.ro/Psihologie-si-psihoterapie/inteligenta-emotionala_39" TargetMode="External"/><Relationship Id="rId7" Type="http://schemas.openxmlformats.org/officeDocument/2006/relationships/image" Target="../media/image40.jpeg"/><Relationship Id="rId2" Type="http://schemas.openxmlformats.org/officeDocument/2006/relationships/hyperlink" Target="http://www.sfatulmedicului.ro/Schizofrenia-si-alte-tulburari-psihice/schizofrenia_110" TargetMode="External"/><Relationship Id="rId1" Type="http://schemas.openxmlformats.org/officeDocument/2006/relationships/slideLayout" Target="../slideLayouts/slideLayout7.xml"/><Relationship Id="rId6" Type="http://schemas.openxmlformats.org/officeDocument/2006/relationships/hyperlink" Target="http://www.sfatulmedicului.ro/dictionar-medical/dopamina_3201" TargetMode="External"/><Relationship Id="rId5" Type="http://schemas.openxmlformats.org/officeDocument/2006/relationships/hyperlink" Target="http://www.sfatulmedicului.ro/dictionar-medical/neuroleptic_4298" TargetMode="External"/><Relationship Id="rId4" Type="http://schemas.openxmlformats.org/officeDocument/2006/relationships/hyperlink" Target="http://www.sfatulmedicului.ro/dictionar-medical/antipsihotic_6115" TargetMode="External"/></Relationships>
</file>

<file path=ppt/slides/_rels/slide51.xml.rels><?xml version="1.0" encoding="UTF-8" standalone="yes"?>
<Relationships xmlns="http://schemas.openxmlformats.org/package/2006/relationships"><Relationship Id="rId3" Type="http://schemas.openxmlformats.org/officeDocument/2006/relationships/hyperlink" Target="http://www.nou-nascuti.ro/psihologie.html?id=186" TargetMode="External"/><Relationship Id="rId2" Type="http://schemas.openxmlformats.org/officeDocument/2006/relationships/hyperlink" Target="http://www.nou-nascuti.ro/puericultura.html?id=508" TargetMode="External"/><Relationship Id="rId1" Type="http://schemas.openxmlformats.org/officeDocument/2006/relationships/slideLayout" Target="../slideLayouts/slideLayout1.xml"/><Relationship Id="rId5" Type="http://schemas.openxmlformats.org/officeDocument/2006/relationships/image" Target="../media/image41.png"/><Relationship Id="rId4" Type="http://schemas.openxmlformats.org/officeDocument/2006/relationships/hyperlink" Target="http://www.nou-nascuti.ro/psihologie.html?id=281" TargetMode="External"/></Relationships>
</file>

<file path=ppt/slides/_rels/slide52.xml.rels><?xml version="1.0" encoding="UTF-8" standalone="yes"?>
<Relationships xmlns="http://schemas.openxmlformats.org/package/2006/relationships"><Relationship Id="rId3" Type="http://schemas.openxmlformats.org/officeDocument/2006/relationships/hyperlink" Target="http://www.utilecopii.ro/articole/copii-1-5-ani" TargetMode="External"/><Relationship Id="rId2" Type="http://schemas.openxmlformats.org/officeDocument/2006/relationships/image" Target="../media/image42.jpeg"/><Relationship Id="rId1" Type="http://schemas.openxmlformats.org/officeDocument/2006/relationships/slideLayout" Target="../slideLayouts/slideLayout7.xml"/><Relationship Id="rId6" Type="http://schemas.openxmlformats.org/officeDocument/2006/relationships/hyperlink" Target="http://www.utilecopii.ro/articole/nasterea" TargetMode="External"/><Relationship Id="rId5" Type="http://schemas.openxmlformats.org/officeDocument/2006/relationships/hyperlink" Target="http://www.utilecopii.ro/articole/bebelusi/diversificarea-alimentatiei-la-bebelusi/4548" TargetMode="External"/><Relationship Id="rId4" Type="http://schemas.openxmlformats.org/officeDocument/2006/relationships/hyperlink" Target="http://www.utilecopii.ro/articole/bebelusi" TargetMode="External"/></Relationships>
</file>

<file path=ppt/slides/_rels/slide53.xml.rels><?xml version="1.0" encoding="UTF-8" standalone="yes"?>
<Relationships xmlns="http://schemas.openxmlformats.org/package/2006/relationships"><Relationship Id="rId3" Type="http://schemas.openxmlformats.org/officeDocument/2006/relationships/hyperlink" Target="http://www.nou-nascuti.ro/puericultura.html?id=74" TargetMode="External"/><Relationship Id="rId2" Type="http://schemas.openxmlformats.org/officeDocument/2006/relationships/hyperlink" Target="http://www.nou-nascuti.ro/1-3.html?id=53" TargetMode="External"/><Relationship Id="rId1" Type="http://schemas.openxmlformats.org/officeDocument/2006/relationships/slideLayout" Target="../slideLayouts/slideLayout1.xml"/><Relationship Id="rId5" Type="http://schemas.openxmlformats.org/officeDocument/2006/relationships/image" Target="../media/image43.jpeg"/><Relationship Id="rId4" Type="http://schemas.openxmlformats.org/officeDocument/2006/relationships/hyperlink" Target="http://www.nou-nascuti.ro/puericultura.html?id=19" TargetMode="External"/></Relationships>
</file>

<file path=ppt/slides/_rels/slide54.xml.rels><?xml version="1.0" encoding="UTF-8" standalone="yes"?>
<Relationships xmlns="http://schemas.openxmlformats.org/package/2006/relationships"><Relationship Id="rId2" Type="http://schemas.openxmlformats.org/officeDocument/2006/relationships/hyperlink" Target="http://www.adevaruldespreavort.ro/ce-spune-stiinta-medicina/52-fapte-uimitoare-viata-incepe-in-momentul-conceperii" TargetMode="External"/><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hyperlink" Target="http://www.adevaruldespreavort.ro/ce-spune-stiinta-medicina/52-fapte-uimitoare-viata-incepe-in-momentul-conceperii" TargetMode="Externa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3" Type="http://schemas.openxmlformats.org/officeDocument/2006/relationships/hyperlink" Target="http://www.copilul.ro/copii-adolescenti/adolescenta/Adolescentul-a130.html" TargetMode="External"/><Relationship Id="rId2" Type="http://schemas.openxmlformats.org/officeDocument/2006/relationships/hyperlink" Target="http://www.copilul.ro/copii-adolescenti/adolescenta/" TargetMode="External"/><Relationship Id="rId1" Type="http://schemas.openxmlformats.org/officeDocument/2006/relationships/slideLayout" Target="../slideLayouts/slideLayout7.xml"/><Relationship Id="rId5" Type="http://schemas.openxmlformats.org/officeDocument/2006/relationships/image" Target="../media/image44.jpeg"/><Relationship Id="rId4" Type="http://schemas.openxmlformats.org/officeDocument/2006/relationships/hyperlink" Target="http://www.copilul.ro/copii-adolescenti/adolescenta/Adolescenta-a1599.html" TargetMode="External"/></Relationships>
</file>

<file path=ppt/slides/_rels/slide57.xml.rels><?xml version="1.0" encoding="UTF-8" standalone="yes"?>
<Relationships xmlns="http://schemas.openxmlformats.org/package/2006/relationships"><Relationship Id="rId3" Type="http://schemas.openxmlformats.org/officeDocument/2006/relationships/hyperlink" Target="http://blocnotes.ro/tag/comunicare/" TargetMode="External"/><Relationship Id="rId2" Type="http://schemas.openxmlformats.org/officeDocument/2006/relationships/hyperlink" Target="http://blocnotes.ro/tag/copil/" TargetMode="External"/><Relationship Id="rId1" Type="http://schemas.openxmlformats.org/officeDocument/2006/relationships/slideLayout" Target="../slideLayouts/slideLayout1.xml"/><Relationship Id="rId5" Type="http://schemas.openxmlformats.org/officeDocument/2006/relationships/image" Target="../media/image45.jpeg"/><Relationship Id="rId4" Type="http://schemas.openxmlformats.org/officeDocument/2006/relationships/hyperlink" Target="http://blocnotes.ro/tag/iubire/" TargetMode="External"/></Relationships>
</file>

<file path=ppt/slides/_rels/slide58.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hyperlink" Target="http://www.copilul.ro/estrona_Dictionar_Medical_7473.html" TargetMode="External"/><Relationship Id="rId2" Type="http://schemas.openxmlformats.org/officeDocument/2006/relationships/hyperlink" Target="http://www.youtube.com/watch?v=_ULHCrGN0Xk&amp;feature=player_embedded" TargetMode="External"/><Relationship Id="rId1" Type="http://schemas.openxmlformats.org/officeDocument/2006/relationships/slideLayout" Target="../slideLayouts/slideLayout3.xml"/><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ctrTitle"/>
          </p:nvPr>
        </p:nvSpPr>
        <p:spPr>
          <a:xfrm>
            <a:off x="642910" y="785794"/>
            <a:ext cx="8062912" cy="1470025"/>
          </a:xfrm>
        </p:spPr>
        <p:txBody>
          <a:bodyPr/>
          <a:lstStyle/>
          <a:p>
            <a:pPr fontAlgn="auto">
              <a:spcAft>
                <a:spcPts val="0"/>
              </a:spcAft>
              <a:defRPr/>
            </a:pPr>
            <a:r>
              <a:rPr lang="vi-VN" sz="60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MV Boli" pitchFamily="2" charset="0"/>
              </a:rPr>
              <a:t>Călătoria</a:t>
            </a:r>
            <a:r>
              <a:rPr lang="vi-VN" sz="60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 individuală</a:t>
            </a:r>
            <a:endParaRPr lang="ro-RO" sz="60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pic>
        <p:nvPicPr>
          <p:cNvPr id="4" name="Imagine 3" descr="Etapele dezvoltarii copilului"/>
          <p:cNvPicPr/>
          <p:nvPr/>
        </p:nvPicPr>
        <p:blipFill>
          <a:blip r:embed="rId2" cstate="print"/>
          <a:srcRect/>
          <a:stretch>
            <a:fillRect/>
          </a:stretch>
        </p:blipFill>
        <p:spPr bwMode="auto">
          <a:xfrm>
            <a:off x="1071538" y="2857496"/>
            <a:ext cx="4429156" cy="3143272"/>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a:xfrm>
            <a:off x="1285852" y="571480"/>
            <a:ext cx="7772400" cy="1362456"/>
          </a:xfrm>
        </p:spPr>
        <p:txBody>
          <a:bodyPr/>
          <a:lstStyle/>
          <a:p>
            <a:pPr fontAlgn="auto">
              <a:spcAft>
                <a:spcPts val="0"/>
              </a:spcAft>
              <a:defRPr/>
            </a:pPr>
            <a:r>
              <a:rPr lang="it-IT" smtClean="0"/>
              <a:t/>
            </a:r>
            <a:br>
              <a:rPr lang="it-IT" smtClean="0"/>
            </a:br>
            <a:r>
              <a:rPr lang="it-IT" sz="3200" smtClean="0">
                <a:hlinkClick r:id="rId2" action="ppaction://hlinkfile"/>
              </a:rPr>
              <a:t>Prima saptamana de sarcina</a:t>
            </a:r>
            <a:r>
              <a:rPr lang="it-IT" smtClean="0"/>
              <a:t/>
            </a:r>
            <a:br>
              <a:rPr lang="it-IT" smtClean="0"/>
            </a:br>
            <a:endParaRPr lang="ro-RO"/>
          </a:p>
        </p:txBody>
      </p:sp>
      <p:sp>
        <p:nvSpPr>
          <p:cNvPr id="3" name="Substituent text 2"/>
          <p:cNvSpPr>
            <a:spLocks noGrp="1"/>
          </p:cNvSpPr>
          <p:nvPr>
            <p:ph type="body" idx="1"/>
          </p:nvPr>
        </p:nvSpPr>
        <p:spPr>
          <a:xfrm>
            <a:off x="1785938" y="1357313"/>
            <a:ext cx="7358062" cy="4857750"/>
          </a:xfrm>
        </p:spPr>
        <p:txBody>
          <a:bodyPr>
            <a:normAutofit fontScale="62500" lnSpcReduction="20000"/>
          </a:bodyPr>
          <a:lstStyle/>
          <a:p>
            <a:pPr fontAlgn="auto">
              <a:spcAft>
                <a:spcPts val="0"/>
              </a:spcAft>
              <a:buClr>
                <a:schemeClr val="accent3"/>
              </a:buClr>
              <a:buFont typeface="Wingdings 2"/>
              <a:buNone/>
              <a:defRPr/>
            </a:pPr>
            <a:r>
              <a:rPr lang="ro-RO" b="1" dirty="0" smtClean="0">
                <a:solidFill>
                  <a:schemeClr val="bg1">
                    <a:lumMod val="95000"/>
                    <a:lumOff val="5000"/>
                  </a:schemeClr>
                </a:solidFill>
              </a:rPr>
              <a:t>Datorita faptului ca momentul </a:t>
            </a:r>
            <a:r>
              <a:rPr lang="ro-RO" b="1" dirty="0" err="1" smtClean="0">
                <a:solidFill>
                  <a:schemeClr val="bg1">
                    <a:lumMod val="95000"/>
                    <a:lumOff val="5000"/>
                  </a:schemeClr>
                </a:solidFill>
              </a:rPr>
              <a:t>fecundarii</a:t>
            </a:r>
            <a:r>
              <a:rPr lang="ro-RO" b="1" dirty="0" smtClean="0">
                <a:solidFill>
                  <a:schemeClr val="bg1">
                    <a:lumMod val="95000"/>
                    <a:lumOff val="5000"/>
                  </a:schemeClr>
                </a:solidFill>
              </a:rPr>
              <a:t> ovulului de </a:t>
            </a:r>
            <a:r>
              <a:rPr lang="ro-RO" b="1" dirty="0" err="1" smtClean="0">
                <a:solidFill>
                  <a:schemeClr val="bg1">
                    <a:lumMod val="95000"/>
                    <a:lumOff val="5000"/>
                  </a:schemeClr>
                </a:solidFill>
              </a:rPr>
              <a:t>catre</a:t>
            </a:r>
            <a:r>
              <a:rPr lang="ro-RO" b="1" dirty="0" smtClean="0">
                <a:solidFill>
                  <a:schemeClr val="bg1">
                    <a:lumMod val="95000"/>
                    <a:lumOff val="5000"/>
                  </a:schemeClr>
                </a:solidFill>
              </a:rPr>
              <a:t> spermatozoid nu se poate determina cu exactitate, durata sarcinii se </a:t>
            </a:r>
            <a:r>
              <a:rPr lang="ro-RO" b="1" dirty="0" err="1" smtClean="0">
                <a:solidFill>
                  <a:schemeClr val="bg1">
                    <a:lumMod val="95000"/>
                    <a:lumOff val="5000"/>
                  </a:schemeClr>
                </a:solidFill>
              </a:rPr>
              <a:t>calculeaza</a:t>
            </a:r>
            <a:r>
              <a:rPr lang="ro-RO" b="1" dirty="0" smtClean="0">
                <a:solidFill>
                  <a:schemeClr val="bg1">
                    <a:lumMod val="95000"/>
                    <a:lumOff val="5000"/>
                  </a:schemeClr>
                </a:solidFill>
              </a:rPr>
              <a:t> in </a:t>
            </a:r>
            <a:r>
              <a:rPr lang="ro-RO" b="1" dirty="0" err="1" smtClean="0">
                <a:solidFill>
                  <a:schemeClr val="bg1">
                    <a:lumMod val="95000"/>
                    <a:lumOff val="5000"/>
                  </a:schemeClr>
                </a:solidFill>
              </a:rPr>
              <a:t>functie</a:t>
            </a:r>
            <a:r>
              <a:rPr lang="ro-RO" b="1" dirty="0" smtClean="0">
                <a:solidFill>
                  <a:schemeClr val="bg1">
                    <a:lumMod val="95000"/>
                    <a:lumOff val="5000"/>
                  </a:schemeClr>
                </a:solidFill>
              </a:rPr>
              <a:t> de prima zi a ultimei </a:t>
            </a:r>
            <a:r>
              <a:rPr lang="ro-RO" b="1" dirty="0" err="1" smtClean="0">
                <a:solidFill>
                  <a:schemeClr val="bg1">
                    <a:lumMod val="95000"/>
                    <a:lumOff val="5000"/>
                  </a:schemeClr>
                </a:solidFill>
              </a:rPr>
              <a:t>menstruatii</a:t>
            </a:r>
            <a:r>
              <a:rPr lang="ro-RO" b="1" dirty="0" smtClean="0">
                <a:solidFill>
                  <a:schemeClr val="bg1">
                    <a:lumMod val="95000"/>
                    <a:lumOff val="5000"/>
                  </a:schemeClr>
                </a:solidFill>
              </a:rPr>
              <a:t>, din aceasta zi </a:t>
            </a:r>
            <a:r>
              <a:rPr lang="ro-RO" b="1" dirty="0" err="1" smtClean="0">
                <a:solidFill>
                  <a:schemeClr val="bg1">
                    <a:lumMod val="95000"/>
                    <a:lumOff val="5000"/>
                  </a:schemeClr>
                </a:solidFill>
              </a:rPr>
              <a:t>incepe</a:t>
            </a:r>
            <a:r>
              <a:rPr lang="ro-RO" b="1" dirty="0" smtClean="0">
                <a:solidFill>
                  <a:schemeClr val="bg1">
                    <a:lumMod val="95000"/>
                    <a:lumOff val="5000"/>
                  </a:schemeClr>
                </a:solidFill>
              </a:rPr>
              <a:t> </a:t>
            </a:r>
            <a:r>
              <a:rPr lang="ro-RO" b="1" dirty="0" err="1" smtClean="0">
                <a:solidFill>
                  <a:schemeClr val="bg1">
                    <a:lumMod val="95000"/>
                    <a:lumOff val="5000"/>
                  </a:schemeClr>
                </a:solidFill>
              </a:rPr>
              <a:t>numararea</a:t>
            </a:r>
            <a:r>
              <a:rPr lang="ro-RO" b="1" dirty="0" smtClean="0">
                <a:solidFill>
                  <a:schemeClr val="bg1">
                    <a:lumMod val="95000"/>
                    <a:lumOff val="5000"/>
                  </a:schemeClr>
                </a:solidFill>
              </a:rPr>
              <a:t> celor 280 de zile (40 de </a:t>
            </a:r>
            <a:r>
              <a:rPr lang="ro-RO" b="1" dirty="0" err="1" smtClean="0">
                <a:solidFill>
                  <a:schemeClr val="bg1">
                    <a:lumMod val="95000"/>
                    <a:lumOff val="5000"/>
                  </a:schemeClr>
                </a:solidFill>
              </a:rPr>
              <a:t>saptamani</a:t>
            </a:r>
            <a:r>
              <a:rPr lang="ro-RO" b="1" dirty="0" smtClean="0">
                <a:solidFill>
                  <a:schemeClr val="bg1">
                    <a:lumMod val="95000"/>
                    <a:lumOff val="5000"/>
                  </a:schemeClr>
                </a:solidFill>
              </a:rPr>
              <a:t>) pana </a:t>
            </a:r>
            <a:r>
              <a:rPr lang="ro-RO" b="1" dirty="0" err="1" smtClean="0">
                <a:solidFill>
                  <a:schemeClr val="bg1">
                    <a:lumMod val="95000"/>
                    <a:lumOff val="5000"/>
                  </a:schemeClr>
                </a:solidFill>
              </a:rPr>
              <a:t>cand</a:t>
            </a:r>
            <a:r>
              <a:rPr lang="ro-RO" b="1" dirty="0" smtClean="0">
                <a:solidFill>
                  <a:schemeClr val="bg1">
                    <a:lumMod val="95000"/>
                    <a:lumOff val="5000"/>
                  </a:schemeClr>
                </a:solidFill>
              </a:rPr>
              <a:t> va sosi momentul.  Prima </a:t>
            </a:r>
            <a:r>
              <a:rPr lang="ro-RO" b="1" dirty="0" err="1" smtClean="0">
                <a:solidFill>
                  <a:schemeClr val="bg1">
                    <a:lumMod val="95000"/>
                    <a:lumOff val="5000"/>
                  </a:schemeClr>
                </a:solidFill>
              </a:rPr>
              <a:t>saptamana</a:t>
            </a:r>
            <a:r>
              <a:rPr lang="ro-RO" b="1" dirty="0" smtClean="0">
                <a:solidFill>
                  <a:schemeClr val="bg1">
                    <a:lumMod val="95000"/>
                    <a:lumOff val="5000"/>
                  </a:schemeClr>
                </a:solidFill>
              </a:rPr>
              <a:t> de sarcina </a:t>
            </a:r>
            <a:r>
              <a:rPr lang="ro-RO" b="1" dirty="0" err="1" smtClean="0">
                <a:solidFill>
                  <a:schemeClr val="bg1">
                    <a:lumMod val="95000"/>
                    <a:lumOff val="5000"/>
                  </a:schemeClr>
                </a:solidFill>
              </a:rPr>
              <a:t>ramane</a:t>
            </a:r>
            <a:r>
              <a:rPr lang="ro-RO" b="1" dirty="0" smtClean="0">
                <a:solidFill>
                  <a:schemeClr val="bg1">
                    <a:lumMod val="95000"/>
                    <a:lumOff val="5000"/>
                  </a:schemeClr>
                </a:solidFill>
              </a:rPr>
              <a:t> de obicei necunoscuta deoarece majoritatea femeilor presupun   ca exista o </a:t>
            </a:r>
            <a:r>
              <a:rPr lang="ro-RO" b="1" dirty="0" err="1" smtClean="0">
                <a:solidFill>
                  <a:schemeClr val="bg1">
                    <a:lumMod val="95000"/>
                    <a:lumOff val="5000"/>
                  </a:schemeClr>
                </a:solidFill>
              </a:rPr>
              <a:t>intarziere</a:t>
            </a:r>
            <a:r>
              <a:rPr lang="ro-RO" b="1" dirty="0" smtClean="0">
                <a:solidFill>
                  <a:schemeClr val="bg1">
                    <a:lumMod val="95000"/>
                    <a:lumOff val="5000"/>
                  </a:schemeClr>
                </a:solidFill>
              </a:rPr>
              <a:t> a ciclului menstrual, fenomen des </a:t>
            </a:r>
            <a:r>
              <a:rPr lang="ro-RO" b="1" dirty="0" err="1" smtClean="0">
                <a:solidFill>
                  <a:schemeClr val="bg1">
                    <a:lumMod val="95000"/>
                    <a:lumOff val="5000"/>
                  </a:schemeClr>
                </a:solidFill>
              </a:rPr>
              <a:t>intalnit</a:t>
            </a:r>
            <a:r>
              <a:rPr lang="ro-RO" b="1" dirty="0" smtClean="0">
                <a:solidFill>
                  <a:schemeClr val="bg1">
                    <a:lumMod val="95000"/>
                    <a:lumOff val="5000"/>
                  </a:schemeClr>
                </a:solidFill>
              </a:rPr>
              <a:t> mai ales daca  nu este vorba de o sarcina programata.</a:t>
            </a:r>
          </a:p>
          <a:p>
            <a:pPr fontAlgn="auto">
              <a:spcAft>
                <a:spcPts val="0"/>
              </a:spcAft>
              <a:buClr>
                <a:schemeClr val="accent3"/>
              </a:buClr>
              <a:buFont typeface="Wingdings 2"/>
              <a:buNone/>
              <a:defRPr/>
            </a:pPr>
            <a:r>
              <a:rPr lang="ro-RO" b="1" dirty="0" smtClean="0">
                <a:solidFill>
                  <a:schemeClr val="bg1">
                    <a:lumMod val="95000"/>
                    <a:lumOff val="5000"/>
                  </a:schemeClr>
                </a:solidFill>
              </a:rPr>
              <a:t>Simptomele sarcinii nu sunt vizibile imediat </a:t>
            </a:r>
            <a:r>
              <a:rPr lang="ro-RO" b="1" dirty="0" err="1" smtClean="0">
                <a:solidFill>
                  <a:schemeClr val="bg1">
                    <a:lumMod val="95000"/>
                    <a:lumOff val="5000"/>
                  </a:schemeClr>
                </a:solidFill>
              </a:rPr>
              <a:t>dupa</a:t>
            </a:r>
            <a:r>
              <a:rPr lang="ro-RO" b="1" dirty="0" smtClean="0">
                <a:solidFill>
                  <a:schemeClr val="bg1">
                    <a:lumMod val="95000"/>
                    <a:lumOff val="5000"/>
                  </a:schemeClr>
                </a:solidFill>
              </a:rPr>
              <a:t> </a:t>
            </a:r>
            <a:r>
              <a:rPr lang="ro-RO" b="1" dirty="0" err="1" smtClean="0">
                <a:solidFill>
                  <a:schemeClr val="bg1">
                    <a:lumMod val="95000"/>
                    <a:lumOff val="5000"/>
                  </a:schemeClr>
                </a:solidFill>
              </a:rPr>
              <a:t>conceptie</a:t>
            </a:r>
            <a:r>
              <a:rPr lang="ro-RO" b="1" dirty="0" smtClean="0">
                <a:solidFill>
                  <a:schemeClr val="bg1">
                    <a:lumMod val="95000"/>
                    <a:lumOff val="5000"/>
                  </a:schemeClr>
                </a:solidFill>
              </a:rPr>
              <a:t>, </a:t>
            </a:r>
            <a:r>
              <a:rPr lang="ro-RO" b="1" dirty="0" err="1" smtClean="0">
                <a:solidFill>
                  <a:schemeClr val="bg1">
                    <a:lumMod val="95000"/>
                    <a:lumOff val="5000"/>
                  </a:schemeClr>
                </a:solidFill>
              </a:rPr>
              <a:t>totusi</a:t>
            </a:r>
            <a:r>
              <a:rPr lang="ro-RO" b="1" dirty="0" smtClean="0">
                <a:solidFill>
                  <a:schemeClr val="bg1">
                    <a:lumMod val="95000"/>
                    <a:lumOff val="5000"/>
                  </a:schemeClr>
                </a:solidFill>
              </a:rPr>
              <a:t> apar anumite semne comune cum ar fi oboseala, urinari frecvente (</a:t>
            </a:r>
            <a:r>
              <a:rPr lang="ro-RO" b="1" dirty="0" err="1" smtClean="0">
                <a:solidFill>
                  <a:schemeClr val="bg1">
                    <a:lumMod val="95000"/>
                    <a:lumOff val="5000"/>
                  </a:schemeClr>
                </a:solidFill>
              </a:rPr>
              <a:t>mictiuni</a:t>
            </a:r>
            <a:r>
              <a:rPr lang="ro-RO" b="1" dirty="0" smtClean="0">
                <a:solidFill>
                  <a:schemeClr val="bg1">
                    <a:lumMod val="95000"/>
                    <a:lumOff val="5000"/>
                  </a:schemeClr>
                </a:solidFill>
              </a:rPr>
              <a:t> dese), </a:t>
            </a:r>
            <a:r>
              <a:rPr lang="ro-RO" b="1" dirty="0" err="1" smtClean="0">
                <a:solidFill>
                  <a:schemeClr val="bg1">
                    <a:lumMod val="95000"/>
                    <a:lumOff val="5000"/>
                  </a:schemeClr>
                </a:solidFill>
              </a:rPr>
              <a:t>tulburari</a:t>
            </a:r>
            <a:r>
              <a:rPr lang="ro-RO" b="1" dirty="0" smtClean="0">
                <a:solidFill>
                  <a:schemeClr val="bg1">
                    <a:lumMod val="95000"/>
                    <a:lumOff val="5000"/>
                  </a:schemeClr>
                </a:solidFill>
              </a:rPr>
              <a:t> de comportament, etc. </a:t>
            </a:r>
            <a:r>
              <a:rPr lang="ro-RO" b="1" dirty="0" err="1" smtClean="0">
                <a:solidFill>
                  <a:schemeClr val="bg1">
                    <a:lumMod val="95000"/>
                    <a:lumOff val="5000"/>
                  </a:schemeClr>
                </a:solidFill>
              </a:rPr>
              <a:t>Odata</a:t>
            </a:r>
            <a:r>
              <a:rPr lang="ro-RO" b="1" dirty="0" smtClean="0">
                <a:solidFill>
                  <a:schemeClr val="bg1">
                    <a:lumMod val="95000"/>
                    <a:lumOff val="5000"/>
                  </a:schemeClr>
                </a:solidFill>
              </a:rPr>
              <a:t> ce sarcina este descoperita fie printr-un control ginecologic fie prin folosirea unui test de sarcina </a:t>
            </a:r>
            <a:r>
              <a:rPr lang="ro-RO" b="1" dirty="0" err="1" smtClean="0">
                <a:solidFill>
                  <a:schemeClr val="bg1">
                    <a:lumMod val="95000"/>
                    <a:lumOff val="5000"/>
                  </a:schemeClr>
                </a:solidFill>
              </a:rPr>
              <a:t>puteti</a:t>
            </a:r>
            <a:r>
              <a:rPr lang="ro-RO" b="1" dirty="0" smtClean="0">
                <a:solidFill>
                  <a:schemeClr val="bg1">
                    <a:lumMod val="95000"/>
                    <a:lumOff val="5000"/>
                  </a:schemeClr>
                </a:solidFill>
              </a:rPr>
              <a:t> sa </a:t>
            </a:r>
            <a:r>
              <a:rPr lang="ro-RO" b="1" dirty="0" err="1" smtClean="0">
                <a:solidFill>
                  <a:schemeClr val="bg1">
                    <a:lumMod val="95000"/>
                    <a:lumOff val="5000"/>
                  </a:schemeClr>
                </a:solidFill>
              </a:rPr>
              <a:t>notati</a:t>
            </a:r>
            <a:r>
              <a:rPr lang="ro-RO" b="1" dirty="0" smtClean="0">
                <a:solidFill>
                  <a:schemeClr val="bg1">
                    <a:lumMod val="95000"/>
                    <a:lumOff val="5000"/>
                  </a:schemeClr>
                </a:solidFill>
              </a:rPr>
              <a:t> prima zi a ultimului ciclu menstrual, </a:t>
            </a:r>
            <a:r>
              <a:rPr lang="ro-RO" b="1" dirty="0" err="1" smtClean="0">
                <a:solidFill>
                  <a:schemeClr val="bg1">
                    <a:lumMod val="95000"/>
                    <a:lumOff val="5000"/>
                  </a:schemeClr>
                </a:solidFill>
              </a:rPr>
              <a:t>deoacerece</a:t>
            </a:r>
            <a:r>
              <a:rPr lang="ro-RO" b="1" dirty="0" smtClean="0">
                <a:solidFill>
                  <a:schemeClr val="bg1">
                    <a:lumMod val="95000"/>
                    <a:lumOff val="5000"/>
                  </a:schemeClr>
                </a:solidFill>
              </a:rPr>
              <a:t> in </a:t>
            </a:r>
            <a:r>
              <a:rPr lang="ro-RO" b="1" dirty="0" err="1" smtClean="0">
                <a:solidFill>
                  <a:schemeClr val="bg1">
                    <a:lumMod val="95000"/>
                    <a:lumOff val="5000"/>
                  </a:schemeClr>
                </a:solidFill>
              </a:rPr>
              <a:t>functie</a:t>
            </a:r>
            <a:r>
              <a:rPr lang="ro-RO" b="1" dirty="0" smtClean="0">
                <a:solidFill>
                  <a:schemeClr val="bg1">
                    <a:lumMod val="95000"/>
                    <a:lumOff val="5000"/>
                  </a:schemeClr>
                </a:solidFill>
              </a:rPr>
              <a:t> de aceasta se va calcula perioada celor noua luni de sarcina si evident si data exacta a </a:t>
            </a:r>
            <a:r>
              <a:rPr lang="ro-RO" b="1" dirty="0" err="1" smtClean="0">
                <a:solidFill>
                  <a:schemeClr val="bg1">
                    <a:lumMod val="95000"/>
                    <a:lumOff val="5000"/>
                  </a:schemeClr>
                </a:solidFill>
              </a:rPr>
              <a:t>nasterii</a:t>
            </a:r>
            <a:r>
              <a:rPr lang="ro-RO" b="1" dirty="0" smtClean="0">
                <a:solidFill>
                  <a:schemeClr val="bg1">
                    <a:lumMod val="95000"/>
                    <a:lumOff val="5000"/>
                  </a:schemeClr>
                </a:solidFill>
              </a:rPr>
              <a:t>. Ciclul de </a:t>
            </a:r>
            <a:r>
              <a:rPr lang="ro-RO" b="1" dirty="0" err="1" smtClean="0">
                <a:solidFill>
                  <a:schemeClr val="bg1">
                    <a:lumMod val="95000"/>
                    <a:lumOff val="5000"/>
                  </a:schemeClr>
                </a:solidFill>
              </a:rPr>
              <a:t>ovulatie</a:t>
            </a:r>
            <a:r>
              <a:rPr lang="ro-RO" b="1" dirty="0" smtClean="0">
                <a:solidFill>
                  <a:schemeClr val="bg1">
                    <a:lumMod val="95000"/>
                    <a:lumOff val="5000"/>
                  </a:schemeClr>
                </a:solidFill>
              </a:rPr>
              <a:t> este o perioada de 30 de zile in care un ovul din ovar intra in trompele uterine unde un spermatozoid </a:t>
            </a:r>
            <a:r>
              <a:rPr lang="ro-RO" b="1" dirty="0" err="1" smtClean="0">
                <a:solidFill>
                  <a:schemeClr val="bg1">
                    <a:lumMod val="95000"/>
                    <a:lumOff val="5000"/>
                  </a:schemeClr>
                </a:solidFill>
              </a:rPr>
              <a:t>il</a:t>
            </a:r>
            <a:r>
              <a:rPr lang="ro-RO" b="1" dirty="0" smtClean="0">
                <a:solidFill>
                  <a:schemeClr val="bg1">
                    <a:lumMod val="95000"/>
                    <a:lumOff val="5000"/>
                  </a:schemeClr>
                </a:solidFill>
              </a:rPr>
              <a:t> </a:t>
            </a:r>
            <a:r>
              <a:rPr lang="ro-RO" b="1" dirty="0" err="1" smtClean="0">
                <a:solidFill>
                  <a:schemeClr val="bg1">
                    <a:lumMod val="95000"/>
                    <a:lumOff val="5000"/>
                  </a:schemeClr>
                </a:solidFill>
              </a:rPr>
              <a:t>fertilizeaza</a:t>
            </a:r>
            <a:r>
              <a:rPr lang="ro-RO" b="1" dirty="0" smtClean="0">
                <a:solidFill>
                  <a:schemeClr val="bg1">
                    <a:lumMod val="95000"/>
                    <a:lumOff val="5000"/>
                  </a:schemeClr>
                </a:solidFill>
              </a:rPr>
              <a:t> si mai departe acest ovul fertilizat </a:t>
            </a:r>
            <a:r>
              <a:rPr lang="ro-RO" b="1" dirty="0" err="1" smtClean="0">
                <a:solidFill>
                  <a:schemeClr val="bg1">
                    <a:lumMod val="95000"/>
                    <a:lumOff val="5000"/>
                  </a:schemeClr>
                </a:solidFill>
              </a:rPr>
              <a:t>coboara</a:t>
            </a:r>
            <a:r>
              <a:rPr lang="ro-RO" b="1" dirty="0" smtClean="0">
                <a:solidFill>
                  <a:schemeClr val="bg1">
                    <a:lumMod val="95000"/>
                    <a:lumOff val="5000"/>
                  </a:schemeClr>
                </a:solidFill>
              </a:rPr>
              <a:t> prin trompele uterine in uter unde se </a:t>
            </a:r>
            <a:r>
              <a:rPr lang="ro-RO" b="1" dirty="0" err="1" smtClean="0">
                <a:solidFill>
                  <a:schemeClr val="bg1">
                    <a:lumMod val="95000"/>
                    <a:lumOff val="5000"/>
                  </a:schemeClr>
                </a:solidFill>
              </a:rPr>
              <a:t>fixeaza</a:t>
            </a:r>
            <a:r>
              <a:rPr lang="ro-RO" b="1" dirty="0" smtClean="0">
                <a:solidFill>
                  <a:schemeClr val="bg1">
                    <a:lumMod val="95000"/>
                    <a:lumOff val="5000"/>
                  </a:schemeClr>
                </a:solidFill>
              </a:rPr>
              <a:t> de mucoasa uterina. Practic </a:t>
            </a:r>
            <a:r>
              <a:rPr lang="ro-RO" b="1" dirty="0" err="1" smtClean="0">
                <a:solidFill>
                  <a:schemeClr val="bg1">
                    <a:lumMod val="95000"/>
                    <a:lumOff val="5000"/>
                  </a:schemeClr>
                </a:solidFill>
              </a:rPr>
              <a:t>sunteti</a:t>
            </a:r>
            <a:r>
              <a:rPr lang="ro-RO" b="1" dirty="0" smtClean="0">
                <a:solidFill>
                  <a:schemeClr val="bg1">
                    <a:lumMod val="95000"/>
                    <a:lumOff val="5000"/>
                  </a:schemeClr>
                </a:solidFill>
              </a:rPr>
              <a:t> </a:t>
            </a:r>
            <a:r>
              <a:rPr lang="ro-RO" b="1" dirty="0" err="1" smtClean="0">
                <a:solidFill>
                  <a:schemeClr val="bg1">
                    <a:lumMod val="95000"/>
                    <a:lumOff val="5000"/>
                  </a:schemeClr>
                </a:solidFill>
              </a:rPr>
              <a:t>insarcinata</a:t>
            </a:r>
            <a:r>
              <a:rPr lang="ro-RO" b="1" dirty="0" smtClean="0">
                <a:solidFill>
                  <a:schemeClr val="bg1">
                    <a:lumMod val="95000"/>
                    <a:lumOff val="5000"/>
                  </a:schemeClr>
                </a:solidFill>
              </a:rPr>
              <a:t> din momentul in care ciclul se termina si data </a:t>
            </a:r>
            <a:r>
              <a:rPr lang="ro-RO" b="1" dirty="0" err="1" smtClean="0">
                <a:solidFill>
                  <a:schemeClr val="bg1">
                    <a:lumMod val="95000"/>
                    <a:lumOff val="5000"/>
                  </a:schemeClr>
                </a:solidFill>
              </a:rPr>
              <a:t>nasterii</a:t>
            </a:r>
            <a:r>
              <a:rPr lang="ro-RO" b="1" dirty="0" smtClean="0">
                <a:solidFill>
                  <a:schemeClr val="bg1">
                    <a:lumMod val="95000"/>
                    <a:lumOff val="5000"/>
                  </a:schemeClr>
                </a:solidFill>
              </a:rPr>
              <a:t> poate fi calculata.</a:t>
            </a:r>
          </a:p>
          <a:p>
            <a:pPr fontAlgn="auto">
              <a:spcAft>
                <a:spcPts val="0"/>
              </a:spcAft>
              <a:buClr>
                <a:schemeClr val="accent3"/>
              </a:buClr>
              <a:buFont typeface="Wingdings 2"/>
              <a:buNone/>
              <a:defRPr/>
            </a:pPr>
            <a:r>
              <a:rPr lang="ro-RO" b="1" dirty="0" smtClean="0">
                <a:solidFill>
                  <a:schemeClr val="bg1">
                    <a:lumMod val="95000"/>
                    <a:lumOff val="5000"/>
                  </a:schemeClr>
                </a:solidFill>
              </a:rPr>
              <a:t>In unele articole se </a:t>
            </a:r>
            <a:r>
              <a:rPr lang="ro-RO" b="1" dirty="0" err="1" smtClean="0">
                <a:solidFill>
                  <a:schemeClr val="bg1">
                    <a:lumMod val="95000"/>
                    <a:lumOff val="5000"/>
                  </a:schemeClr>
                </a:solidFill>
              </a:rPr>
              <a:t>mentioneaza</a:t>
            </a:r>
            <a:r>
              <a:rPr lang="ro-RO" b="1" dirty="0" smtClean="0">
                <a:solidFill>
                  <a:schemeClr val="bg1">
                    <a:lumMod val="95000"/>
                    <a:lumOff val="5000"/>
                  </a:schemeClr>
                </a:solidFill>
              </a:rPr>
              <a:t> ca in realitate, in primele doua </a:t>
            </a:r>
            <a:r>
              <a:rPr lang="ro-RO" b="1" dirty="0" err="1" smtClean="0">
                <a:solidFill>
                  <a:schemeClr val="bg1">
                    <a:lumMod val="95000"/>
                    <a:lumOff val="5000"/>
                  </a:schemeClr>
                </a:solidFill>
              </a:rPr>
              <a:t>saptamani</a:t>
            </a:r>
            <a:r>
              <a:rPr lang="ro-RO" b="1" dirty="0" smtClean="0">
                <a:solidFill>
                  <a:schemeClr val="bg1">
                    <a:lumMod val="95000"/>
                    <a:lumOff val="5000"/>
                  </a:schemeClr>
                </a:solidFill>
              </a:rPr>
              <a:t> nu </a:t>
            </a:r>
            <a:r>
              <a:rPr lang="ro-RO" b="1" dirty="0" err="1" smtClean="0">
                <a:solidFill>
                  <a:schemeClr val="bg1">
                    <a:lumMod val="95000"/>
                    <a:lumOff val="5000"/>
                  </a:schemeClr>
                </a:solidFill>
              </a:rPr>
              <a:t>sunteti</a:t>
            </a:r>
            <a:r>
              <a:rPr lang="ro-RO" b="1" dirty="0" smtClean="0">
                <a:solidFill>
                  <a:schemeClr val="bg1">
                    <a:lumMod val="95000"/>
                    <a:lumOff val="5000"/>
                  </a:schemeClr>
                </a:solidFill>
              </a:rPr>
              <a:t> cu </a:t>
            </a:r>
            <a:r>
              <a:rPr lang="ro-RO" b="1" dirty="0" err="1" smtClean="0">
                <a:solidFill>
                  <a:schemeClr val="bg1">
                    <a:lumMod val="95000"/>
                    <a:lumOff val="5000"/>
                  </a:schemeClr>
                </a:solidFill>
              </a:rPr>
              <a:t>adevarat</a:t>
            </a:r>
            <a:r>
              <a:rPr lang="ro-RO" b="1" dirty="0" smtClean="0">
                <a:solidFill>
                  <a:schemeClr val="bg1">
                    <a:lumMod val="95000"/>
                    <a:lumOff val="5000"/>
                  </a:schemeClr>
                </a:solidFill>
              </a:rPr>
              <a:t> </a:t>
            </a:r>
            <a:r>
              <a:rPr lang="ro-RO" b="1" dirty="0" err="1" smtClean="0">
                <a:solidFill>
                  <a:schemeClr val="bg1">
                    <a:lumMod val="95000"/>
                    <a:lumOff val="5000"/>
                  </a:schemeClr>
                </a:solidFill>
              </a:rPr>
              <a:t>insarcinata</a:t>
            </a:r>
            <a:r>
              <a:rPr lang="ro-RO" b="1" dirty="0" smtClean="0">
                <a:solidFill>
                  <a:schemeClr val="bg1">
                    <a:lumMod val="95000"/>
                    <a:lumOff val="5000"/>
                  </a:schemeClr>
                </a:solidFill>
              </a:rPr>
              <a:t> deoarece daca data </a:t>
            </a:r>
            <a:r>
              <a:rPr lang="ro-RO" b="1" dirty="0" err="1" smtClean="0">
                <a:solidFill>
                  <a:schemeClr val="bg1">
                    <a:lumMod val="95000"/>
                    <a:lumOff val="5000"/>
                  </a:schemeClr>
                </a:solidFill>
              </a:rPr>
              <a:t>nasterii</a:t>
            </a:r>
            <a:r>
              <a:rPr lang="ro-RO" b="1" dirty="0" smtClean="0">
                <a:solidFill>
                  <a:schemeClr val="bg1">
                    <a:lumMod val="95000"/>
                    <a:lumOff val="5000"/>
                  </a:schemeClr>
                </a:solidFill>
              </a:rPr>
              <a:t> se </a:t>
            </a:r>
            <a:r>
              <a:rPr lang="ro-RO" b="1" dirty="0" err="1" smtClean="0">
                <a:solidFill>
                  <a:schemeClr val="bg1">
                    <a:lumMod val="95000"/>
                    <a:lumOff val="5000"/>
                  </a:schemeClr>
                </a:solidFill>
              </a:rPr>
              <a:t>calculeaza</a:t>
            </a:r>
            <a:r>
              <a:rPr lang="ro-RO" b="1" dirty="0" smtClean="0">
                <a:solidFill>
                  <a:schemeClr val="bg1">
                    <a:lumMod val="95000"/>
                    <a:lumOff val="5000"/>
                  </a:schemeClr>
                </a:solidFill>
              </a:rPr>
              <a:t> in </a:t>
            </a:r>
            <a:r>
              <a:rPr lang="ro-RO" b="1" dirty="0" err="1" smtClean="0">
                <a:solidFill>
                  <a:schemeClr val="bg1">
                    <a:lumMod val="95000"/>
                    <a:lumOff val="5000"/>
                  </a:schemeClr>
                </a:solidFill>
              </a:rPr>
              <a:t>functie</a:t>
            </a:r>
            <a:r>
              <a:rPr lang="ro-RO" b="1" dirty="0" smtClean="0">
                <a:solidFill>
                  <a:schemeClr val="bg1">
                    <a:lumMod val="95000"/>
                    <a:lumOff val="5000"/>
                  </a:schemeClr>
                </a:solidFill>
              </a:rPr>
              <a:t> de prima zi a ultimului ciclu, nu </a:t>
            </a:r>
            <a:r>
              <a:rPr lang="ro-RO" b="1" dirty="0" err="1" smtClean="0">
                <a:solidFill>
                  <a:schemeClr val="bg1">
                    <a:lumMod val="95000"/>
                    <a:lumOff val="5000"/>
                  </a:schemeClr>
                </a:solidFill>
              </a:rPr>
              <a:t>puteti</a:t>
            </a:r>
            <a:r>
              <a:rPr lang="ro-RO" b="1" dirty="0" smtClean="0">
                <a:solidFill>
                  <a:schemeClr val="bg1">
                    <a:lumMod val="95000"/>
                    <a:lumOff val="5000"/>
                  </a:schemeClr>
                </a:solidFill>
              </a:rPr>
              <a:t> fi </a:t>
            </a:r>
            <a:r>
              <a:rPr lang="ro-RO" b="1" dirty="0" err="1" smtClean="0">
                <a:solidFill>
                  <a:schemeClr val="bg1">
                    <a:lumMod val="95000"/>
                    <a:lumOff val="5000"/>
                  </a:schemeClr>
                </a:solidFill>
              </a:rPr>
              <a:t>insarcinata</a:t>
            </a:r>
            <a:r>
              <a:rPr lang="ro-RO" b="1" dirty="0" smtClean="0">
                <a:solidFill>
                  <a:schemeClr val="bg1">
                    <a:lumMod val="95000"/>
                    <a:lumOff val="5000"/>
                  </a:schemeClr>
                </a:solidFill>
              </a:rPr>
              <a:t> imediat </a:t>
            </a:r>
            <a:r>
              <a:rPr lang="ro-RO" b="1" dirty="0" err="1" smtClean="0">
                <a:solidFill>
                  <a:schemeClr val="bg1">
                    <a:lumMod val="95000"/>
                    <a:lumOff val="5000"/>
                  </a:schemeClr>
                </a:solidFill>
              </a:rPr>
              <a:t>dupa</a:t>
            </a:r>
            <a:r>
              <a:rPr lang="ro-RO" b="1" dirty="0" smtClean="0">
                <a:solidFill>
                  <a:schemeClr val="bg1">
                    <a:lumMod val="95000"/>
                    <a:lumOff val="5000"/>
                  </a:schemeClr>
                </a:solidFill>
              </a:rPr>
              <a:t> terminarea ciclului menstrual si ca sarcina </a:t>
            </a:r>
            <a:r>
              <a:rPr lang="ro-RO" b="1" dirty="0" err="1" smtClean="0">
                <a:solidFill>
                  <a:schemeClr val="bg1">
                    <a:lumMod val="95000"/>
                    <a:lumOff val="5000"/>
                  </a:schemeClr>
                </a:solidFill>
              </a:rPr>
              <a:t>incepe</a:t>
            </a:r>
            <a:r>
              <a:rPr lang="ro-RO" b="1" dirty="0" smtClean="0">
                <a:solidFill>
                  <a:schemeClr val="bg1">
                    <a:lumMod val="95000"/>
                    <a:lumOff val="5000"/>
                  </a:schemeClr>
                </a:solidFill>
              </a:rPr>
              <a:t> in </a:t>
            </a:r>
            <a:r>
              <a:rPr lang="ro-RO" b="1" dirty="0" err="1" smtClean="0">
                <a:solidFill>
                  <a:schemeClr val="bg1">
                    <a:lumMod val="95000"/>
                    <a:lumOff val="5000"/>
                  </a:schemeClr>
                </a:solidFill>
              </a:rPr>
              <a:t>adevaratul</a:t>
            </a:r>
            <a:r>
              <a:rPr lang="ro-RO" b="1" dirty="0" smtClean="0">
                <a:solidFill>
                  <a:schemeClr val="bg1">
                    <a:lumMod val="95000"/>
                    <a:lumOff val="5000"/>
                  </a:schemeClr>
                </a:solidFill>
              </a:rPr>
              <a:t> sens al </a:t>
            </a:r>
            <a:r>
              <a:rPr lang="ro-RO" b="1" dirty="0" err="1" smtClean="0">
                <a:solidFill>
                  <a:schemeClr val="bg1">
                    <a:lumMod val="95000"/>
                    <a:lumOff val="5000"/>
                  </a:schemeClr>
                </a:solidFill>
              </a:rPr>
              <a:t>cuvantului</a:t>
            </a:r>
            <a:r>
              <a:rPr lang="ro-RO" b="1" dirty="0" smtClean="0">
                <a:solidFill>
                  <a:schemeClr val="bg1">
                    <a:lumMod val="95000"/>
                    <a:lumOff val="5000"/>
                  </a:schemeClr>
                </a:solidFill>
              </a:rPr>
              <a:t> in a doua </a:t>
            </a:r>
            <a:r>
              <a:rPr lang="ro-RO" b="1" dirty="0" err="1" smtClean="0">
                <a:solidFill>
                  <a:schemeClr val="bg1">
                    <a:lumMod val="95000"/>
                    <a:lumOff val="5000"/>
                  </a:schemeClr>
                </a:solidFill>
              </a:rPr>
              <a:t>saptamana</a:t>
            </a:r>
            <a:r>
              <a:rPr lang="ro-RO" b="1" dirty="0" smtClean="0">
                <a:solidFill>
                  <a:schemeClr val="bg1">
                    <a:lumMod val="95000"/>
                    <a:lumOff val="5000"/>
                  </a:schemeClr>
                </a:solidFill>
              </a:rPr>
              <a:t> </a:t>
            </a:r>
            <a:r>
              <a:rPr lang="ro-RO" b="1" dirty="0" err="1" smtClean="0">
                <a:solidFill>
                  <a:schemeClr val="bg1">
                    <a:lumMod val="95000"/>
                    <a:lumOff val="5000"/>
                  </a:schemeClr>
                </a:solidFill>
              </a:rPr>
              <a:t>cand</a:t>
            </a:r>
            <a:r>
              <a:rPr lang="ro-RO" b="1" dirty="0" smtClean="0">
                <a:solidFill>
                  <a:schemeClr val="bg1">
                    <a:lumMod val="95000"/>
                    <a:lumOff val="5000"/>
                  </a:schemeClr>
                </a:solidFill>
              </a:rPr>
              <a:t> are loc fertilizarea. In aceasta perioada nu </a:t>
            </a:r>
            <a:r>
              <a:rPr lang="ro-RO" b="1" dirty="0" err="1" smtClean="0">
                <a:solidFill>
                  <a:schemeClr val="bg1">
                    <a:lumMod val="95000"/>
                    <a:lumOff val="5000"/>
                  </a:schemeClr>
                </a:solidFill>
              </a:rPr>
              <a:t>observati</a:t>
            </a:r>
            <a:r>
              <a:rPr lang="ro-RO" b="1" dirty="0" smtClean="0">
                <a:solidFill>
                  <a:schemeClr val="bg1">
                    <a:lumMod val="95000"/>
                    <a:lumOff val="5000"/>
                  </a:schemeClr>
                </a:solidFill>
              </a:rPr>
              <a:t> nici un fel de </a:t>
            </a:r>
            <a:r>
              <a:rPr lang="ro-RO" b="1" dirty="0" err="1" smtClean="0">
                <a:solidFill>
                  <a:schemeClr val="bg1">
                    <a:lumMod val="95000"/>
                    <a:lumOff val="5000"/>
                  </a:schemeClr>
                </a:solidFill>
              </a:rPr>
              <a:t>schimbari</a:t>
            </a:r>
            <a:r>
              <a:rPr lang="ro-RO" b="1" dirty="0" smtClean="0">
                <a:solidFill>
                  <a:schemeClr val="bg1">
                    <a:lumMod val="95000"/>
                    <a:lumOff val="5000"/>
                  </a:schemeClr>
                </a:solidFill>
              </a:rPr>
              <a:t> si va </a:t>
            </a:r>
            <a:r>
              <a:rPr lang="ro-RO" b="1" dirty="0" err="1" smtClean="0">
                <a:solidFill>
                  <a:schemeClr val="bg1">
                    <a:lumMod val="95000"/>
                    <a:lumOff val="5000"/>
                  </a:schemeClr>
                </a:solidFill>
              </a:rPr>
              <a:t>continuati</a:t>
            </a:r>
            <a:r>
              <a:rPr lang="ro-RO" b="1" dirty="0" smtClean="0">
                <a:solidFill>
                  <a:schemeClr val="bg1">
                    <a:lumMod val="95000"/>
                    <a:lumOff val="5000"/>
                  </a:schemeClr>
                </a:solidFill>
              </a:rPr>
              <a:t> </a:t>
            </a:r>
            <a:r>
              <a:rPr lang="ro-RO" b="1" dirty="0" err="1" smtClean="0">
                <a:solidFill>
                  <a:schemeClr val="bg1">
                    <a:lumMod val="95000"/>
                    <a:lumOff val="5000"/>
                  </a:schemeClr>
                </a:solidFill>
              </a:rPr>
              <a:t>viata</a:t>
            </a:r>
            <a:r>
              <a:rPr lang="ro-RO" b="1" dirty="0" smtClean="0">
                <a:solidFill>
                  <a:schemeClr val="bg1">
                    <a:lumMod val="95000"/>
                    <a:lumOff val="5000"/>
                  </a:schemeClr>
                </a:solidFill>
              </a:rPr>
              <a:t> de zi cu zi in mod normal. Sunt si femei care nu </a:t>
            </a:r>
            <a:r>
              <a:rPr lang="ro-RO" b="1" dirty="0" err="1" smtClean="0">
                <a:solidFill>
                  <a:schemeClr val="bg1">
                    <a:lumMod val="95000"/>
                    <a:lumOff val="5000"/>
                  </a:schemeClr>
                </a:solidFill>
              </a:rPr>
              <a:t>isi</a:t>
            </a:r>
            <a:r>
              <a:rPr lang="ro-RO" b="1" dirty="0" smtClean="0">
                <a:solidFill>
                  <a:schemeClr val="bg1">
                    <a:lumMod val="95000"/>
                    <a:lumOff val="5000"/>
                  </a:schemeClr>
                </a:solidFill>
              </a:rPr>
              <a:t> dau seama ca au </a:t>
            </a:r>
            <a:r>
              <a:rPr lang="ro-RO" b="1" dirty="0" err="1" smtClean="0">
                <a:solidFill>
                  <a:schemeClr val="bg1">
                    <a:lumMod val="95000"/>
                    <a:lumOff val="5000"/>
                  </a:schemeClr>
                </a:solidFill>
              </a:rPr>
              <a:t>ramas</a:t>
            </a:r>
            <a:r>
              <a:rPr lang="ro-RO" b="1" dirty="0" smtClean="0">
                <a:solidFill>
                  <a:schemeClr val="bg1">
                    <a:lumMod val="95000"/>
                    <a:lumOff val="5000"/>
                  </a:schemeClr>
                </a:solidFill>
              </a:rPr>
              <a:t> </a:t>
            </a:r>
            <a:r>
              <a:rPr lang="ro-RO" b="1" dirty="0" err="1" smtClean="0">
                <a:solidFill>
                  <a:schemeClr val="bg1">
                    <a:lumMod val="95000"/>
                    <a:lumOff val="5000"/>
                  </a:schemeClr>
                </a:solidFill>
              </a:rPr>
              <a:t>insarcinate</a:t>
            </a:r>
            <a:r>
              <a:rPr lang="ro-RO" b="1" dirty="0" smtClean="0">
                <a:solidFill>
                  <a:schemeClr val="bg1">
                    <a:lumMod val="95000"/>
                    <a:lumOff val="5000"/>
                  </a:schemeClr>
                </a:solidFill>
              </a:rPr>
              <a:t>, in timp ce altele au imediat parte de primele simptome.</a:t>
            </a:r>
            <a:endParaRPr lang="ro-RO" b="1" dirty="0">
              <a:solidFill>
                <a:schemeClr val="bg1">
                  <a:lumMod val="95000"/>
                  <a:lumOff val="5000"/>
                </a:schemeClr>
              </a:solidFill>
            </a:endParaRPr>
          </a:p>
        </p:txBody>
      </p:sp>
      <p:pic>
        <p:nvPicPr>
          <p:cNvPr id="4" name="Imagine 3" descr="eliminare-ovul-ovar-mic.jpg"/>
          <p:cNvPicPr>
            <a:picLocks noChangeAspect="1"/>
          </p:cNvPicPr>
          <p:nvPr/>
        </p:nvPicPr>
        <p:blipFill>
          <a:blip r:embed="rId3" cstate="print"/>
          <a:stretch>
            <a:fillRect/>
          </a:stretch>
        </p:blipFill>
        <p:spPr>
          <a:xfrm>
            <a:off x="428596" y="1571612"/>
            <a:ext cx="1143008" cy="200026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stituent text 2"/>
          <p:cNvSpPr>
            <a:spLocks noGrp="1"/>
          </p:cNvSpPr>
          <p:nvPr>
            <p:ph type="body" idx="1"/>
          </p:nvPr>
        </p:nvSpPr>
        <p:spPr>
          <a:xfrm>
            <a:off x="1000125" y="1285875"/>
            <a:ext cx="7772400" cy="6000750"/>
          </a:xfrm>
        </p:spPr>
        <p:txBody>
          <a:bodyPr>
            <a:normAutofit fontScale="55000" lnSpcReduction="20000"/>
          </a:bodyPr>
          <a:lstStyle/>
          <a:p>
            <a:pPr fontAlgn="auto">
              <a:spcAft>
                <a:spcPts val="0"/>
              </a:spcAft>
              <a:buClr>
                <a:schemeClr val="accent3"/>
              </a:buClr>
              <a:buFont typeface="Wingdings 2"/>
              <a:buNone/>
              <a:defRPr/>
            </a:pPr>
            <a:r>
              <a:rPr lang="ro-RO" b="1" dirty="0" smtClean="0">
                <a:solidFill>
                  <a:schemeClr val="bg1">
                    <a:lumMod val="95000"/>
                    <a:lumOff val="5000"/>
                  </a:schemeClr>
                </a:solidFill>
              </a:rPr>
              <a:t>Dezvoltarea copilului in prima </a:t>
            </a:r>
            <a:r>
              <a:rPr lang="ro-RO" b="1" dirty="0" err="1" smtClean="0">
                <a:solidFill>
                  <a:schemeClr val="bg1">
                    <a:lumMod val="95000"/>
                    <a:lumOff val="5000"/>
                  </a:schemeClr>
                </a:solidFill>
              </a:rPr>
              <a:t>saptamana</a:t>
            </a:r>
            <a:r>
              <a:rPr lang="ro-RO" b="1" dirty="0" smtClean="0">
                <a:solidFill>
                  <a:schemeClr val="bg1">
                    <a:lumMod val="95000"/>
                    <a:lumOff val="5000"/>
                  </a:schemeClr>
                </a:solidFill>
              </a:rPr>
              <a:t> de sarcina</a:t>
            </a:r>
          </a:p>
          <a:p>
            <a:pPr fontAlgn="auto">
              <a:spcAft>
                <a:spcPts val="0"/>
              </a:spcAft>
              <a:buClr>
                <a:schemeClr val="accent3"/>
              </a:buClr>
              <a:buFont typeface="Wingdings 2"/>
              <a:buNone/>
              <a:defRPr/>
            </a:pPr>
            <a:r>
              <a:rPr lang="ro-RO" b="1" dirty="0" smtClean="0">
                <a:solidFill>
                  <a:schemeClr val="bg1">
                    <a:lumMod val="95000"/>
                    <a:lumOff val="5000"/>
                  </a:schemeClr>
                </a:solidFill>
              </a:rPr>
              <a:t>In prima </a:t>
            </a:r>
            <a:r>
              <a:rPr lang="ro-RO" b="1" dirty="0" err="1" smtClean="0">
                <a:solidFill>
                  <a:schemeClr val="bg1">
                    <a:lumMod val="95000"/>
                    <a:lumOff val="5000"/>
                  </a:schemeClr>
                </a:solidFill>
              </a:rPr>
              <a:t>saptamana</a:t>
            </a:r>
            <a:r>
              <a:rPr lang="ro-RO" b="1" dirty="0" smtClean="0">
                <a:solidFill>
                  <a:schemeClr val="bg1">
                    <a:lumMod val="95000"/>
                    <a:lumOff val="5000"/>
                  </a:schemeClr>
                </a:solidFill>
              </a:rPr>
              <a:t> copilul nu se dezvolta in nici un fel si in acest moment nu se poate spune ca </a:t>
            </a:r>
            <a:r>
              <a:rPr lang="ro-RO" b="1" dirty="0" err="1" smtClean="0">
                <a:solidFill>
                  <a:schemeClr val="bg1">
                    <a:lumMod val="95000"/>
                    <a:lumOff val="5000"/>
                  </a:schemeClr>
                </a:solidFill>
              </a:rPr>
              <a:t>sunteti</a:t>
            </a:r>
            <a:r>
              <a:rPr lang="ro-RO" b="1" dirty="0" smtClean="0">
                <a:solidFill>
                  <a:schemeClr val="bg1">
                    <a:lumMod val="95000"/>
                    <a:lumOff val="5000"/>
                  </a:schemeClr>
                </a:solidFill>
              </a:rPr>
              <a:t> propriu-zis </a:t>
            </a:r>
            <a:r>
              <a:rPr lang="ro-RO" b="1" dirty="0" err="1" smtClean="0">
                <a:solidFill>
                  <a:schemeClr val="bg1">
                    <a:lumMod val="95000"/>
                    <a:lumOff val="5000"/>
                  </a:schemeClr>
                </a:solidFill>
              </a:rPr>
              <a:t>insarcinata</a:t>
            </a:r>
            <a:r>
              <a:rPr lang="ro-RO" b="1" dirty="0" smtClean="0">
                <a:solidFill>
                  <a:schemeClr val="bg1">
                    <a:lumMod val="95000"/>
                    <a:lumOff val="5000"/>
                  </a:schemeClr>
                </a:solidFill>
              </a:rPr>
              <a:t> pentru ca prima </a:t>
            </a:r>
            <a:r>
              <a:rPr lang="ro-RO" b="1" dirty="0" err="1" smtClean="0">
                <a:solidFill>
                  <a:schemeClr val="bg1">
                    <a:lumMod val="95000"/>
                    <a:lumOff val="5000"/>
                  </a:schemeClr>
                </a:solidFill>
              </a:rPr>
              <a:t>saptamana</a:t>
            </a:r>
            <a:r>
              <a:rPr lang="ro-RO" b="1" dirty="0" smtClean="0">
                <a:solidFill>
                  <a:schemeClr val="bg1">
                    <a:lumMod val="95000"/>
                    <a:lumOff val="5000"/>
                  </a:schemeClr>
                </a:solidFill>
              </a:rPr>
              <a:t> </a:t>
            </a:r>
            <a:r>
              <a:rPr lang="ro-RO" b="1" dirty="0" err="1" smtClean="0">
                <a:solidFill>
                  <a:schemeClr val="bg1">
                    <a:lumMod val="95000"/>
                    <a:lumOff val="5000"/>
                  </a:schemeClr>
                </a:solidFill>
              </a:rPr>
              <a:t>reprezinta</a:t>
            </a:r>
            <a:r>
              <a:rPr lang="ro-RO" b="1" dirty="0" smtClean="0">
                <a:solidFill>
                  <a:schemeClr val="bg1">
                    <a:lumMod val="95000"/>
                    <a:lumOff val="5000"/>
                  </a:schemeClr>
                </a:solidFill>
              </a:rPr>
              <a:t> perioada imediat de </a:t>
            </a:r>
            <a:r>
              <a:rPr lang="ro-RO" b="1" dirty="0" err="1" smtClean="0">
                <a:solidFill>
                  <a:schemeClr val="bg1">
                    <a:lumMod val="95000"/>
                    <a:lumOff val="5000"/>
                  </a:schemeClr>
                </a:solidFill>
              </a:rPr>
              <a:t>dupa</a:t>
            </a:r>
            <a:r>
              <a:rPr lang="ro-RO" b="1" dirty="0" smtClean="0">
                <a:solidFill>
                  <a:schemeClr val="bg1">
                    <a:lumMod val="95000"/>
                    <a:lumOff val="5000"/>
                  </a:schemeClr>
                </a:solidFill>
              </a:rPr>
              <a:t> ciclu si conceperea propriu-zisa are loc abia </a:t>
            </a:r>
            <a:r>
              <a:rPr lang="ro-RO" b="1" dirty="0" err="1" smtClean="0">
                <a:solidFill>
                  <a:schemeClr val="bg1">
                    <a:lumMod val="95000"/>
                    <a:lumOff val="5000"/>
                  </a:schemeClr>
                </a:solidFill>
              </a:rPr>
              <a:t>dupa</a:t>
            </a:r>
            <a:r>
              <a:rPr lang="ro-RO" b="1" dirty="0" smtClean="0">
                <a:solidFill>
                  <a:schemeClr val="bg1">
                    <a:lumMod val="95000"/>
                    <a:lumOff val="5000"/>
                  </a:schemeClr>
                </a:solidFill>
              </a:rPr>
              <a:t> doua </a:t>
            </a:r>
            <a:r>
              <a:rPr lang="ro-RO" b="1" dirty="0" err="1" smtClean="0">
                <a:solidFill>
                  <a:schemeClr val="bg1">
                    <a:lumMod val="95000"/>
                    <a:lumOff val="5000"/>
                  </a:schemeClr>
                </a:solidFill>
              </a:rPr>
              <a:t>saptamani</a:t>
            </a:r>
            <a:r>
              <a:rPr lang="ro-RO" b="1" dirty="0" smtClean="0">
                <a:solidFill>
                  <a:schemeClr val="bg1">
                    <a:lumMod val="95000"/>
                    <a:lumOff val="5000"/>
                  </a:schemeClr>
                </a:solidFill>
              </a:rPr>
              <a:t> </a:t>
            </a:r>
            <a:r>
              <a:rPr lang="ro-RO" b="1" dirty="0" err="1" smtClean="0">
                <a:solidFill>
                  <a:schemeClr val="bg1">
                    <a:lumMod val="95000"/>
                    <a:lumOff val="5000"/>
                  </a:schemeClr>
                </a:solidFill>
              </a:rPr>
              <a:t>dupa</a:t>
            </a:r>
            <a:r>
              <a:rPr lang="ro-RO" b="1" dirty="0" smtClean="0">
                <a:solidFill>
                  <a:schemeClr val="bg1">
                    <a:lumMod val="95000"/>
                    <a:lumOff val="5000"/>
                  </a:schemeClr>
                </a:solidFill>
              </a:rPr>
              <a:t> ce vi se termina ciclul menstrual. </a:t>
            </a:r>
            <a:r>
              <a:rPr lang="ro-RO" b="1" dirty="0" err="1" smtClean="0">
                <a:solidFill>
                  <a:schemeClr val="bg1">
                    <a:lumMod val="95000"/>
                    <a:lumOff val="5000"/>
                  </a:schemeClr>
                </a:solidFill>
              </a:rPr>
              <a:t>Desi</a:t>
            </a:r>
            <a:r>
              <a:rPr lang="ro-RO" b="1" dirty="0" smtClean="0">
                <a:solidFill>
                  <a:schemeClr val="bg1">
                    <a:lumMod val="95000"/>
                    <a:lumOff val="5000"/>
                  </a:schemeClr>
                </a:solidFill>
              </a:rPr>
              <a:t> acest interval de timp este inclus in perioada de sarcina, chiar daca nu </a:t>
            </a:r>
            <a:r>
              <a:rPr lang="ro-RO" b="1" dirty="0" err="1" smtClean="0">
                <a:solidFill>
                  <a:schemeClr val="bg1">
                    <a:lumMod val="95000"/>
                    <a:lumOff val="5000"/>
                  </a:schemeClr>
                </a:solidFill>
              </a:rPr>
              <a:t>sunteti</a:t>
            </a:r>
            <a:r>
              <a:rPr lang="ro-RO" b="1" dirty="0" smtClean="0">
                <a:solidFill>
                  <a:schemeClr val="bg1">
                    <a:lumMod val="95000"/>
                    <a:lumOff val="5000"/>
                  </a:schemeClr>
                </a:solidFill>
              </a:rPr>
              <a:t> </a:t>
            </a:r>
            <a:r>
              <a:rPr lang="ro-RO" b="1" dirty="0" err="1" smtClean="0">
                <a:solidFill>
                  <a:schemeClr val="bg1">
                    <a:lumMod val="95000"/>
                    <a:lumOff val="5000"/>
                  </a:schemeClr>
                </a:solidFill>
              </a:rPr>
              <a:t>insarcinata</a:t>
            </a:r>
            <a:r>
              <a:rPr lang="ro-RO" b="1" dirty="0" smtClean="0">
                <a:solidFill>
                  <a:schemeClr val="bg1">
                    <a:lumMod val="95000"/>
                    <a:lumOff val="5000"/>
                  </a:schemeClr>
                </a:solidFill>
              </a:rPr>
              <a:t> in </a:t>
            </a:r>
            <a:r>
              <a:rPr lang="ro-RO" b="1" dirty="0" err="1" smtClean="0">
                <a:solidFill>
                  <a:schemeClr val="bg1">
                    <a:lumMod val="95000"/>
                    <a:lumOff val="5000"/>
                  </a:schemeClr>
                </a:solidFill>
              </a:rPr>
              <a:t>adevaratul</a:t>
            </a:r>
            <a:r>
              <a:rPr lang="ro-RO" b="1" dirty="0" smtClean="0">
                <a:solidFill>
                  <a:schemeClr val="bg1">
                    <a:lumMod val="95000"/>
                    <a:lumOff val="5000"/>
                  </a:schemeClr>
                </a:solidFill>
              </a:rPr>
              <a:t> sens al </a:t>
            </a:r>
            <a:r>
              <a:rPr lang="ro-RO" b="1" dirty="0" err="1" smtClean="0">
                <a:solidFill>
                  <a:schemeClr val="bg1">
                    <a:lumMod val="95000"/>
                    <a:lumOff val="5000"/>
                  </a:schemeClr>
                </a:solidFill>
              </a:rPr>
              <a:t>cuvantului</a:t>
            </a:r>
            <a:r>
              <a:rPr lang="ro-RO" b="1" dirty="0" smtClean="0">
                <a:solidFill>
                  <a:schemeClr val="bg1">
                    <a:lumMod val="95000"/>
                    <a:lumOff val="5000"/>
                  </a:schemeClr>
                </a:solidFill>
              </a:rPr>
              <a:t>, abia </a:t>
            </a:r>
            <a:r>
              <a:rPr lang="ro-RO" b="1" dirty="0" err="1" smtClean="0">
                <a:solidFill>
                  <a:schemeClr val="bg1">
                    <a:lumMod val="95000"/>
                    <a:lumOff val="5000"/>
                  </a:schemeClr>
                </a:solidFill>
              </a:rPr>
              <a:t>dupa</a:t>
            </a:r>
            <a:r>
              <a:rPr lang="ro-RO" b="1" dirty="0" smtClean="0">
                <a:solidFill>
                  <a:schemeClr val="bg1">
                    <a:lumMod val="95000"/>
                    <a:lumOff val="5000"/>
                  </a:schemeClr>
                </a:solidFill>
              </a:rPr>
              <a:t> prima </a:t>
            </a:r>
            <a:r>
              <a:rPr lang="ro-RO" b="1" dirty="0" err="1" smtClean="0">
                <a:solidFill>
                  <a:schemeClr val="bg1">
                    <a:lumMod val="95000"/>
                    <a:lumOff val="5000"/>
                  </a:schemeClr>
                </a:solidFill>
              </a:rPr>
              <a:t>saptamana</a:t>
            </a:r>
            <a:r>
              <a:rPr lang="ro-RO" b="1" dirty="0" smtClean="0">
                <a:solidFill>
                  <a:schemeClr val="bg1">
                    <a:lumMod val="95000"/>
                    <a:lumOff val="5000"/>
                  </a:schemeClr>
                </a:solidFill>
              </a:rPr>
              <a:t> ovulul si spermatozoidul se unesc in trompele uterine pentru a forma un zigot.</a:t>
            </a:r>
          </a:p>
          <a:p>
            <a:pPr fontAlgn="auto">
              <a:spcAft>
                <a:spcPts val="0"/>
              </a:spcAft>
              <a:buClr>
                <a:schemeClr val="accent3"/>
              </a:buClr>
              <a:buFont typeface="Wingdings 2"/>
              <a:buNone/>
              <a:defRPr/>
            </a:pPr>
            <a:r>
              <a:rPr lang="ro-RO" b="1" dirty="0" err="1" smtClean="0">
                <a:solidFill>
                  <a:schemeClr val="bg1">
                    <a:lumMod val="95000"/>
                    <a:lumOff val="5000"/>
                  </a:schemeClr>
                </a:solidFill>
              </a:rPr>
              <a:t>Dupa</a:t>
            </a:r>
            <a:r>
              <a:rPr lang="ro-RO" b="1" dirty="0" smtClean="0">
                <a:solidFill>
                  <a:schemeClr val="bg1">
                    <a:lumMod val="95000"/>
                    <a:lumOff val="5000"/>
                  </a:schemeClr>
                </a:solidFill>
              </a:rPr>
              <a:t> fertilizare, celula </a:t>
            </a:r>
            <a:r>
              <a:rPr lang="ro-RO" b="1" dirty="0" err="1" smtClean="0">
                <a:solidFill>
                  <a:schemeClr val="bg1">
                    <a:lumMod val="95000"/>
                    <a:lumOff val="5000"/>
                  </a:schemeClr>
                </a:solidFill>
              </a:rPr>
              <a:t>incepe</a:t>
            </a:r>
            <a:r>
              <a:rPr lang="ro-RO" b="1" dirty="0" smtClean="0">
                <a:solidFill>
                  <a:schemeClr val="bg1">
                    <a:lumMod val="95000"/>
                    <a:lumOff val="5000"/>
                  </a:schemeClr>
                </a:solidFill>
              </a:rPr>
              <a:t> sa se </a:t>
            </a:r>
            <a:r>
              <a:rPr lang="ro-RO" b="1" dirty="0" err="1" smtClean="0">
                <a:solidFill>
                  <a:schemeClr val="bg1">
                    <a:lumMod val="95000"/>
                    <a:lumOff val="5000"/>
                  </a:schemeClr>
                </a:solidFill>
              </a:rPr>
              <a:t>divida</a:t>
            </a:r>
            <a:r>
              <a:rPr lang="ro-RO" b="1" dirty="0" smtClean="0">
                <a:solidFill>
                  <a:schemeClr val="bg1">
                    <a:lumMod val="95000"/>
                    <a:lumOff val="5000"/>
                  </a:schemeClr>
                </a:solidFill>
              </a:rPr>
              <a:t>. In prima </a:t>
            </a:r>
            <a:r>
              <a:rPr lang="ro-RO" b="1" dirty="0" err="1" smtClean="0">
                <a:solidFill>
                  <a:schemeClr val="bg1">
                    <a:lumMod val="95000"/>
                    <a:lumOff val="5000"/>
                  </a:schemeClr>
                </a:solidFill>
              </a:rPr>
              <a:t>saptamana</a:t>
            </a:r>
            <a:r>
              <a:rPr lang="ro-RO" b="1" dirty="0" smtClean="0">
                <a:solidFill>
                  <a:schemeClr val="bg1">
                    <a:lumMod val="95000"/>
                    <a:lumOff val="5000"/>
                  </a:schemeClr>
                </a:solidFill>
              </a:rPr>
              <a:t> copilul este la nivel de </a:t>
            </a:r>
            <a:r>
              <a:rPr lang="ro-RO" b="1" dirty="0" err="1" smtClean="0">
                <a:solidFill>
                  <a:schemeClr val="bg1">
                    <a:lumMod val="95000"/>
                    <a:lumOff val="5000"/>
                  </a:schemeClr>
                </a:solidFill>
              </a:rPr>
              <a:t>blastocit</a:t>
            </a:r>
            <a:r>
              <a:rPr lang="ro-RO" b="1" dirty="0" smtClean="0">
                <a:solidFill>
                  <a:schemeClr val="bg1">
                    <a:lumMod val="95000"/>
                    <a:lumOff val="5000"/>
                  </a:schemeClr>
                </a:solidFill>
              </a:rPr>
              <a:t> si are o masa de 100 </a:t>
            </a:r>
            <a:r>
              <a:rPr lang="ro-RO" b="1" dirty="0" err="1" smtClean="0">
                <a:solidFill>
                  <a:schemeClr val="bg1">
                    <a:lumMod val="95000"/>
                    <a:lumOff val="5000"/>
                  </a:schemeClr>
                </a:solidFill>
              </a:rPr>
              <a:t>cms</a:t>
            </a:r>
            <a:r>
              <a:rPr lang="ro-RO" b="1" dirty="0" smtClean="0">
                <a:solidFill>
                  <a:schemeClr val="bg1">
                    <a:lumMod val="95000"/>
                    <a:lumOff val="5000"/>
                  </a:schemeClr>
                </a:solidFill>
              </a:rPr>
              <a:t> iar partea exterioara a </a:t>
            </a:r>
            <a:r>
              <a:rPr lang="ro-RO" b="1" dirty="0" err="1" smtClean="0">
                <a:solidFill>
                  <a:schemeClr val="bg1">
                    <a:lumMod val="95000"/>
                    <a:lumOff val="5000"/>
                  </a:schemeClr>
                </a:solidFill>
              </a:rPr>
              <a:t>blastocitului</a:t>
            </a:r>
            <a:r>
              <a:rPr lang="ro-RO" b="1" dirty="0" smtClean="0">
                <a:solidFill>
                  <a:schemeClr val="bg1">
                    <a:lumMod val="95000"/>
                    <a:lumOff val="5000"/>
                  </a:schemeClr>
                </a:solidFill>
              </a:rPr>
              <a:t> va deveni ulterior placenta, in timp ce partea interioara va evolua in embrion. Daca ovarul </a:t>
            </a:r>
            <a:r>
              <a:rPr lang="ro-RO" b="1" dirty="0" err="1" smtClean="0">
                <a:solidFill>
                  <a:schemeClr val="bg1">
                    <a:lumMod val="95000"/>
                    <a:lumOff val="5000"/>
                  </a:schemeClr>
                </a:solidFill>
              </a:rPr>
              <a:t>elibereaza</a:t>
            </a:r>
            <a:r>
              <a:rPr lang="ro-RO" b="1" dirty="0" smtClean="0">
                <a:solidFill>
                  <a:schemeClr val="bg1">
                    <a:lumMod val="95000"/>
                    <a:lumOff val="5000"/>
                  </a:schemeClr>
                </a:solidFill>
              </a:rPr>
              <a:t> mai mult de un ovul si toate ovulele sunt fertilizate, atunci se vor forma mai </a:t>
            </a:r>
            <a:r>
              <a:rPr lang="ro-RO" b="1" dirty="0" err="1" smtClean="0">
                <a:solidFill>
                  <a:schemeClr val="bg1">
                    <a:lumMod val="95000"/>
                    <a:lumOff val="5000"/>
                  </a:schemeClr>
                </a:solidFill>
              </a:rPr>
              <a:t>multi</a:t>
            </a:r>
            <a:r>
              <a:rPr lang="ro-RO" b="1" dirty="0" smtClean="0">
                <a:solidFill>
                  <a:schemeClr val="bg1">
                    <a:lumMod val="95000"/>
                    <a:lumOff val="5000"/>
                  </a:schemeClr>
                </a:solidFill>
              </a:rPr>
              <a:t> </a:t>
            </a:r>
            <a:r>
              <a:rPr lang="ro-RO" b="1" dirty="0" err="1" smtClean="0">
                <a:solidFill>
                  <a:schemeClr val="bg1">
                    <a:lumMod val="95000"/>
                    <a:lumOff val="5000"/>
                  </a:schemeClr>
                </a:solidFill>
              </a:rPr>
              <a:t>zigoti</a:t>
            </a:r>
            <a:r>
              <a:rPr lang="ro-RO" b="1" dirty="0" smtClean="0">
                <a:solidFill>
                  <a:schemeClr val="bg1">
                    <a:lumMod val="95000"/>
                    <a:lumOff val="5000"/>
                  </a:schemeClr>
                </a:solidFill>
              </a:rPr>
              <a:t>. </a:t>
            </a:r>
            <a:r>
              <a:rPr lang="ro-RO" b="1" dirty="0" err="1" smtClean="0">
                <a:solidFill>
                  <a:schemeClr val="bg1">
                    <a:lumMod val="95000"/>
                    <a:lumOff val="5000"/>
                  </a:schemeClr>
                </a:solidFill>
              </a:rPr>
              <a:t>Zigotii</a:t>
            </a:r>
            <a:r>
              <a:rPr lang="ro-RO" b="1" dirty="0" smtClean="0">
                <a:solidFill>
                  <a:schemeClr val="bg1">
                    <a:lumMod val="95000"/>
                    <a:lumOff val="5000"/>
                  </a:schemeClr>
                </a:solidFill>
              </a:rPr>
              <a:t> au 36 de cromozomi care sunt </a:t>
            </a:r>
            <a:r>
              <a:rPr lang="ro-RO" b="1" dirty="0" err="1" smtClean="0">
                <a:solidFill>
                  <a:schemeClr val="bg1">
                    <a:lumMod val="95000"/>
                    <a:lumOff val="5000"/>
                  </a:schemeClr>
                </a:solidFill>
              </a:rPr>
              <a:t>obtinuti</a:t>
            </a:r>
            <a:r>
              <a:rPr lang="ro-RO" b="1" dirty="0" smtClean="0">
                <a:solidFill>
                  <a:schemeClr val="bg1">
                    <a:lumMod val="95000"/>
                    <a:lumOff val="5000"/>
                  </a:schemeClr>
                </a:solidFill>
              </a:rPr>
              <a:t> in egala </a:t>
            </a:r>
            <a:r>
              <a:rPr lang="ro-RO" b="1" dirty="0" err="1" smtClean="0">
                <a:solidFill>
                  <a:schemeClr val="bg1">
                    <a:lumMod val="95000"/>
                    <a:lumOff val="5000"/>
                  </a:schemeClr>
                </a:solidFill>
              </a:rPr>
              <a:t>masura</a:t>
            </a:r>
            <a:r>
              <a:rPr lang="ro-RO" b="1" dirty="0" smtClean="0">
                <a:solidFill>
                  <a:schemeClr val="bg1">
                    <a:lumMod val="95000"/>
                    <a:lumOff val="5000"/>
                  </a:schemeClr>
                </a:solidFill>
              </a:rPr>
              <a:t> de la ambii </a:t>
            </a:r>
            <a:r>
              <a:rPr lang="ro-RO" b="1" dirty="0" err="1" smtClean="0">
                <a:solidFill>
                  <a:schemeClr val="bg1">
                    <a:lumMod val="95000"/>
                    <a:lumOff val="5000"/>
                  </a:schemeClr>
                </a:solidFill>
              </a:rPr>
              <a:t>parinti</a:t>
            </a:r>
            <a:r>
              <a:rPr lang="ro-RO" b="1" dirty="0" smtClean="0">
                <a:solidFill>
                  <a:schemeClr val="bg1">
                    <a:lumMod val="95000"/>
                    <a:lumOff val="5000"/>
                  </a:schemeClr>
                </a:solidFill>
              </a:rPr>
              <a:t>, iar </a:t>
            </a:r>
            <a:r>
              <a:rPr lang="ro-RO" b="1" dirty="0" err="1" smtClean="0">
                <a:solidFill>
                  <a:schemeClr val="bg1">
                    <a:lumMod val="95000"/>
                    <a:lumOff val="5000"/>
                  </a:schemeClr>
                </a:solidFill>
              </a:rPr>
              <a:t>acesti</a:t>
            </a:r>
            <a:r>
              <a:rPr lang="ro-RO" b="1" dirty="0" smtClean="0">
                <a:solidFill>
                  <a:schemeClr val="bg1">
                    <a:lumMod val="95000"/>
                    <a:lumOff val="5000"/>
                  </a:schemeClr>
                </a:solidFill>
              </a:rPr>
              <a:t> cromozomi </a:t>
            </a:r>
            <a:r>
              <a:rPr lang="ro-RO" b="1" dirty="0" err="1" smtClean="0">
                <a:solidFill>
                  <a:schemeClr val="bg1">
                    <a:lumMod val="95000"/>
                    <a:lumOff val="5000"/>
                  </a:schemeClr>
                </a:solidFill>
              </a:rPr>
              <a:t>contin</a:t>
            </a:r>
            <a:r>
              <a:rPr lang="ro-RO" b="1" dirty="0" smtClean="0">
                <a:solidFill>
                  <a:schemeClr val="bg1">
                    <a:lumMod val="95000"/>
                    <a:lumOff val="5000"/>
                  </a:schemeClr>
                </a:solidFill>
              </a:rPr>
              <a:t> material genetic care va determina detalii legate de sexul, culoarea parului, caracterul, culoarea pielii, </a:t>
            </a:r>
            <a:r>
              <a:rPr lang="ro-RO" b="1" dirty="0" err="1" smtClean="0">
                <a:solidFill>
                  <a:schemeClr val="bg1">
                    <a:lumMod val="95000"/>
                    <a:lumOff val="5000"/>
                  </a:schemeClr>
                </a:solidFill>
              </a:rPr>
              <a:t>inaltimea</a:t>
            </a:r>
            <a:r>
              <a:rPr lang="ro-RO" b="1" dirty="0" smtClean="0">
                <a:solidFill>
                  <a:schemeClr val="bg1">
                    <a:lumMod val="95000"/>
                    <a:lumOff val="5000"/>
                  </a:schemeClr>
                </a:solidFill>
              </a:rPr>
              <a:t>, culoarea ochilor, inteligenta si </a:t>
            </a:r>
            <a:r>
              <a:rPr lang="ro-RO" b="1" dirty="0" err="1" smtClean="0">
                <a:solidFill>
                  <a:schemeClr val="bg1">
                    <a:lumMod val="95000"/>
                    <a:lumOff val="5000"/>
                  </a:schemeClr>
                </a:solidFill>
              </a:rPr>
              <a:t>trasaturile</a:t>
            </a:r>
            <a:r>
              <a:rPr lang="ro-RO" b="1" dirty="0" smtClean="0">
                <a:solidFill>
                  <a:schemeClr val="bg1">
                    <a:lumMod val="95000"/>
                    <a:lumOff val="5000"/>
                  </a:schemeClr>
                </a:solidFill>
              </a:rPr>
              <a:t> de personalitate.</a:t>
            </a:r>
          </a:p>
          <a:p>
            <a:pPr fontAlgn="auto">
              <a:spcAft>
                <a:spcPts val="0"/>
              </a:spcAft>
              <a:buClr>
                <a:schemeClr val="accent3"/>
              </a:buClr>
              <a:buFont typeface="Wingdings 2"/>
              <a:buNone/>
              <a:defRPr/>
            </a:pPr>
            <a:r>
              <a:rPr lang="ro-RO" b="1" dirty="0" err="1" smtClean="0">
                <a:solidFill>
                  <a:schemeClr val="bg1">
                    <a:lumMod val="95000"/>
                    <a:lumOff val="5000"/>
                  </a:schemeClr>
                </a:solidFill>
              </a:rPr>
              <a:t>Schimbari</a:t>
            </a:r>
            <a:r>
              <a:rPr lang="ro-RO" b="1" dirty="0" smtClean="0">
                <a:solidFill>
                  <a:schemeClr val="bg1">
                    <a:lumMod val="95000"/>
                    <a:lumOff val="5000"/>
                  </a:schemeClr>
                </a:solidFill>
              </a:rPr>
              <a:t> ale corpului </a:t>
            </a:r>
            <a:r>
              <a:rPr lang="ro-RO" b="1" dirty="0" err="1" smtClean="0">
                <a:solidFill>
                  <a:schemeClr val="bg1">
                    <a:lumMod val="95000"/>
                    <a:lumOff val="5000"/>
                  </a:schemeClr>
                </a:solidFill>
              </a:rPr>
              <a:t>dumnevoastra</a:t>
            </a:r>
            <a:r>
              <a:rPr lang="ro-RO" b="1" dirty="0" smtClean="0">
                <a:solidFill>
                  <a:schemeClr val="bg1">
                    <a:lumMod val="95000"/>
                    <a:lumOff val="5000"/>
                  </a:schemeClr>
                </a:solidFill>
              </a:rPr>
              <a:t> in </a:t>
            </a:r>
            <a:r>
              <a:rPr lang="ro-RO" b="1" dirty="0" err="1" smtClean="0">
                <a:solidFill>
                  <a:schemeClr val="bg1">
                    <a:lumMod val="95000"/>
                    <a:lumOff val="5000"/>
                  </a:schemeClr>
                </a:solidFill>
              </a:rPr>
              <a:t>saptamana</a:t>
            </a:r>
            <a:r>
              <a:rPr lang="ro-RO" b="1" dirty="0" smtClean="0">
                <a:solidFill>
                  <a:schemeClr val="bg1">
                    <a:lumMod val="95000"/>
                    <a:lumOff val="5000"/>
                  </a:schemeClr>
                </a:solidFill>
              </a:rPr>
              <a:t> </a:t>
            </a:r>
            <a:r>
              <a:rPr lang="ro-RO" b="1" dirty="0" err="1" smtClean="0">
                <a:solidFill>
                  <a:schemeClr val="bg1">
                    <a:lumMod val="95000"/>
                    <a:lumOff val="5000"/>
                  </a:schemeClr>
                </a:solidFill>
              </a:rPr>
              <a:t>intai</a:t>
            </a:r>
            <a:r>
              <a:rPr lang="ro-RO" b="1" dirty="0" smtClean="0">
                <a:solidFill>
                  <a:schemeClr val="bg1">
                    <a:lumMod val="95000"/>
                    <a:lumOff val="5000"/>
                  </a:schemeClr>
                </a:solidFill>
              </a:rPr>
              <a:t> de sarcina</a:t>
            </a:r>
          </a:p>
          <a:p>
            <a:pPr fontAlgn="auto">
              <a:spcAft>
                <a:spcPts val="0"/>
              </a:spcAft>
              <a:buClr>
                <a:schemeClr val="accent3"/>
              </a:buClr>
              <a:buFont typeface="Wingdings 2"/>
              <a:buNone/>
              <a:defRPr/>
            </a:pPr>
            <a:r>
              <a:rPr lang="ro-RO" b="1" dirty="0" smtClean="0">
                <a:solidFill>
                  <a:schemeClr val="bg1">
                    <a:lumMod val="95000"/>
                    <a:lumOff val="5000"/>
                  </a:schemeClr>
                </a:solidFill>
              </a:rPr>
              <a:t>In prima </a:t>
            </a:r>
            <a:r>
              <a:rPr lang="ro-RO" b="1" dirty="0" err="1" smtClean="0">
                <a:solidFill>
                  <a:schemeClr val="bg1">
                    <a:lumMod val="95000"/>
                    <a:lumOff val="5000"/>
                  </a:schemeClr>
                </a:solidFill>
              </a:rPr>
              <a:t>saptamana</a:t>
            </a:r>
            <a:r>
              <a:rPr lang="ro-RO" b="1" dirty="0" smtClean="0">
                <a:solidFill>
                  <a:schemeClr val="bg1">
                    <a:lumMod val="95000"/>
                    <a:lumOff val="5000"/>
                  </a:schemeClr>
                </a:solidFill>
              </a:rPr>
              <a:t> de sarcina nu apar </a:t>
            </a:r>
            <a:r>
              <a:rPr lang="ro-RO" b="1" dirty="0" err="1" smtClean="0">
                <a:solidFill>
                  <a:schemeClr val="bg1">
                    <a:lumMod val="95000"/>
                    <a:lumOff val="5000"/>
                  </a:schemeClr>
                </a:solidFill>
              </a:rPr>
              <a:t>modificari</a:t>
            </a:r>
            <a:r>
              <a:rPr lang="ro-RO" b="1" dirty="0" smtClean="0">
                <a:solidFill>
                  <a:schemeClr val="bg1">
                    <a:lumMod val="95000"/>
                    <a:lumOff val="5000"/>
                  </a:schemeClr>
                </a:solidFill>
              </a:rPr>
              <a:t> evidente in aspectul fizic, dar exista un </a:t>
            </a:r>
            <a:r>
              <a:rPr lang="ro-RO" b="1" dirty="0" err="1" smtClean="0">
                <a:solidFill>
                  <a:schemeClr val="bg1">
                    <a:lumMod val="95000"/>
                    <a:lumOff val="5000"/>
                  </a:schemeClr>
                </a:solidFill>
              </a:rPr>
              <a:t>numar</a:t>
            </a:r>
            <a:r>
              <a:rPr lang="ro-RO" b="1" dirty="0" smtClean="0">
                <a:solidFill>
                  <a:schemeClr val="bg1">
                    <a:lumMod val="95000"/>
                    <a:lumOff val="5000"/>
                  </a:schemeClr>
                </a:solidFill>
              </a:rPr>
              <a:t> de </a:t>
            </a:r>
            <a:r>
              <a:rPr lang="ro-RO" b="1" dirty="0" err="1" smtClean="0">
                <a:solidFill>
                  <a:schemeClr val="bg1">
                    <a:lumMod val="95000"/>
                    <a:lumOff val="5000"/>
                  </a:schemeClr>
                </a:solidFill>
              </a:rPr>
              <a:t>schimbari</a:t>
            </a:r>
            <a:r>
              <a:rPr lang="ro-RO" b="1" dirty="0" smtClean="0">
                <a:solidFill>
                  <a:schemeClr val="bg1">
                    <a:lumMod val="95000"/>
                    <a:lumOff val="5000"/>
                  </a:schemeClr>
                </a:solidFill>
              </a:rPr>
              <a:t> care </a:t>
            </a:r>
            <a:r>
              <a:rPr lang="ro-RO" b="1" dirty="0" err="1" smtClean="0">
                <a:solidFill>
                  <a:schemeClr val="bg1">
                    <a:lumMod val="95000"/>
                    <a:lumOff val="5000"/>
                  </a:schemeClr>
                </a:solidFill>
              </a:rPr>
              <a:t>incep</a:t>
            </a:r>
            <a:r>
              <a:rPr lang="ro-RO" b="1" dirty="0" smtClean="0">
                <a:solidFill>
                  <a:schemeClr val="bg1">
                    <a:lumMod val="95000"/>
                    <a:lumOff val="5000"/>
                  </a:schemeClr>
                </a:solidFill>
              </a:rPr>
              <a:t> sa se </a:t>
            </a:r>
            <a:r>
              <a:rPr lang="ro-RO" b="1" dirty="0" err="1" smtClean="0">
                <a:solidFill>
                  <a:schemeClr val="bg1">
                    <a:lumMod val="95000"/>
                    <a:lumOff val="5000"/>
                  </a:schemeClr>
                </a:solidFill>
              </a:rPr>
              <a:t>desfasoare</a:t>
            </a:r>
            <a:r>
              <a:rPr lang="ro-RO" b="1" dirty="0" smtClean="0">
                <a:solidFill>
                  <a:schemeClr val="bg1">
                    <a:lumMod val="95000"/>
                    <a:lumOff val="5000"/>
                  </a:schemeClr>
                </a:solidFill>
              </a:rPr>
              <a:t> in interiorul corpului </a:t>
            </a:r>
            <a:r>
              <a:rPr lang="ro-RO" b="1" dirty="0" err="1" smtClean="0">
                <a:solidFill>
                  <a:schemeClr val="bg1">
                    <a:lumMod val="95000"/>
                    <a:lumOff val="5000"/>
                  </a:schemeClr>
                </a:solidFill>
              </a:rPr>
              <a:t>dumneavoastra</a:t>
            </a:r>
            <a:r>
              <a:rPr lang="ro-RO" b="1" dirty="0" smtClean="0">
                <a:solidFill>
                  <a:schemeClr val="bg1">
                    <a:lumMod val="95000"/>
                    <a:lumOff val="5000"/>
                  </a:schemeClr>
                </a:solidFill>
              </a:rPr>
              <a:t>. Daca data </a:t>
            </a:r>
            <a:r>
              <a:rPr lang="ro-RO" b="1" dirty="0" err="1" smtClean="0">
                <a:solidFill>
                  <a:schemeClr val="bg1">
                    <a:lumMod val="95000"/>
                    <a:lumOff val="5000"/>
                  </a:schemeClr>
                </a:solidFill>
              </a:rPr>
              <a:t>nasterii</a:t>
            </a:r>
            <a:r>
              <a:rPr lang="ro-RO" b="1" dirty="0" smtClean="0">
                <a:solidFill>
                  <a:schemeClr val="bg1">
                    <a:lumMod val="95000"/>
                    <a:lumOff val="5000"/>
                  </a:schemeClr>
                </a:solidFill>
              </a:rPr>
              <a:t> este calculata de la prima zi a ultimului ciclu menstrual pe care </a:t>
            </a:r>
            <a:r>
              <a:rPr lang="ro-RO" b="1" dirty="0" err="1" smtClean="0">
                <a:solidFill>
                  <a:schemeClr val="bg1">
                    <a:lumMod val="95000"/>
                    <a:lumOff val="5000"/>
                  </a:schemeClr>
                </a:solidFill>
              </a:rPr>
              <a:t>l-ati</a:t>
            </a:r>
            <a:r>
              <a:rPr lang="ro-RO" b="1" dirty="0" smtClean="0">
                <a:solidFill>
                  <a:schemeClr val="bg1">
                    <a:lumMod val="95000"/>
                    <a:lumOff val="5000"/>
                  </a:schemeClr>
                </a:solidFill>
              </a:rPr>
              <a:t> avut, atunci s-ar putea nici sa nu </a:t>
            </a:r>
            <a:r>
              <a:rPr lang="ro-RO" b="1" dirty="0" err="1" smtClean="0">
                <a:solidFill>
                  <a:schemeClr val="bg1">
                    <a:lumMod val="95000"/>
                    <a:lumOff val="5000"/>
                  </a:schemeClr>
                </a:solidFill>
              </a:rPr>
              <a:t>fiti</a:t>
            </a:r>
            <a:r>
              <a:rPr lang="ro-RO" b="1" dirty="0" smtClean="0">
                <a:solidFill>
                  <a:schemeClr val="bg1">
                    <a:lumMod val="95000"/>
                    <a:lumOff val="5000"/>
                  </a:schemeClr>
                </a:solidFill>
              </a:rPr>
              <a:t> </a:t>
            </a:r>
            <a:r>
              <a:rPr lang="ro-RO" b="1" dirty="0" err="1" smtClean="0">
                <a:solidFill>
                  <a:schemeClr val="bg1">
                    <a:lumMod val="95000"/>
                    <a:lumOff val="5000"/>
                  </a:schemeClr>
                </a:solidFill>
              </a:rPr>
              <a:t>insarcinata</a:t>
            </a:r>
            <a:r>
              <a:rPr lang="ro-RO" b="1" dirty="0" smtClean="0">
                <a:solidFill>
                  <a:schemeClr val="bg1">
                    <a:lumMod val="95000"/>
                    <a:lumOff val="5000"/>
                  </a:schemeClr>
                </a:solidFill>
              </a:rPr>
              <a:t> in prima </a:t>
            </a:r>
            <a:r>
              <a:rPr lang="ro-RO" b="1" dirty="0" err="1" smtClean="0">
                <a:solidFill>
                  <a:schemeClr val="bg1">
                    <a:lumMod val="95000"/>
                    <a:lumOff val="5000"/>
                  </a:schemeClr>
                </a:solidFill>
              </a:rPr>
              <a:t>saptamana</a:t>
            </a:r>
            <a:r>
              <a:rPr lang="ro-RO" b="1" dirty="0" smtClean="0">
                <a:solidFill>
                  <a:schemeClr val="bg1">
                    <a:lumMod val="95000"/>
                    <a:lumOff val="5000"/>
                  </a:schemeClr>
                </a:solidFill>
              </a:rPr>
              <a:t> deoarece conceperea propriu-zisa se </a:t>
            </a:r>
            <a:r>
              <a:rPr lang="ro-RO" b="1" dirty="0" err="1" smtClean="0">
                <a:solidFill>
                  <a:schemeClr val="bg1">
                    <a:lumMod val="95000"/>
                    <a:lumOff val="5000"/>
                  </a:schemeClr>
                </a:solidFill>
              </a:rPr>
              <a:t>intampla</a:t>
            </a:r>
            <a:r>
              <a:rPr lang="ro-RO" b="1" dirty="0" smtClean="0">
                <a:solidFill>
                  <a:schemeClr val="bg1">
                    <a:lumMod val="95000"/>
                    <a:lumOff val="5000"/>
                  </a:schemeClr>
                </a:solidFill>
              </a:rPr>
              <a:t> doar in a doua </a:t>
            </a:r>
            <a:r>
              <a:rPr lang="ro-RO" b="1" dirty="0" err="1" smtClean="0">
                <a:solidFill>
                  <a:schemeClr val="bg1">
                    <a:lumMod val="95000"/>
                    <a:lumOff val="5000"/>
                  </a:schemeClr>
                </a:solidFill>
              </a:rPr>
              <a:t>saptamana</a:t>
            </a:r>
            <a:r>
              <a:rPr lang="ro-RO" b="1" dirty="0" smtClean="0">
                <a:solidFill>
                  <a:schemeClr val="bg1">
                    <a:lumMod val="95000"/>
                    <a:lumOff val="5000"/>
                  </a:schemeClr>
                </a:solidFill>
              </a:rPr>
              <a:t> de </a:t>
            </a:r>
            <a:r>
              <a:rPr lang="ro-RO" b="1" dirty="0" err="1" smtClean="0">
                <a:solidFill>
                  <a:schemeClr val="bg1">
                    <a:lumMod val="95000"/>
                    <a:lumOff val="5000"/>
                  </a:schemeClr>
                </a:solidFill>
              </a:rPr>
              <a:t>dupa</a:t>
            </a:r>
            <a:r>
              <a:rPr lang="ro-RO" b="1" dirty="0" smtClean="0">
                <a:solidFill>
                  <a:schemeClr val="bg1">
                    <a:lumMod val="95000"/>
                    <a:lumOff val="5000"/>
                  </a:schemeClr>
                </a:solidFill>
              </a:rPr>
              <a:t> ciclu. </a:t>
            </a:r>
            <a:r>
              <a:rPr lang="ro-RO" b="1" dirty="0" err="1" smtClean="0">
                <a:solidFill>
                  <a:schemeClr val="bg1">
                    <a:lumMod val="95000"/>
                    <a:lumOff val="5000"/>
                  </a:schemeClr>
                </a:solidFill>
              </a:rPr>
              <a:t>Totusi</a:t>
            </a:r>
            <a:r>
              <a:rPr lang="ro-RO" b="1" dirty="0" smtClean="0">
                <a:solidFill>
                  <a:schemeClr val="bg1">
                    <a:lumMod val="95000"/>
                    <a:lumOff val="5000"/>
                  </a:schemeClr>
                </a:solidFill>
              </a:rPr>
              <a:t> exista anumite "semne" care vor </a:t>
            </a:r>
            <a:r>
              <a:rPr lang="ro-RO" b="1" dirty="0" err="1" smtClean="0">
                <a:solidFill>
                  <a:schemeClr val="bg1">
                    <a:lumMod val="95000"/>
                    <a:lumOff val="5000"/>
                  </a:schemeClr>
                </a:solidFill>
              </a:rPr>
              <a:t>aparea</a:t>
            </a:r>
            <a:r>
              <a:rPr lang="ro-RO" b="1" dirty="0" smtClean="0">
                <a:solidFill>
                  <a:schemeClr val="bg1">
                    <a:lumMod val="95000"/>
                    <a:lumOff val="5000"/>
                  </a:schemeClr>
                </a:solidFill>
              </a:rPr>
              <a:t> la </a:t>
            </a:r>
            <a:r>
              <a:rPr lang="ro-RO" b="1" dirty="0" err="1" smtClean="0">
                <a:solidFill>
                  <a:schemeClr val="bg1">
                    <a:lumMod val="95000"/>
                    <a:lumOff val="5000"/>
                  </a:schemeClr>
                </a:solidFill>
              </a:rPr>
              <a:t>inceputul</a:t>
            </a:r>
            <a:r>
              <a:rPr lang="ro-RO" b="1" dirty="0" smtClean="0">
                <a:solidFill>
                  <a:schemeClr val="bg1">
                    <a:lumMod val="95000"/>
                    <a:lumOff val="5000"/>
                  </a:schemeClr>
                </a:solidFill>
              </a:rPr>
              <a:t> sarcinii, pe care cele mai multe femei le vor avea si care sunt bine de </a:t>
            </a:r>
            <a:r>
              <a:rPr lang="ro-RO" b="1" dirty="0" err="1" smtClean="0">
                <a:solidFill>
                  <a:schemeClr val="bg1">
                    <a:lumMod val="95000"/>
                    <a:lumOff val="5000"/>
                  </a:schemeClr>
                </a:solidFill>
              </a:rPr>
              <a:t>stiut</a:t>
            </a:r>
            <a:r>
              <a:rPr lang="ro-RO" b="1" dirty="0" smtClean="0">
                <a:solidFill>
                  <a:schemeClr val="bg1">
                    <a:lumMod val="95000"/>
                    <a:lumOff val="5000"/>
                  </a:schemeClr>
                </a:solidFill>
              </a:rPr>
              <a:t>. Pot </a:t>
            </a:r>
            <a:r>
              <a:rPr lang="ro-RO" b="1" dirty="0" err="1" smtClean="0">
                <a:solidFill>
                  <a:schemeClr val="bg1">
                    <a:lumMod val="95000"/>
                    <a:lumOff val="5000"/>
                  </a:schemeClr>
                </a:solidFill>
              </a:rPr>
              <a:t>aparea</a:t>
            </a:r>
            <a:r>
              <a:rPr lang="ro-RO" b="1" dirty="0" smtClean="0">
                <a:solidFill>
                  <a:schemeClr val="bg1">
                    <a:lumMod val="95000"/>
                    <a:lumOff val="5000"/>
                  </a:schemeClr>
                </a:solidFill>
              </a:rPr>
              <a:t> probleme digestive cum ar fi gazele, </a:t>
            </a:r>
            <a:r>
              <a:rPr lang="ro-RO" b="1" dirty="0" err="1" smtClean="0">
                <a:solidFill>
                  <a:schemeClr val="bg1">
                    <a:lumMod val="95000"/>
                    <a:lumOff val="5000"/>
                  </a:schemeClr>
                </a:solidFill>
              </a:rPr>
              <a:t>senzatia</a:t>
            </a:r>
            <a:r>
              <a:rPr lang="ro-RO" b="1" dirty="0" smtClean="0">
                <a:solidFill>
                  <a:schemeClr val="bg1">
                    <a:lumMod val="95000"/>
                    <a:lumOff val="5000"/>
                  </a:schemeClr>
                </a:solidFill>
              </a:rPr>
              <a:t> de </a:t>
            </a:r>
            <a:r>
              <a:rPr lang="ro-RO" b="1" dirty="0" err="1" smtClean="0">
                <a:solidFill>
                  <a:schemeClr val="bg1">
                    <a:lumMod val="95000"/>
                    <a:lumOff val="5000"/>
                  </a:schemeClr>
                </a:solidFill>
              </a:rPr>
              <a:t>ingreunare</a:t>
            </a:r>
            <a:r>
              <a:rPr lang="ro-RO" b="1" dirty="0" smtClean="0">
                <a:solidFill>
                  <a:schemeClr val="bg1">
                    <a:lumMod val="95000"/>
                    <a:lumOff val="5000"/>
                  </a:schemeClr>
                </a:solidFill>
              </a:rPr>
              <a:t>, </a:t>
            </a:r>
            <a:r>
              <a:rPr lang="ro-RO" b="1" dirty="0" err="1" smtClean="0">
                <a:solidFill>
                  <a:schemeClr val="bg1">
                    <a:lumMod val="95000"/>
                    <a:lumOff val="5000"/>
                  </a:schemeClr>
                </a:solidFill>
              </a:rPr>
              <a:t>constipatia</a:t>
            </a:r>
            <a:r>
              <a:rPr lang="ro-RO" b="1" dirty="0" smtClean="0">
                <a:solidFill>
                  <a:schemeClr val="bg1">
                    <a:lumMod val="95000"/>
                    <a:lumOff val="5000"/>
                  </a:schemeClr>
                </a:solidFill>
              </a:rPr>
              <a:t>, </a:t>
            </a:r>
            <a:r>
              <a:rPr lang="ro-RO" b="1" dirty="0" err="1" smtClean="0">
                <a:solidFill>
                  <a:schemeClr val="bg1">
                    <a:lumMod val="95000"/>
                    <a:lumOff val="5000"/>
                  </a:schemeClr>
                </a:solidFill>
              </a:rPr>
              <a:t>greata</a:t>
            </a:r>
            <a:r>
              <a:rPr lang="ro-RO" b="1" dirty="0" smtClean="0">
                <a:solidFill>
                  <a:schemeClr val="bg1">
                    <a:lumMod val="95000"/>
                    <a:lumOff val="5000"/>
                  </a:schemeClr>
                </a:solidFill>
              </a:rPr>
              <a:t> si </a:t>
            </a:r>
            <a:r>
              <a:rPr lang="ro-RO" b="1" dirty="0" err="1" smtClean="0">
                <a:solidFill>
                  <a:schemeClr val="bg1">
                    <a:lumMod val="95000"/>
                    <a:lumOff val="5000"/>
                  </a:schemeClr>
                </a:solidFill>
              </a:rPr>
              <a:t>raul</a:t>
            </a:r>
            <a:r>
              <a:rPr lang="ro-RO" b="1" dirty="0" smtClean="0">
                <a:solidFill>
                  <a:schemeClr val="bg1">
                    <a:lumMod val="95000"/>
                    <a:lumOff val="5000"/>
                  </a:schemeClr>
                </a:solidFill>
              </a:rPr>
              <a:t> de </a:t>
            </a:r>
            <a:r>
              <a:rPr lang="ro-RO" b="1" dirty="0" err="1" smtClean="0">
                <a:solidFill>
                  <a:schemeClr val="bg1">
                    <a:lumMod val="95000"/>
                    <a:lumOff val="5000"/>
                  </a:schemeClr>
                </a:solidFill>
              </a:rPr>
              <a:t>dimineata</a:t>
            </a:r>
            <a:r>
              <a:rPr lang="ro-RO" b="1" dirty="0" smtClean="0">
                <a:solidFill>
                  <a:schemeClr val="bg1">
                    <a:lumMod val="95000"/>
                    <a:lumOff val="5000"/>
                  </a:schemeClr>
                </a:solidFill>
              </a:rPr>
              <a:t>.</a:t>
            </a:r>
          </a:p>
          <a:p>
            <a:pPr fontAlgn="auto">
              <a:spcAft>
                <a:spcPts val="0"/>
              </a:spcAft>
              <a:buClr>
                <a:schemeClr val="accent3"/>
              </a:buClr>
              <a:buFont typeface="Wingdings 2"/>
              <a:buNone/>
              <a:defRPr/>
            </a:pPr>
            <a:r>
              <a:rPr lang="ro-RO" b="1" dirty="0" smtClean="0">
                <a:solidFill>
                  <a:schemeClr val="bg1">
                    <a:lumMod val="95000"/>
                    <a:lumOff val="5000"/>
                  </a:schemeClr>
                </a:solidFill>
              </a:rPr>
              <a:t>S-ar putea sa nu va fie </a:t>
            </a:r>
            <a:r>
              <a:rPr lang="ro-RO" b="1" dirty="0" err="1" smtClean="0">
                <a:solidFill>
                  <a:schemeClr val="bg1">
                    <a:lumMod val="95000"/>
                    <a:lumOff val="5000"/>
                  </a:schemeClr>
                </a:solidFill>
              </a:rPr>
              <a:t>asa</a:t>
            </a:r>
            <a:r>
              <a:rPr lang="ro-RO" b="1" dirty="0" smtClean="0">
                <a:solidFill>
                  <a:schemeClr val="bg1">
                    <a:lumMod val="95000"/>
                    <a:lumOff val="5000"/>
                  </a:schemeClr>
                </a:solidFill>
              </a:rPr>
              <a:t> de foame in aceasta perioada, iar </a:t>
            </a:r>
            <a:r>
              <a:rPr lang="ro-RO" b="1" dirty="0" err="1" smtClean="0">
                <a:solidFill>
                  <a:schemeClr val="bg1">
                    <a:lumMod val="95000"/>
                    <a:lumOff val="5000"/>
                  </a:schemeClr>
                </a:solidFill>
              </a:rPr>
              <a:t>schimbarile</a:t>
            </a:r>
            <a:r>
              <a:rPr lang="ro-RO" b="1" dirty="0" smtClean="0">
                <a:solidFill>
                  <a:schemeClr val="bg1">
                    <a:lumMod val="95000"/>
                    <a:lumOff val="5000"/>
                  </a:schemeClr>
                </a:solidFill>
              </a:rPr>
              <a:t> hormonale </a:t>
            </a:r>
            <a:r>
              <a:rPr lang="ro-RO" b="1" dirty="0" err="1" smtClean="0">
                <a:solidFill>
                  <a:schemeClr val="bg1">
                    <a:lumMod val="95000"/>
                    <a:lumOff val="5000"/>
                  </a:schemeClr>
                </a:solidFill>
              </a:rPr>
              <a:t>bruste</a:t>
            </a:r>
            <a:r>
              <a:rPr lang="ro-RO" b="1" dirty="0" smtClean="0">
                <a:solidFill>
                  <a:schemeClr val="bg1">
                    <a:lumMod val="95000"/>
                    <a:lumOff val="5000"/>
                  </a:schemeClr>
                </a:solidFill>
              </a:rPr>
              <a:t> pot duce la </a:t>
            </a:r>
            <a:r>
              <a:rPr lang="ro-RO" b="1" dirty="0" err="1" smtClean="0">
                <a:solidFill>
                  <a:schemeClr val="bg1">
                    <a:lumMod val="95000"/>
                    <a:lumOff val="5000"/>
                  </a:schemeClr>
                </a:solidFill>
              </a:rPr>
              <a:t>schimbari</a:t>
            </a:r>
            <a:r>
              <a:rPr lang="ro-RO" b="1" dirty="0" smtClean="0">
                <a:solidFill>
                  <a:schemeClr val="bg1">
                    <a:lumMod val="95000"/>
                    <a:lumOff val="5000"/>
                  </a:schemeClr>
                </a:solidFill>
              </a:rPr>
              <a:t> de stare care va pot face sa va </a:t>
            </a:r>
            <a:r>
              <a:rPr lang="ro-RO" b="1" dirty="0" err="1" smtClean="0">
                <a:solidFill>
                  <a:schemeClr val="bg1">
                    <a:lumMod val="95000"/>
                    <a:lumOff val="5000"/>
                  </a:schemeClr>
                </a:solidFill>
              </a:rPr>
              <a:t>simtiti</a:t>
            </a:r>
            <a:r>
              <a:rPr lang="ro-RO" b="1" dirty="0" smtClean="0">
                <a:solidFill>
                  <a:schemeClr val="bg1">
                    <a:lumMod val="95000"/>
                    <a:lumOff val="5000"/>
                  </a:schemeClr>
                </a:solidFill>
              </a:rPr>
              <a:t> deprimata sau frustrata. Unele femei pot observa ca </a:t>
            </a:r>
            <a:r>
              <a:rPr lang="ro-RO" b="1" dirty="0" err="1" smtClean="0">
                <a:solidFill>
                  <a:schemeClr val="bg1">
                    <a:lumMod val="95000"/>
                    <a:lumOff val="5000"/>
                  </a:schemeClr>
                </a:solidFill>
              </a:rPr>
              <a:t>urineaza</a:t>
            </a:r>
            <a:r>
              <a:rPr lang="ro-RO" b="1" dirty="0" smtClean="0">
                <a:solidFill>
                  <a:schemeClr val="bg1">
                    <a:lumMod val="95000"/>
                    <a:lumOff val="5000"/>
                  </a:schemeClr>
                </a:solidFill>
              </a:rPr>
              <a:t> mai des, la unele dintre ele </a:t>
            </a:r>
            <a:r>
              <a:rPr lang="ro-RO" b="1" dirty="0" err="1" smtClean="0">
                <a:solidFill>
                  <a:schemeClr val="bg1">
                    <a:lumMod val="95000"/>
                    <a:lumOff val="5000"/>
                  </a:schemeClr>
                </a:solidFill>
              </a:rPr>
              <a:t>sanii</a:t>
            </a:r>
            <a:r>
              <a:rPr lang="ro-RO" b="1" dirty="0" smtClean="0">
                <a:solidFill>
                  <a:schemeClr val="bg1">
                    <a:lumMod val="95000"/>
                    <a:lumOff val="5000"/>
                  </a:schemeClr>
                </a:solidFill>
              </a:rPr>
              <a:t> vor creste in dimensiuni, iar mamelonul se va </a:t>
            </a:r>
            <a:r>
              <a:rPr lang="ro-RO" b="1" dirty="0" err="1" smtClean="0">
                <a:solidFill>
                  <a:schemeClr val="bg1">
                    <a:lumMod val="95000"/>
                    <a:lumOff val="5000"/>
                  </a:schemeClr>
                </a:solidFill>
              </a:rPr>
              <a:t>inchide</a:t>
            </a:r>
            <a:r>
              <a:rPr lang="ro-RO" b="1" dirty="0" smtClean="0">
                <a:solidFill>
                  <a:schemeClr val="bg1">
                    <a:lumMod val="95000"/>
                    <a:lumOff val="5000"/>
                  </a:schemeClr>
                </a:solidFill>
              </a:rPr>
              <a:t> la culoare. Pot </a:t>
            </a:r>
            <a:r>
              <a:rPr lang="ro-RO" b="1" dirty="0" err="1" smtClean="0">
                <a:solidFill>
                  <a:schemeClr val="bg1">
                    <a:lumMod val="95000"/>
                    <a:lumOff val="5000"/>
                  </a:schemeClr>
                </a:solidFill>
              </a:rPr>
              <a:t>aparea</a:t>
            </a:r>
            <a:r>
              <a:rPr lang="ro-RO" b="1" dirty="0" smtClean="0">
                <a:solidFill>
                  <a:schemeClr val="bg1">
                    <a:lumMod val="95000"/>
                    <a:lumOff val="5000"/>
                  </a:schemeClr>
                </a:solidFill>
              </a:rPr>
              <a:t> varice pe </a:t>
            </a:r>
            <a:r>
              <a:rPr lang="ro-RO" b="1" dirty="0" err="1" smtClean="0">
                <a:solidFill>
                  <a:schemeClr val="bg1">
                    <a:lumMod val="95000"/>
                    <a:lumOff val="5000"/>
                  </a:schemeClr>
                </a:solidFill>
              </a:rPr>
              <a:t>sani</a:t>
            </a:r>
            <a:r>
              <a:rPr lang="ro-RO" b="1" dirty="0" smtClean="0">
                <a:solidFill>
                  <a:schemeClr val="bg1">
                    <a:lumMod val="95000"/>
                    <a:lumOff val="5000"/>
                  </a:schemeClr>
                </a:solidFill>
              </a:rPr>
              <a:t>. Cele mai multe femei se simt obosite, epuizate, au </a:t>
            </a:r>
            <a:r>
              <a:rPr lang="ro-RO" b="1" dirty="0" err="1" smtClean="0">
                <a:solidFill>
                  <a:schemeClr val="bg1">
                    <a:lumMod val="95000"/>
                    <a:lumOff val="5000"/>
                  </a:schemeClr>
                </a:solidFill>
              </a:rPr>
              <a:t>ameteli</a:t>
            </a:r>
            <a:r>
              <a:rPr lang="ro-RO" b="1" dirty="0" smtClean="0">
                <a:solidFill>
                  <a:schemeClr val="bg1">
                    <a:lumMod val="95000"/>
                    <a:lumOff val="5000"/>
                  </a:schemeClr>
                </a:solidFill>
              </a:rPr>
              <a:t> si </a:t>
            </a:r>
            <a:r>
              <a:rPr lang="ro-RO" b="1" dirty="0" err="1" smtClean="0">
                <a:solidFill>
                  <a:schemeClr val="bg1">
                    <a:lumMod val="95000"/>
                    <a:lumOff val="5000"/>
                  </a:schemeClr>
                </a:solidFill>
              </a:rPr>
              <a:t>lesina</a:t>
            </a:r>
            <a:r>
              <a:rPr lang="ro-RO" b="1" dirty="0" smtClean="0">
                <a:solidFill>
                  <a:schemeClr val="bg1">
                    <a:lumMod val="95000"/>
                    <a:lumOff val="5000"/>
                  </a:schemeClr>
                </a:solidFill>
              </a:rPr>
              <a:t> datorita tensiunii arteriale </a:t>
            </a:r>
            <a:r>
              <a:rPr lang="ro-RO" b="1" dirty="0" err="1" smtClean="0">
                <a:solidFill>
                  <a:schemeClr val="bg1">
                    <a:lumMod val="95000"/>
                    <a:lumOff val="5000"/>
                  </a:schemeClr>
                </a:solidFill>
              </a:rPr>
              <a:t>scazute</a:t>
            </a:r>
            <a:r>
              <a:rPr lang="ro-RO" b="1" dirty="0" smtClean="0">
                <a:solidFill>
                  <a:schemeClr val="bg1">
                    <a:lumMod val="95000"/>
                    <a:lumOff val="5000"/>
                  </a:schemeClr>
                </a:solidFill>
              </a:rPr>
              <a:t>. Toate aceste probleme </a:t>
            </a:r>
            <a:r>
              <a:rPr lang="ro-RO" b="1" dirty="0" err="1" smtClean="0">
                <a:solidFill>
                  <a:schemeClr val="bg1">
                    <a:lumMod val="95000"/>
                    <a:lumOff val="5000"/>
                  </a:schemeClr>
                </a:solidFill>
              </a:rPr>
              <a:t>variaza</a:t>
            </a:r>
            <a:r>
              <a:rPr lang="ro-RO" b="1" dirty="0" smtClean="0">
                <a:solidFill>
                  <a:schemeClr val="bg1">
                    <a:lumMod val="95000"/>
                    <a:lumOff val="5000"/>
                  </a:schemeClr>
                </a:solidFill>
              </a:rPr>
              <a:t> de la persoana la persoana, iar unele femei nu vor </a:t>
            </a:r>
            <a:r>
              <a:rPr lang="ro-RO" b="1" dirty="0" err="1" smtClean="0">
                <a:solidFill>
                  <a:schemeClr val="bg1">
                    <a:lumMod val="95000"/>
                    <a:lumOff val="5000"/>
                  </a:schemeClr>
                </a:solidFill>
              </a:rPr>
              <a:t>simti</a:t>
            </a:r>
            <a:r>
              <a:rPr lang="ro-RO" b="1" dirty="0" smtClean="0">
                <a:solidFill>
                  <a:schemeClr val="bg1">
                    <a:lumMod val="95000"/>
                    <a:lumOff val="5000"/>
                  </a:schemeClr>
                </a:solidFill>
              </a:rPr>
              <a:t> absolut nici o schimbare in prima </a:t>
            </a:r>
            <a:r>
              <a:rPr lang="ro-RO" b="1" dirty="0" err="1" smtClean="0">
                <a:solidFill>
                  <a:schemeClr val="bg1">
                    <a:lumMod val="95000"/>
                    <a:lumOff val="5000"/>
                  </a:schemeClr>
                </a:solidFill>
              </a:rPr>
              <a:t>saptamana</a:t>
            </a:r>
            <a:r>
              <a:rPr lang="ro-RO" b="1" dirty="0" smtClean="0">
                <a:solidFill>
                  <a:schemeClr val="bg1">
                    <a:lumMod val="95000"/>
                    <a:lumOff val="5000"/>
                  </a:schemeClr>
                </a:solidFill>
              </a:rPr>
              <a:t> de sarcina. Aceste simptome pot fi remediate cu o dieta </a:t>
            </a:r>
            <a:r>
              <a:rPr lang="ro-RO" b="1" dirty="0" err="1" smtClean="0">
                <a:solidFill>
                  <a:schemeClr val="bg1">
                    <a:lumMod val="95000"/>
                    <a:lumOff val="5000"/>
                  </a:schemeClr>
                </a:solidFill>
              </a:rPr>
              <a:t>sanatoasa</a:t>
            </a:r>
            <a:r>
              <a:rPr lang="ro-RO" b="1" dirty="0" smtClean="0">
                <a:solidFill>
                  <a:schemeClr val="bg1">
                    <a:lumMod val="95000"/>
                    <a:lumOff val="5000"/>
                  </a:schemeClr>
                </a:solidFill>
              </a:rPr>
              <a:t> bazata pe un regim alimentar bogat in fibre si printr-o mestecare mai lenta a </a:t>
            </a:r>
            <a:r>
              <a:rPr lang="ro-RO" b="1" dirty="0" err="1" smtClean="0">
                <a:solidFill>
                  <a:schemeClr val="bg1">
                    <a:lumMod val="95000"/>
                    <a:lumOff val="5000"/>
                  </a:schemeClr>
                </a:solidFill>
              </a:rPr>
              <a:t>mancarii</a:t>
            </a:r>
            <a:r>
              <a:rPr lang="ro-RO" b="1" dirty="0" smtClean="0">
                <a:solidFill>
                  <a:schemeClr val="bg1">
                    <a:lumMod val="95000"/>
                    <a:lumOff val="5000"/>
                  </a:schemeClr>
                </a:solidFill>
              </a:rPr>
              <a:t> pentru a ajuta digestia care este cea mai mare problema in fazele </a:t>
            </a:r>
            <a:r>
              <a:rPr lang="ro-RO" b="1" dirty="0" err="1" smtClean="0">
                <a:solidFill>
                  <a:schemeClr val="bg1">
                    <a:lumMod val="95000"/>
                    <a:lumOff val="5000"/>
                  </a:schemeClr>
                </a:solidFill>
              </a:rPr>
              <a:t>initiale</a:t>
            </a:r>
            <a:r>
              <a:rPr lang="ro-RO" b="1" dirty="0" smtClean="0">
                <a:solidFill>
                  <a:schemeClr val="bg1">
                    <a:lumMod val="95000"/>
                    <a:lumOff val="5000"/>
                  </a:schemeClr>
                </a:solidFill>
              </a:rPr>
              <a:t> ca si mai </a:t>
            </a:r>
            <a:r>
              <a:rPr lang="ro-RO" b="1" dirty="0" err="1" smtClean="0">
                <a:solidFill>
                  <a:schemeClr val="bg1">
                    <a:lumMod val="95000"/>
                    <a:lumOff val="5000"/>
                  </a:schemeClr>
                </a:solidFill>
              </a:rPr>
              <a:t>tarziu</a:t>
            </a:r>
            <a:r>
              <a:rPr lang="ro-RO" b="1" dirty="0" smtClean="0">
                <a:solidFill>
                  <a:schemeClr val="bg1">
                    <a:lumMod val="95000"/>
                    <a:lumOff val="5000"/>
                  </a:schemeClr>
                </a:solidFill>
              </a:rPr>
              <a:t> de altfel. In aceasta prima perioada nu exista </a:t>
            </a:r>
            <a:r>
              <a:rPr lang="ro-RO" b="1" dirty="0" err="1" smtClean="0">
                <a:solidFill>
                  <a:schemeClr val="bg1">
                    <a:lumMod val="95000"/>
                    <a:lumOff val="5000"/>
                  </a:schemeClr>
                </a:solidFill>
              </a:rPr>
              <a:t>schimbari</a:t>
            </a:r>
            <a:r>
              <a:rPr lang="ro-RO" b="1" dirty="0" smtClean="0">
                <a:solidFill>
                  <a:schemeClr val="bg1">
                    <a:lumMod val="95000"/>
                    <a:lumOff val="5000"/>
                  </a:schemeClr>
                </a:solidFill>
              </a:rPr>
              <a:t> remarcabile in aspectul corpului si in afara de cazurile speciale in care femeia a fost </a:t>
            </a:r>
            <a:r>
              <a:rPr lang="ro-RO" b="1" dirty="0" err="1" smtClean="0">
                <a:solidFill>
                  <a:schemeClr val="bg1">
                    <a:lumMod val="95000"/>
                    <a:lumOff val="5000"/>
                  </a:schemeClr>
                </a:solidFill>
              </a:rPr>
              <a:t>sfatuita</a:t>
            </a:r>
            <a:r>
              <a:rPr lang="ro-RO" b="1" dirty="0" smtClean="0">
                <a:solidFill>
                  <a:schemeClr val="bg1">
                    <a:lumMod val="95000"/>
                    <a:lumOff val="5000"/>
                  </a:schemeClr>
                </a:solidFill>
              </a:rPr>
              <a:t> de medic sa </a:t>
            </a:r>
            <a:r>
              <a:rPr lang="ro-RO" b="1" dirty="0" err="1" smtClean="0">
                <a:solidFill>
                  <a:schemeClr val="bg1">
                    <a:lumMod val="95000"/>
                    <a:lumOff val="5000"/>
                  </a:schemeClr>
                </a:solidFill>
              </a:rPr>
              <a:t>isi</a:t>
            </a:r>
            <a:r>
              <a:rPr lang="ro-RO" b="1" dirty="0" smtClean="0">
                <a:solidFill>
                  <a:schemeClr val="bg1">
                    <a:lumMod val="95000"/>
                    <a:lumOff val="5000"/>
                  </a:schemeClr>
                </a:solidFill>
              </a:rPr>
              <a:t> modifice programul si sa </a:t>
            </a:r>
            <a:r>
              <a:rPr lang="ro-RO" b="1" dirty="0" err="1" smtClean="0">
                <a:solidFill>
                  <a:schemeClr val="bg1">
                    <a:lumMod val="95000"/>
                    <a:lumOff val="5000"/>
                  </a:schemeClr>
                </a:solidFill>
              </a:rPr>
              <a:t>aiba</a:t>
            </a:r>
            <a:r>
              <a:rPr lang="ro-RO" b="1" dirty="0" smtClean="0">
                <a:solidFill>
                  <a:schemeClr val="bg1">
                    <a:lumMod val="95000"/>
                    <a:lumOff val="5000"/>
                  </a:schemeClr>
                </a:solidFill>
              </a:rPr>
              <a:t> mai multa grija, aceasta poate sa </a:t>
            </a:r>
            <a:r>
              <a:rPr lang="ro-RO" b="1" dirty="0" err="1" smtClean="0">
                <a:solidFill>
                  <a:schemeClr val="bg1">
                    <a:lumMod val="95000"/>
                    <a:lumOff val="5000"/>
                  </a:schemeClr>
                </a:solidFill>
              </a:rPr>
              <a:t>isi</a:t>
            </a:r>
            <a:r>
              <a:rPr lang="ro-RO" b="1" dirty="0" smtClean="0">
                <a:solidFill>
                  <a:schemeClr val="bg1">
                    <a:lumMod val="95000"/>
                    <a:lumOff val="5000"/>
                  </a:schemeClr>
                </a:solidFill>
              </a:rPr>
              <a:t> urmeze programul normal </a:t>
            </a:r>
            <a:r>
              <a:rPr lang="ro-RO" b="1" dirty="0" err="1" smtClean="0">
                <a:solidFill>
                  <a:schemeClr val="bg1">
                    <a:lumMod val="95000"/>
                    <a:lumOff val="5000"/>
                  </a:schemeClr>
                </a:solidFill>
              </a:rPr>
              <a:t>fara</a:t>
            </a:r>
            <a:r>
              <a:rPr lang="ro-RO" b="1" dirty="0" smtClean="0">
                <a:solidFill>
                  <a:schemeClr val="bg1">
                    <a:lumMod val="95000"/>
                    <a:lumOff val="5000"/>
                  </a:schemeClr>
                </a:solidFill>
              </a:rPr>
              <a:t> nici un fel de probleme. Aceasta este perioada in care </a:t>
            </a:r>
            <a:r>
              <a:rPr lang="ro-RO" b="1" dirty="0" err="1" smtClean="0">
                <a:solidFill>
                  <a:schemeClr val="bg1">
                    <a:lumMod val="95000"/>
                    <a:lumOff val="5000"/>
                  </a:schemeClr>
                </a:solidFill>
              </a:rPr>
              <a:t>sunteti</a:t>
            </a:r>
            <a:r>
              <a:rPr lang="ro-RO" b="1" dirty="0" smtClean="0">
                <a:solidFill>
                  <a:schemeClr val="bg1">
                    <a:lumMod val="95000"/>
                    <a:lumOff val="5000"/>
                  </a:schemeClr>
                </a:solidFill>
              </a:rPr>
              <a:t> libera sa </a:t>
            </a:r>
            <a:r>
              <a:rPr lang="ro-RO" b="1" dirty="0" err="1" smtClean="0">
                <a:solidFill>
                  <a:schemeClr val="bg1">
                    <a:lumMod val="95000"/>
                    <a:lumOff val="5000"/>
                  </a:schemeClr>
                </a:solidFill>
              </a:rPr>
              <a:t>faceti</a:t>
            </a:r>
            <a:r>
              <a:rPr lang="ro-RO" b="1" dirty="0" smtClean="0">
                <a:solidFill>
                  <a:schemeClr val="bg1">
                    <a:lumMod val="95000"/>
                    <a:lumOff val="5000"/>
                  </a:schemeClr>
                </a:solidFill>
              </a:rPr>
              <a:t> tot ceea ce </a:t>
            </a:r>
            <a:r>
              <a:rPr lang="ro-RO" b="1" dirty="0" err="1" smtClean="0">
                <a:solidFill>
                  <a:schemeClr val="bg1">
                    <a:lumMod val="95000"/>
                    <a:lumOff val="5000"/>
                  </a:schemeClr>
                </a:solidFill>
              </a:rPr>
              <a:t>vreti</a:t>
            </a:r>
            <a:r>
              <a:rPr lang="ro-RO" b="1" dirty="0" smtClean="0">
                <a:solidFill>
                  <a:schemeClr val="bg1">
                    <a:lumMod val="95000"/>
                    <a:lumOff val="5000"/>
                  </a:schemeClr>
                </a:solidFill>
              </a:rPr>
              <a:t>, sa va </a:t>
            </a:r>
            <a:r>
              <a:rPr lang="ro-RO" b="1" dirty="0" err="1" smtClean="0">
                <a:solidFill>
                  <a:schemeClr val="bg1">
                    <a:lumMod val="95000"/>
                    <a:lumOff val="5000"/>
                  </a:schemeClr>
                </a:solidFill>
              </a:rPr>
              <a:t>simtiti</a:t>
            </a:r>
            <a:r>
              <a:rPr lang="ro-RO" b="1" dirty="0" smtClean="0">
                <a:solidFill>
                  <a:schemeClr val="bg1">
                    <a:lumMod val="95000"/>
                    <a:lumOff val="5000"/>
                  </a:schemeClr>
                </a:solidFill>
              </a:rPr>
              <a:t> bine dar in care este bine sa va </a:t>
            </a:r>
            <a:r>
              <a:rPr lang="ro-RO" b="1" dirty="0" err="1" smtClean="0">
                <a:solidFill>
                  <a:schemeClr val="bg1">
                    <a:lumMod val="95000"/>
                    <a:lumOff val="5000"/>
                  </a:schemeClr>
                </a:solidFill>
              </a:rPr>
              <a:t>imbunatatiti</a:t>
            </a:r>
            <a:r>
              <a:rPr lang="ro-RO" b="1" dirty="0" smtClean="0">
                <a:solidFill>
                  <a:schemeClr val="bg1">
                    <a:lumMod val="95000"/>
                    <a:lumOff val="5000"/>
                  </a:schemeClr>
                </a:solidFill>
              </a:rPr>
              <a:t> dieta si sa </a:t>
            </a:r>
            <a:r>
              <a:rPr lang="ro-RO" b="1" dirty="0" err="1" smtClean="0">
                <a:solidFill>
                  <a:schemeClr val="bg1">
                    <a:lumMod val="95000"/>
                    <a:lumOff val="5000"/>
                  </a:schemeClr>
                </a:solidFill>
              </a:rPr>
              <a:t>aveti</a:t>
            </a:r>
            <a:r>
              <a:rPr lang="ro-RO" b="1" dirty="0" smtClean="0">
                <a:solidFill>
                  <a:schemeClr val="bg1">
                    <a:lumMod val="95000"/>
                    <a:lumOff val="5000"/>
                  </a:schemeClr>
                </a:solidFill>
              </a:rPr>
              <a:t> grija de </a:t>
            </a:r>
            <a:r>
              <a:rPr lang="ro-RO" b="1" dirty="0" err="1" smtClean="0">
                <a:solidFill>
                  <a:schemeClr val="bg1">
                    <a:lumMod val="95000"/>
                    <a:lumOff val="5000"/>
                  </a:schemeClr>
                </a:solidFill>
              </a:rPr>
              <a:t>sanatatea</a:t>
            </a:r>
            <a:r>
              <a:rPr lang="ro-RO" b="1" dirty="0" smtClean="0">
                <a:solidFill>
                  <a:schemeClr val="bg1">
                    <a:lumMod val="95000"/>
                    <a:lumOff val="5000"/>
                  </a:schemeClr>
                </a:solidFill>
              </a:rPr>
              <a:t> </a:t>
            </a:r>
            <a:r>
              <a:rPr lang="ro-RO" b="1" dirty="0" err="1" smtClean="0">
                <a:solidFill>
                  <a:schemeClr val="bg1">
                    <a:lumMod val="95000"/>
                    <a:lumOff val="5000"/>
                  </a:schemeClr>
                </a:solidFill>
              </a:rPr>
              <a:t>dumneavoastra</a:t>
            </a:r>
            <a:r>
              <a:rPr lang="ro-RO" b="1" dirty="0" smtClean="0">
                <a:solidFill>
                  <a:schemeClr val="bg1">
                    <a:lumMod val="95000"/>
                    <a:lumOff val="5000"/>
                  </a:schemeClr>
                </a:solidFill>
              </a:rPr>
              <a:t> care este foarte importanta</a:t>
            </a:r>
          </a:p>
          <a:p>
            <a:pPr fontAlgn="auto">
              <a:spcAft>
                <a:spcPts val="0"/>
              </a:spcAft>
              <a:buClr>
                <a:schemeClr val="accent3"/>
              </a:buClr>
              <a:buFont typeface="Wingdings 2"/>
              <a:buNone/>
              <a:defRPr/>
            </a:pPr>
            <a:endParaRPr lang="ro-RO" dirty="0"/>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a:xfrm>
            <a:off x="530352" y="1316736"/>
            <a:ext cx="7772400" cy="1612198"/>
          </a:xfrm>
        </p:spPr>
        <p:txBody>
          <a:bodyPr/>
          <a:lstStyle/>
          <a:p>
            <a:pPr fontAlgn="auto">
              <a:spcAft>
                <a:spcPts val="0"/>
              </a:spcAft>
              <a:defRPr/>
            </a:pPr>
            <a:r>
              <a:rPr lang="ro-RO" smtClean="0"/>
              <a:t>La ce sa </a:t>
            </a:r>
            <a:r>
              <a:rPr lang="ro-RO" err="1" smtClean="0"/>
              <a:t>ma</a:t>
            </a:r>
            <a:r>
              <a:rPr lang="ro-RO" smtClean="0"/>
              <a:t> </a:t>
            </a:r>
            <a:r>
              <a:rPr lang="ro-RO" err="1" smtClean="0"/>
              <a:t>astept</a:t>
            </a:r>
            <a:r>
              <a:rPr lang="ro-RO" smtClean="0"/>
              <a:t> in </a:t>
            </a:r>
            <a:r>
              <a:rPr lang="ro-RO" err="1" smtClean="0"/>
              <a:t>saptamana</a:t>
            </a:r>
            <a:r>
              <a:rPr lang="ro-RO" smtClean="0"/>
              <a:t> 1 de sarcina?</a:t>
            </a:r>
            <a:br>
              <a:rPr lang="ro-RO" smtClean="0"/>
            </a:br>
            <a:endParaRPr lang="ro-RO"/>
          </a:p>
        </p:txBody>
      </p:sp>
      <p:sp>
        <p:nvSpPr>
          <p:cNvPr id="3" name="Substituent text 2"/>
          <p:cNvSpPr>
            <a:spLocks noGrp="1"/>
          </p:cNvSpPr>
          <p:nvPr>
            <p:ph type="body" idx="1"/>
          </p:nvPr>
        </p:nvSpPr>
        <p:spPr>
          <a:xfrm>
            <a:off x="530225" y="2705100"/>
            <a:ext cx="7772400" cy="4295775"/>
          </a:xfrm>
        </p:spPr>
        <p:txBody>
          <a:bodyPr>
            <a:normAutofit fontScale="62500" lnSpcReduction="20000"/>
          </a:bodyPr>
          <a:lstStyle/>
          <a:p>
            <a:pPr fontAlgn="auto">
              <a:spcAft>
                <a:spcPts val="0"/>
              </a:spcAft>
              <a:buClr>
                <a:schemeClr val="accent3"/>
              </a:buClr>
              <a:buFont typeface="Wingdings 2"/>
              <a:buNone/>
              <a:defRPr/>
            </a:pPr>
            <a:r>
              <a:rPr lang="ro-RO" b="1" dirty="0" smtClean="0">
                <a:solidFill>
                  <a:schemeClr val="bg1">
                    <a:lumMod val="95000"/>
                    <a:lumOff val="5000"/>
                  </a:schemeClr>
                </a:solidFill>
              </a:rPr>
              <a:t>La ce sa </a:t>
            </a:r>
            <a:r>
              <a:rPr lang="ro-RO" b="1" dirty="0" err="1" smtClean="0">
                <a:solidFill>
                  <a:schemeClr val="bg1">
                    <a:lumMod val="95000"/>
                    <a:lumOff val="5000"/>
                  </a:schemeClr>
                </a:solidFill>
              </a:rPr>
              <a:t>ma</a:t>
            </a:r>
            <a:r>
              <a:rPr lang="ro-RO" b="1" dirty="0" smtClean="0">
                <a:solidFill>
                  <a:schemeClr val="bg1">
                    <a:lumMod val="95000"/>
                    <a:lumOff val="5000"/>
                  </a:schemeClr>
                </a:solidFill>
              </a:rPr>
              <a:t> </a:t>
            </a:r>
            <a:r>
              <a:rPr lang="ro-RO" b="1" dirty="0" err="1" smtClean="0">
                <a:solidFill>
                  <a:schemeClr val="bg1">
                    <a:lumMod val="95000"/>
                    <a:lumOff val="5000"/>
                  </a:schemeClr>
                </a:solidFill>
              </a:rPr>
              <a:t>astept</a:t>
            </a:r>
            <a:r>
              <a:rPr lang="ro-RO" b="1" dirty="0" smtClean="0">
                <a:solidFill>
                  <a:schemeClr val="bg1">
                    <a:lumMod val="95000"/>
                    <a:lumOff val="5000"/>
                  </a:schemeClr>
                </a:solidFill>
              </a:rPr>
              <a:t> in </a:t>
            </a:r>
            <a:r>
              <a:rPr lang="ro-RO" b="1" dirty="0" err="1" smtClean="0">
                <a:solidFill>
                  <a:schemeClr val="bg1">
                    <a:lumMod val="95000"/>
                    <a:lumOff val="5000"/>
                  </a:schemeClr>
                </a:solidFill>
              </a:rPr>
              <a:t>saptamana</a:t>
            </a:r>
            <a:r>
              <a:rPr lang="ro-RO" b="1" dirty="0" smtClean="0">
                <a:solidFill>
                  <a:schemeClr val="bg1">
                    <a:lumMod val="95000"/>
                    <a:lumOff val="5000"/>
                  </a:schemeClr>
                </a:solidFill>
              </a:rPr>
              <a:t> 1 de sarcina</a:t>
            </a:r>
          </a:p>
          <a:p>
            <a:pPr fontAlgn="auto">
              <a:spcAft>
                <a:spcPts val="0"/>
              </a:spcAft>
              <a:buClr>
                <a:schemeClr val="accent3"/>
              </a:buClr>
              <a:buFont typeface="Wingdings 2"/>
              <a:buNone/>
              <a:defRPr/>
            </a:pPr>
            <a:r>
              <a:rPr lang="ro-RO" b="1" dirty="0" err="1" smtClean="0">
                <a:solidFill>
                  <a:schemeClr val="bg1">
                    <a:lumMod val="95000"/>
                    <a:lumOff val="5000"/>
                  </a:schemeClr>
                </a:solidFill>
              </a:rPr>
              <a:t>Cand</a:t>
            </a:r>
            <a:r>
              <a:rPr lang="ro-RO" b="1" dirty="0" smtClean="0">
                <a:solidFill>
                  <a:schemeClr val="bg1">
                    <a:lumMod val="95000"/>
                    <a:lumOff val="5000"/>
                  </a:schemeClr>
                </a:solidFill>
              </a:rPr>
              <a:t> </a:t>
            </a:r>
            <a:r>
              <a:rPr lang="ro-RO" b="1" dirty="0" err="1" smtClean="0">
                <a:solidFill>
                  <a:schemeClr val="bg1">
                    <a:lumMod val="95000"/>
                    <a:lumOff val="5000"/>
                  </a:schemeClr>
                </a:solidFill>
              </a:rPr>
              <a:t>veti</a:t>
            </a:r>
            <a:r>
              <a:rPr lang="ro-RO" b="1" dirty="0" smtClean="0">
                <a:solidFill>
                  <a:schemeClr val="bg1">
                    <a:lumMod val="95000"/>
                    <a:lumOff val="5000"/>
                  </a:schemeClr>
                </a:solidFill>
              </a:rPr>
              <a:t> observa simptomele </a:t>
            </a:r>
            <a:r>
              <a:rPr lang="ro-RO" b="1" dirty="0" err="1" smtClean="0">
                <a:solidFill>
                  <a:schemeClr val="bg1">
                    <a:lumMod val="95000"/>
                    <a:lumOff val="5000"/>
                  </a:schemeClr>
                </a:solidFill>
              </a:rPr>
              <a:t>initiale</a:t>
            </a:r>
            <a:r>
              <a:rPr lang="ro-RO" b="1" dirty="0" smtClean="0">
                <a:solidFill>
                  <a:schemeClr val="bg1">
                    <a:lumMod val="95000"/>
                    <a:lumOff val="5000"/>
                  </a:schemeClr>
                </a:solidFill>
              </a:rPr>
              <a:t> si vi se va confirma sarcina, </a:t>
            </a:r>
            <a:r>
              <a:rPr lang="ro-RO" b="1" dirty="0" err="1" smtClean="0">
                <a:solidFill>
                  <a:schemeClr val="bg1">
                    <a:lumMod val="95000"/>
                    <a:lumOff val="5000"/>
                  </a:schemeClr>
                </a:solidFill>
              </a:rPr>
              <a:t>dumneavoastra</a:t>
            </a:r>
            <a:r>
              <a:rPr lang="ro-RO" b="1" dirty="0" smtClean="0">
                <a:solidFill>
                  <a:schemeClr val="bg1">
                    <a:lumMod val="95000"/>
                    <a:lumOff val="5000"/>
                  </a:schemeClr>
                </a:solidFill>
              </a:rPr>
              <a:t> va trebui sa </a:t>
            </a:r>
            <a:r>
              <a:rPr lang="ro-RO" b="1" dirty="0" err="1" smtClean="0">
                <a:solidFill>
                  <a:schemeClr val="bg1">
                    <a:lumMod val="95000"/>
                    <a:lumOff val="5000"/>
                  </a:schemeClr>
                </a:solidFill>
              </a:rPr>
              <a:t>incepeti</a:t>
            </a:r>
            <a:r>
              <a:rPr lang="ro-RO" b="1" dirty="0" smtClean="0">
                <a:solidFill>
                  <a:schemeClr val="bg1">
                    <a:lumMod val="95000"/>
                    <a:lumOff val="5000"/>
                  </a:schemeClr>
                </a:solidFill>
              </a:rPr>
              <a:t> </a:t>
            </a:r>
            <a:r>
              <a:rPr lang="ro-RO" b="1" dirty="0" err="1" smtClean="0">
                <a:solidFill>
                  <a:schemeClr val="bg1">
                    <a:lumMod val="95000"/>
                    <a:lumOff val="5000"/>
                  </a:schemeClr>
                </a:solidFill>
              </a:rPr>
              <a:t>sa</a:t>
            </a:r>
            <a:r>
              <a:rPr lang="ro-RO" b="1" dirty="0" smtClean="0">
                <a:solidFill>
                  <a:schemeClr val="bg1">
                    <a:lumMod val="95000"/>
                    <a:lumOff val="5000"/>
                  </a:schemeClr>
                </a:solidFill>
              </a:rPr>
              <a:t> va </a:t>
            </a:r>
            <a:r>
              <a:rPr lang="ro-RO" b="1" dirty="0" err="1" smtClean="0">
                <a:solidFill>
                  <a:schemeClr val="bg1">
                    <a:lumMod val="95000"/>
                    <a:lumOff val="5000"/>
                  </a:schemeClr>
                </a:solidFill>
              </a:rPr>
              <a:t>pregatiti</a:t>
            </a:r>
            <a:r>
              <a:rPr lang="ro-RO" b="1" dirty="0" smtClean="0">
                <a:solidFill>
                  <a:schemeClr val="bg1">
                    <a:lumMod val="95000"/>
                    <a:lumOff val="5000"/>
                  </a:schemeClr>
                </a:solidFill>
              </a:rPr>
              <a:t> pentru o aceasta perioada si pentru </a:t>
            </a:r>
            <a:r>
              <a:rPr lang="ro-RO" b="1" dirty="0" err="1" smtClean="0">
                <a:solidFill>
                  <a:schemeClr val="bg1">
                    <a:lumMod val="95000"/>
                    <a:lumOff val="5000"/>
                  </a:schemeClr>
                </a:solidFill>
              </a:rPr>
              <a:t>nasterea</a:t>
            </a:r>
            <a:r>
              <a:rPr lang="ro-RO" b="1" dirty="0" smtClean="0">
                <a:solidFill>
                  <a:schemeClr val="bg1">
                    <a:lumMod val="95000"/>
                    <a:lumOff val="5000"/>
                  </a:schemeClr>
                </a:solidFill>
              </a:rPr>
              <a:t> ce va urma. Cel mai important lucru pentru </a:t>
            </a:r>
            <a:r>
              <a:rPr lang="ro-RO" b="1" dirty="0" err="1" smtClean="0">
                <a:solidFill>
                  <a:schemeClr val="bg1">
                    <a:lumMod val="95000"/>
                    <a:lumOff val="5000"/>
                  </a:schemeClr>
                </a:solidFill>
              </a:rPr>
              <a:t>dumneavoastra</a:t>
            </a:r>
            <a:r>
              <a:rPr lang="ro-RO" b="1" dirty="0" smtClean="0">
                <a:solidFill>
                  <a:schemeClr val="bg1">
                    <a:lumMod val="95000"/>
                    <a:lumOff val="5000"/>
                  </a:schemeClr>
                </a:solidFill>
              </a:rPr>
              <a:t> este sa </a:t>
            </a:r>
            <a:r>
              <a:rPr lang="ro-RO" b="1" dirty="0" err="1" smtClean="0">
                <a:solidFill>
                  <a:schemeClr val="bg1">
                    <a:lumMod val="95000"/>
                    <a:lumOff val="5000"/>
                  </a:schemeClr>
                </a:solidFill>
              </a:rPr>
              <a:t>incepeti</a:t>
            </a:r>
            <a:r>
              <a:rPr lang="ro-RO" b="1" dirty="0" smtClean="0">
                <a:solidFill>
                  <a:schemeClr val="bg1">
                    <a:lumMod val="95000"/>
                    <a:lumOff val="5000"/>
                  </a:schemeClr>
                </a:solidFill>
              </a:rPr>
              <a:t> </a:t>
            </a:r>
            <a:r>
              <a:rPr lang="ro-RO" b="1" dirty="0" err="1" smtClean="0">
                <a:solidFill>
                  <a:schemeClr val="bg1">
                    <a:lumMod val="95000"/>
                    <a:lumOff val="5000"/>
                  </a:schemeClr>
                </a:solidFill>
              </a:rPr>
              <a:t>sa</a:t>
            </a:r>
            <a:r>
              <a:rPr lang="ro-RO" b="1" dirty="0" smtClean="0">
                <a:solidFill>
                  <a:schemeClr val="bg1">
                    <a:lumMod val="95000"/>
                    <a:lumOff val="5000"/>
                  </a:schemeClr>
                </a:solidFill>
              </a:rPr>
              <a:t> </a:t>
            </a:r>
            <a:r>
              <a:rPr lang="ro-RO" b="1" dirty="0" err="1" smtClean="0">
                <a:solidFill>
                  <a:schemeClr val="bg1">
                    <a:lumMod val="95000"/>
                    <a:lumOff val="5000"/>
                  </a:schemeClr>
                </a:solidFill>
              </a:rPr>
              <a:t>aveti</a:t>
            </a:r>
            <a:r>
              <a:rPr lang="ro-RO" b="1" dirty="0" smtClean="0">
                <a:solidFill>
                  <a:schemeClr val="bg1">
                    <a:lumMod val="95000"/>
                    <a:lumOff val="5000"/>
                  </a:schemeClr>
                </a:solidFill>
              </a:rPr>
              <a:t> o dieta </a:t>
            </a:r>
            <a:r>
              <a:rPr lang="ro-RO" b="1" dirty="0" err="1" smtClean="0">
                <a:solidFill>
                  <a:schemeClr val="bg1">
                    <a:lumMod val="95000"/>
                    <a:lumOff val="5000"/>
                  </a:schemeClr>
                </a:solidFill>
              </a:rPr>
              <a:t>sanatoasa</a:t>
            </a:r>
            <a:r>
              <a:rPr lang="ro-RO" b="1" dirty="0" smtClean="0">
                <a:solidFill>
                  <a:schemeClr val="bg1">
                    <a:lumMod val="95000"/>
                    <a:lumOff val="5000"/>
                  </a:schemeClr>
                </a:solidFill>
              </a:rPr>
              <a:t> si echilibrata. Trebuie sa </a:t>
            </a:r>
            <a:r>
              <a:rPr lang="ro-RO" b="1" dirty="0" err="1" smtClean="0">
                <a:solidFill>
                  <a:schemeClr val="bg1">
                    <a:lumMod val="95000"/>
                    <a:lumOff val="5000"/>
                  </a:schemeClr>
                </a:solidFill>
              </a:rPr>
              <a:t>puneti</a:t>
            </a:r>
            <a:r>
              <a:rPr lang="ro-RO" b="1" dirty="0" smtClean="0">
                <a:solidFill>
                  <a:schemeClr val="bg1">
                    <a:lumMod val="95000"/>
                    <a:lumOff val="5000"/>
                  </a:schemeClr>
                </a:solidFill>
              </a:rPr>
              <a:t> stop stilului de </a:t>
            </a:r>
            <a:r>
              <a:rPr lang="ro-RO" b="1" dirty="0" err="1" smtClean="0">
                <a:solidFill>
                  <a:schemeClr val="bg1">
                    <a:lumMod val="95000"/>
                    <a:lumOff val="5000"/>
                  </a:schemeClr>
                </a:solidFill>
              </a:rPr>
              <a:t>viata</a:t>
            </a:r>
            <a:r>
              <a:rPr lang="ro-RO" b="1" dirty="0" smtClean="0">
                <a:solidFill>
                  <a:schemeClr val="bg1">
                    <a:lumMod val="95000"/>
                    <a:lumOff val="5000"/>
                  </a:schemeClr>
                </a:solidFill>
              </a:rPr>
              <a:t> si obiceiurilor negative care pot reprezenta o reala </a:t>
            </a:r>
            <a:r>
              <a:rPr lang="ro-RO" b="1" dirty="0" err="1" smtClean="0">
                <a:solidFill>
                  <a:schemeClr val="bg1">
                    <a:lumMod val="95000"/>
                    <a:lumOff val="5000"/>
                  </a:schemeClr>
                </a:solidFill>
              </a:rPr>
              <a:t>amenintare</a:t>
            </a:r>
            <a:r>
              <a:rPr lang="ro-RO" b="1" dirty="0" smtClean="0">
                <a:solidFill>
                  <a:schemeClr val="bg1">
                    <a:lumMod val="95000"/>
                    <a:lumOff val="5000"/>
                  </a:schemeClr>
                </a:solidFill>
              </a:rPr>
              <a:t> pentru copilul </a:t>
            </a:r>
            <a:r>
              <a:rPr lang="ro-RO" b="1" dirty="0" err="1" smtClean="0">
                <a:solidFill>
                  <a:schemeClr val="bg1">
                    <a:lumMod val="95000"/>
                    <a:lumOff val="5000"/>
                  </a:schemeClr>
                </a:solidFill>
              </a:rPr>
              <a:t>dumneavoastra</a:t>
            </a:r>
            <a:r>
              <a:rPr lang="ro-RO" b="1" dirty="0" smtClean="0">
                <a:solidFill>
                  <a:schemeClr val="bg1">
                    <a:lumMod val="95000"/>
                    <a:lumOff val="5000"/>
                  </a:schemeClr>
                </a:solidFill>
              </a:rPr>
              <a:t>, </a:t>
            </a:r>
            <a:r>
              <a:rPr lang="ro-RO" b="1" dirty="0" err="1" smtClean="0">
                <a:solidFill>
                  <a:schemeClr val="bg1">
                    <a:lumMod val="95000"/>
                    <a:lumOff val="5000"/>
                  </a:schemeClr>
                </a:solidFill>
              </a:rPr>
              <a:t>asa</a:t>
            </a:r>
            <a:r>
              <a:rPr lang="ro-RO" b="1" dirty="0" smtClean="0">
                <a:solidFill>
                  <a:schemeClr val="bg1">
                    <a:lumMod val="95000"/>
                    <a:lumOff val="5000"/>
                  </a:schemeClr>
                </a:solidFill>
              </a:rPr>
              <a:t> cum ar fi </a:t>
            </a:r>
            <a:r>
              <a:rPr lang="ro-RO" b="1" dirty="0" smtClean="0">
                <a:solidFill>
                  <a:schemeClr val="bg1">
                    <a:lumMod val="95000"/>
                    <a:lumOff val="5000"/>
                  </a:schemeClr>
                </a:solidFill>
                <a:hlinkClick r:id="rId2" action="ppaction://hlinkfile" tooltip="Fumatul"/>
              </a:rPr>
              <a:t>fumatul</a:t>
            </a:r>
            <a:r>
              <a:rPr lang="ro-RO" b="1" dirty="0" smtClean="0">
                <a:solidFill>
                  <a:schemeClr val="bg1">
                    <a:lumMod val="95000"/>
                    <a:lumOff val="5000"/>
                  </a:schemeClr>
                </a:solidFill>
              </a:rPr>
              <a:t> sau consumul </a:t>
            </a:r>
            <a:r>
              <a:rPr lang="ro-RO" b="1" dirty="0" err="1" smtClean="0">
                <a:solidFill>
                  <a:schemeClr val="bg1">
                    <a:lumMod val="95000"/>
                    <a:lumOff val="5000"/>
                  </a:schemeClr>
                </a:solidFill>
              </a:rPr>
              <a:t>oricarui</a:t>
            </a:r>
            <a:r>
              <a:rPr lang="ro-RO" b="1" dirty="0" smtClean="0">
                <a:solidFill>
                  <a:schemeClr val="bg1">
                    <a:lumMod val="95000"/>
                    <a:lumOff val="5000"/>
                  </a:schemeClr>
                </a:solidFill>
              </a:rPr>
              <a:t> tip de alcool. Daca </a:t>
            </a:r>
            <a:r>
              <a:rPr lang="ro-RO" b="1" dirty="0" err="1" smtClean="0">
                <a:solidFill>
                  <a:schemeClr val="bg1">
                    <a:lumMod val="95000"/>
                    <a:lumOff val="5000"/>
                  </a:schemeClr>
                </a:solidFill>
              </a:rPr>
              <a:t>urmati</a:t>
            </a:r>
            <a:r>
              <a:rPr lang="ro-RO" b="1" dirty="0" smtClean="0">
                <a:solidFill>
                  <a:schemeClr val="bg1">
                    <a:lumMod val="95000"/>
                    <a:lumOff val="5000"/>
                  </a:schemeClr>
                </a:solidFill>
              </a:rPr>
              <a:t> orice fel de tratament medicamentos trebuie sa va </a:t>
            </a:r>
            <a:r>
              <a:rPr lang="ro-RO" b="1" dirty="0" err="1" smtClean="0">
                <a:solidFill>
                  <a:schemeClr val="bg1">
                    <a:lumMod val="95000"/>
                    <a:lumOff val="5000"/>
                  </a:schemeClr>
                </a:solidFill>
              </a:rPr>
              <a:t>consultati</a:t>
            </a:r>
            <a:r>
              <a:rPr lang="ro-RO" b="1" dirty="0" smtClean="0">
                <a:solidFill>
                  <a:schemeClr val="bg1">
                    <a:lumMod val="95000"/>
                    <a:lumOff val="5000"/>
                  </a:schemeClr>
                </a:solidFill>
              </a:rPr>
              <a:t> medicul cu privire la continuarea acestuia. </a:t>
            </a:r>
            <a:br>
              <a:rPr lang="ro-RO" b="1" dirty="0" smtClean="0">
                <a:solidFill>
                  <a:schemeClr val="bg1">
                    <a:lumMod val="95000"/>
                    <a:lumOff val="5000"/>
                  </a:schemeClr>
                </a:solidFill>
              </a:rPr>
            </a:br>
            <a:r>
              <a:rPr lang="ro-RO" b="1" dirty="0" err="1" smtClean="0">
                <a:solidFill>
                  <a:schemeClr val="bg1">
                    <a:lumMod val="95000"/>
                    <a:lumOff val="5000"/>
                  </a:schemeClr>
                </a:solidFill>
              </a:rPr>
              <a:t>Cand</a:t>
            </a:r>
            <a:r>
              <a:rPr lang="ro-RO" b="1" dirty="0" smtClean="0">
                <a:solidFill>
                  <a:schemeClr val="bg1">
                    <a:lumMod val="95000"/>
                    <a:lumOff val="5000"/>
                  </a:schemeClr>
                </a:solidFill>
              </a:rPr>
              <a:t> vine vorba de o sarcina planificata trebuie </a:t>
            </a:r>
            <a:r>
              <a:rPr lang="ro-RO" b="1" dirty="0" err="1" smtClean="0">
                <a:solidFill>
                  <a:schemeClr val="bg1">
                    <a:lumMod val="95000"/>
                    <a:lumOff val="5000"/>
                  </a:schemeClr>
                </a:solidFill>
              </a:rPr>
              <a:t>inca</a:t>
            </a:r>
            <a:r>
              <a:rPr lang="ro-RO" b="1" dirty="0" smtClean="0">
                <a:solidFill>
                  <a:schemeClr val="bg1">
                    <a:lumMod val="95000"/>
                    <a:lumOff val="5000"/>
                  </a:schemeClr>
                </a:solidFill>
              </a:rPr>
              <a:t> de pe acum sa </a:t>
            </a:r>
            <a:r>
              <a:rPr lang="ro-RO" b="1" dirty="0" err="1" smtClean="0">
                <a:solidFill>
                  <a:schemeClr val="bg1">
                    <a:lumMod val="95000"/>
                    <a:lumOff val="5000"/>
                  </a:schemeClr>
                </a:solidFill>
              </a:rPr>
              <a:t>incepeti</a:t>
            </a:r>
            <a:r>
              <a:rPr lang="ro-RO" b="1" dirty="0" smtClean="0">
                <a:solidFill>
                  <a:schemeClr val="bg1">
                    <a:lumMod val="95000"/>
                    <a:lumOff val="5000"/>
                  </a:schemeClr>
                </a:solidFill>
              </a:rPr>
              <a:t> </a:t>
            </a:r>
            <a:r>
              <a:rPr lang="ro-RO" b="1" dirty="0" err="1" smtClean="0">
                <a:solidFill>
                  <a:schemeClr val="bg1">
                    <a:lumMod val="95000"/>
                    <a:lumOff val="5000"/>
                  </a:schemeClr>
                </a:solidFill>
              </a:rPr>
              <a:t>sa</a:t>
            </a:r>
            <a:r>
              <a:rPr lang="ro-RO" b="1" dirty="0" smtClean="0">
                <a:solidFill>
                  <a:schemeClr val="bg1">
                    <a:lumMod val="95000"/>
                    <a:lumOff val="5000"/>
                  </a:schemeClr>
                </a:solidFill>
              </a:rPr>
              <a:t> </a:t>
            </a:r>
            <a:r>
              <a:rPr lang="ro-RO" b="1" dirty="0" err="1" smtClean="0">
                <a:solidFill>
                  <a:schemeClr val="bg1">
                    <a:lumMod val="95000"/>
                    <a:lumOff val="5000"/>
                  </a:schemeClr>
                </a:solidFill>
              </a:rPr>
              <a:t>aveti</a:t>
            </a:r>
            <a:r>
              <a:rPr lang="ro-RO" b="1" dirty="0" smtClean="0">
                <a:solidFill>
                  <a:schemeClr val="bg1">
                    <a:lumMod val="95000"/>
                    <a:lumOff val="5000"/>
                  </a:schemeClr>
                </a:solidFill>
              </a:rPr>
              <a:t> grija de dieta si stilul </a:t>
            </a:r>
            <a:r>
              <a:rPr lang="ro-RO" b="1" dirty="0" err="1" smtClean="0">
                <a:solidFill>
                  <a:schemeClr val="bg1">
                    <a:lumMod val="95000"/>
                    <a:lumOff val="5000"/>
                  </a:schemeClr>
                </a:solidFill>
              </a:rPr>
              <a:t>dumneavoastra</a:t>
            </a:r>
            <a:r>
              <a:rPr lang="ro-RO" b="1" dirty="0" smtClean="0">
                <a:solidFill>
                  <a:schemeClr val="bg1">
                    <a:lumMod val="95000"/>
                    <a:lumOff val="5000"/>
                  </a:schemeClr>
                </a:solidFill>
              </a:rPr>
              <a:t> de </a:t>
            </a:r>
            <a:r>
              <a:rPr lang="ro-RO" b="1" dirty="0" err="1" smtClean="0">
                <a:solidFill>
                  <a:schemeClr val="bg1">
                    <a:lumMod val="95000"/>
                    <a:lumOff val="5000"/>
                  </a:schemeClr>
                </a:solidFill>
              </a:rPr>
              <a:t>viata</a:t>
            </a:r>
            <a:r>
              <a:rPr lang="ro-RO" b="1" dirty="0" smtClean="0">
                <a:solidFill>
                  <a:schemeClr val="bg1">
                    <a:lumMod val="95000"/>
                    <a:lumOff val="5000"/>
                  </a:schemeClr>
                </a:solidFill>
              </a:rPr>
              <a:t>, deoarece in felul acesta </a:t>
            </a:r>
            <a:r>
              <a:rPr lang="ro-RO" b="1" dirty="0" err="1" smtClean="0">
                <a:solidFill>
                  <a:schemeClr val="bg1">
                    <a:lumMod val="95000"/>
                    <a:lumOff val="5000"/>
                  </a:schemeClr>
                </a:solidFill>
              </a:rPr>
              <a:t>veti</a:t>
            </a:r>
            <a:r>
              <a:rPr lang="ro-RO" b="1" dirty="0" smtClean="0">
                <a:solidFill>
                  <a:schemeClr val="bg1">
                    <a:lumMod val="95000"/>
                    <a:lumOff val="5000"/>
                  </a:schemeClr>
                </a:solidFill>
              </a:rPr>
              <a:t> fi sigura ca </a:t>
            </a:r>
            <a:r>
              <a:rPr lang="ro-RO" b="1" dirty="0" err="1" smtClean="0">
                <a:solidFill>
                  <a:schemeClr val="bg1">
                    <a:lumMod val="95000"/>
                    <a:lumOff val="5000"/>
                  </a:schemeClr>
                </a:solidFill>
              </a:rPr>
              <a:t>veti</a:t>
            </a:r>
            <a:r>
              <a:rPr lang="ro-RO" b="1" dirty="0" smtClean="0">
                <a:solidFill>
                  <a:schemeClr val="bg1">
                    <a:lumMod val="95000"/>
                    <a:lumOff val="5000"/>
                  </a:schemeClr>
                </a:solidFill>
              </a:rPr>
              <a:t> </a:t>
            </a:r>
            <a:r>
              <a:rPr lang="ro-RO" b="1" dirty="0" err="1" smtClean="0">
                <a:solidFill>
                  <a:schemeClr val="bg1">
                    <a:lumMod val="95000"/>
                    <a:lumOff val="5000"/>
                  </a:schemeClr>
                </a:solidFill>
              </a:rPr>
              <a:t>naste</a:t>
            </a:r>
            <a:r>
              <a:rPr lang="ro-RO" b="1" dirty="0" smtClean="0">
                <a:solidFill>
                  <a:schemeClr val="bg1">
                    <a:lumMod val="95000"/>
                    <a:lumOff val="5000"/>
                  </a:schemeClr>
                </a:solidFill>
              </a:rPr>
              <a:t> un copil </a:t>
            </a:r>
            <a:r>
              <a:rPr lang="ro-RO" b="1" dirty="0" err="1" smtClean="0">
                <a:solidFill>
                  <a:schemeClr val="bg1">
                    <a:lumMod val="95000"/>
                    <a:lumOff val="5000"/>
                  </a:schemeClr>
                </a:solidFill>
              </a:rPr>
              <a:t>sanatos</a:t>
            </a:r>
            <a:r>
              <a:rPr lang="ro-RO" b="1" dirty="0" smtClean="0">
                <a:solidFill>
                  <a:schemeClr val="bg1">
                    <a:lumMod val="95000"/>
                    <a:lumOff val="5000"/>
                  </a:schemeClr>
                </a:solidFill>
              </a:rPr>
              <a:t>, dar si ca va </a:t>
            </a:r>
            <a:r>
              <a:rPr lang="ro-RO" b="1" dirty="0" err="1" smtClean="0">
                <a:solidFill>
                  <a:schemeClr val="bg1">
                    <a:lumMod val="95000"/>
                    <a:lumOff val="5000"/>
                  </a:schemeClr>
                </a:solidFill>
              </a:rPr>
              <a:t>veti</a:t>
            </a:r>
            <a:r>
              <a:rPr lang="ro-RO" b="1" dirty="0" smtClean="0">
                <a:solidFill>
                  <a:schemeClr val="bg1">
                    <a:lumMod val="95000"/>
                    <a:lumOff val="5000"/>
                  </a:schemeClr>
                </a:solidFill>
              </a:rPr>
              <a:t> </a:t>
            </a:r>
            <a:r>
              <a:rPr lang="ro-RO" b="1" dirty="0" err="1" smtClean="0">
                <a:solidFill>
                  <a:schemeClr val="bg1">
                    <a:lumMod val="95000"/>
                    <a:lumOff val="5000"/>
                  </a:schemeClr>
                </a:solidFill>
              </a:rPr>
              <a:t>pastra</a:t>
            </a:r>
            <a:r>
              <a:rPr lang="ro-RO" b="1" dirty="0" smtClean="0">
                <a:solidFill>
                  <a:schemeClr val="bg1">
                    <a:lumMod val="95000"/>
                    <a:lumOff val="5000"/>
                  </a:schemeClr>
                </a:solidFill>
              </a:rPr>
              <a:t> propria </a:t>
            </a:r>
            <a:r>
              <a:rPr lang="ro-RO" b="1" dirty="0" err="1" smtClean="0">
                <a:solidFill>
                  <a:schemeClr val="bg1">
                    <a:lumMod val="95000"/>
                    <a:lumOff val="5000"/>
                  </a:schemeClr>
                </a:solidFill>
              </a:rPr>
              <a:t>sanatate</a:t>
            </a:r>
            <a:r>
              <a:rPr lang="ro-RO" b="1" dirty="0" smtClean="0">
                <a:solidFill>
                  <a:schemeClr val="bg1">
                    <a:lumMod val="95000"/>
                    <a:lumOff val="5000"/>
                  </a:schemeClr>
                </a:solidFill>
              </a:rPr>
              <a:t> pe </a:t>
            </a:r>
            <a:r>
              <a:rPr lang="ro-RO" b="1" dirty="0" err="1" smtClean="0">
                <a:solidFill>
                  <a:schemeClr val="bg1">
                    <a:lumMod val="95000"/>
                    <a:lumOff val="5000"/>
                  </a:schemeClr>
                </a:solidFill>
              </a:rPr>
              <a:t>intreaga</a:t>
            </a:r>
            <a:r>
              <a:rPr lang="ro-RO" b="1" dirty="0" smtClean="0">
                <a:solidFill>
                  <a:schemeClr val="bg1">
                    <a:lumMod val="95000"/>
                    <a:lumOff val="5000"/>
                  </a:schemeClr>
                </a:solidFill>
              </a:rPr>
              <a:t> perioada a sarcinii.</a:t>
            </a:r>
          </a:p>
          <a:p>
            <a:pPr fontAlgn="auto">
              <a:spcAft>
                <a:spcPts val="0"/>
              </a:spcAft>
              <a:buClr>
                <a:schemeClr val="accent3"/>
              </a:buClr>
              <a:buFont typeface="Wingdings 2"/>
              <a:buNone/>
              <a:defRPr/>
            </a:pPr>
            <a:r>
              <a:rPr lang="ro-RO" b="1" dirty="0" err="1" smtClean="0">
                <a:solidFill>
                  <a:schemeClr val="bg1">
                    <a:lumMod val="95000"/>
                    <a:lumOff val="5000"/>
                  </a:schemeClr>
                </a:solidFill>
              </a:rPr>
              <a:t>Inainte</a:t>
            </a:r>
            <a:r>
              <a:rPr lang="ro-RO" b="1" dirty="0" smtClean="0">
                <a:solidFill>
                  <a:schemeClr val="bg1">
                    <a:lumMod val="95000"/>
                    <a:lumOff val="5000"/>
                  </a:schemeClr>
                </a:solidFill>
              </a:rPr>
              <a:t> de a va planifica sarcina </a:t>
            </a:r>
            <a:r>
              <a:rPr lang="ro-RO" b="1" dirty="0" err="1" smtClean="0">
                <a:solidFill>
                  <a:schemeClr val="bg1">
                    <a:lumMod val="95000"/>
                    <a:lumOff val="5000"/>
                  </a:schemeClr>
                </a:solidFill>
              </a:rPr>
              <a:t>puteti</a:t>
            </a:r>
            <a:r>
              <a:rPr lang="ro-RO" b="1" dirty="0" smtClean="0">
                <a:solidFill>
                  <a:schemeClr val="bg1">
                    <a:lumMod val="95000"/>
                    <a:lumOff val="5000"/>
                  </a:schemeClr>
                </a:solidFill>
              </a:rPr>
              <a:t> sa </a:t>
            </a:r>
            <a:r>
              <a:rPr lang="ro-RO" b="1" dirty="0" err="1" smtClean="0">
                <a:solidFill>
                  <a:schemeClr val="bg1">
                    <a:lumMod val="95000"/>
                    <a:lumOff val="5000"/>
                  </a:schemeClr>
                </a:solidFill>
              </a:rPr>
              <a:t>incepeti</a:t>
            </a:r>
            <a:r>
              <a:rPr lang="ro-RO" b="1" dirty="0" smtClean="0">
                <a:solidFill>
                  <a:schemeClr val="bg1">
                    <a:lumMod val="95000"/>
                    <a:lumOff val="5000"/>
                  </a:schemeClr>
                </a:solidFill>
              </a:rPr>
              <a:t> </a:t>
            </a:r>
            <a:r>
              <a:rPr lang="ro-RO" b="1" dirty="0" err="1" smtClean="0">
                <a:solidFill>
                  <a:schemeClr val="bg1">
                    <a:lumMod val="95000"/>
                    <a:lumOff val="5000"/>
                  </a:schemeClr>
                </a:solidFill>
              </a:rPr>
              <a:t>sa</a:t>
            </a:r>
            <a:r>
              <a:rPr lang="ro-RO" b="1" dirty="0" smtClean="0">
                <a:solidFill>
                  <a:schemeClr val="bg1">
                    <a:lumMod val="95000"/>
                    <a:lumOff val="5000"/>
                  </a:schemeClr>
                </a:solidFill>
              </a:rPr>
              <a:t> </a:t>
            </a:r>
            <a:r>
              <a:rPr lang="ro-RO" b="1" dirty="0" err="1" smtClean="0">
                <a:solidFill>
                  <a:schemeClr val="bg1">
                    <a:lumMod val="95000"/>
                    <a:lumOff val="5000"/>
                  </a:schemeClr>
                </a:solidFill>
              </a:rPr>
              <a:t>luati</a:t>
            </a:r>
            <a:r>
              <a:rPr lang="ro-RO" b="1" dirty="0" smtClean="0">
                <a:solidFill>
                  <a:schemeClr val="bg1">
                    <a:lumMod val="95000"/>
                    <a:lumOff val="5000"/>
                  </a:schemeClr>
                </a:solidFill>
              </a:rPr>
              <a:t> o tableta de </a:t>
            </a:r>
            <a:r>
              <a:rPr lang="ro-RO" b="1" dirty="0" smtClean="0">
                <a:solidFill>
                  <a:schemeClr val="bg1">
                    <a:lumMod val="95000"/>
                    <a:lumOff val="5000"/>
                  </a:schemeClr>
                </a:solidFill>
                <a:hlinkClick r:id="rId3" action="ppaction://hlinkfile" tooltip="Acid Folic"/>
              </a:rPr>
              <a:t>acid folic</a:t>
            </a:r>
            <a:r>
              <a:rPr lang="ro-RO" b="1" dirty="0" smtClean="0">
                <a:solidFill>
                  <a:schemeClr val="bg1">
                    <a:lumMod val="95000"/>
                    <a:lumOff val="5000"/>
                  </a:schemeClr>
                </a:solidFill>
              </a:rPr>
              <a:t> pe zi ceea ce va </a:t>
            </a:r>
            <a:r>
              <a:rPr lang="ro-RO" b="1" dirty="0" err="1" smtClean="0">
                <a:solidFill>
                  <a:schemeClr val="bg1">
                    <a:lumMod val="95000"/>
                    <a:lumOff val="5000"/>
                  </a:schemeClr>
                </a:solidFill>
              </a:rPr>
              <a:t>va</a:t>
            </a:r>
            <a:r>
              <a:rPr lang="ro-RO" b="1" dirty="0" smtClean="0">
                <a:solidFill>
                  <a:schemeClr val="bg1">
                    <a:lumMod val="95000"/>
                    <a:lumOff val="5000"/>
                  </a:schemeClr>
                </a:solidFill>
              </a:rPr>
              <a:t> creste </a:t>
            </a:r>
            <a:r>
              <a:rPr lang="ro-RO" b="1" dirty="0" err="1" smtClean="0">
                <a:solidFill>
                  <a:schemeClr val="bg1">
                    <a:lumMod val="95000"/>
                    <a:lumOff val="5000"/>
                  </a:schemeClr>
                </a:solidFill>
              </a:rPr>
              <a:t>sansele</a:t>
            </a:r>
            <a:r>
              <a:rPr lang="ro-RO" b="1" dirty="0" smtClean="0">
                <a:solidFill>
                  <a:schemeClr val="bg1">
                    <a:lumMod val="95000"/>
                    <a:lumOff val="5000"/>
                  </a:schemeClr>
                </a:solidFill>
              </a:rPr>
              <a:t> de fertilitate si de a </a:t>
            </a:r>
            <a:r>
              <a:rPr lang="ro-RO" b="1" dirty="0" err="1" smtClean="0">
                <a:solidFill>
                  <a:schemeClr val="bg1">
                    <a:lumMod val="95000"/>
                    <a:lumOff val="5000"/>
                  </a:schemeClr>
                </a:solidFill>
              </a:rPr>
              <a:t>ramane</a:t>
            </a:r>
            <a:r>
              <a:rPr lang="ro-RO" b="1" dirty="0" smtClean="0">
                <a:solidFill>
                  <a:schemeClr val="bg1">
                    <a:lumMod val="95000"/>
                    <a:lumOff val="5000"/>
                  </a:schemeClr>
                </a:solidFill>
              </a:rPr>
              <a:t> </a:t>
            </a:r>
            <a:r>
              <a:rPr lang="ro-RO" b="1" dirty="0" err="1" smtClean="0">
                <a:solidFill>
                  <a:schemeClr val="bg1">
                    <a:lumMod val="95000"/>
                    <a:lumOff val="5000"/>
                  </a:schemeClr>
                </a:solidFill>
              </a:rPr>
              <a:t>insarcinata</a:t>
            </a:r>
            <a:r>
              <a:rPr lang="ro-RO" b="1" dirty="0" smtClean="0">
                <a:solidFill>
                  <a:schemeClr val="bg1">
                    <a:lumMod val="95000"/>
                    <a:lumOff val="5000"/>
                  </a:schemeClr>
                </a:solidFill>
              </a:rPr>
              <a:t>. Exista produse naturiste care </a:t>
            </a:r>
            <a:r>
              <a:rPr lang="ro-RO" b="1" dirty="0" err="1" smtClean="0">
                <a:solidFill>
                  <a:schemeClr val="bg1">
                    <a:lumMod val="95000"/>
                    <a:lumOff val="5000"/>
                  </a:schemeClr>
                </a:solidFill>
              </a:rPr>
              <a:t>contin</a:t>
            </a:r>
            <a:r>
              <a:rPr lang="ro-RO" b="1" dirty="0" smtClean="0">
                <a:solidFill>
                  <a:schemeClr val="bg1">
                    <a:lumMod val="95000"/>
                    <a:lumOff val="5000"/>
                  </a:schemeClr>
                </a:solidFill>
              </a:rPr>
              <a:t> toata gama de vitamine, minerale precum si acid folic foarte necesare pentru </a:t>
            </a:r>
            <a:r>
              <a:rPr lang="ro-RO" b="1" dirty="0" err="1" smtClean="0">
                <a:solidFill>
                  <a:schemeClr val="bg1">
                    <a:lumMod val="95000"/>
                    <a:lumOff val="5000"/>
                  </a:schemeClr>
                </a:solidFill>
              </a:rPr>
              <a:t>conceptie</a:t>
            </a:r>
            <a:r>
              <a:rPr lang="ro-RO" b="1" dirty="0" smtClean="0">
                <a:solidFill>
                  <a:schemeClr val="bg1">
                    <a:lumMod val="95000"/>
                    <a:lumOff val="5000"/>
                  </a:schemeClr>
                </a:solidFill>
              </a:rPr>
              <a:t> si sarcina, unul dintre ele este si produsul de la </a:t>
            </a:r>
            <a:r>
              <a:rPr lang="ro-RO" b="1" dirty="0" smtClean="0">
                <a:solidFill>
                  <a:schemeClr val="bg1">
                    <a:lumMod val="95000"/>
                    <a:lumOff val="5000"/>
                  </a:schemeClr>
                </a:solidFill>
                <a:hlinkClick r:id="rId4" tooltip="New life multivitamin"/>
              </a:rPr>
              <a:t>New Life </a:t>
            </a:r>
            <a:r>
              <a:rPr lang="ro-RO" b="1" dirty="0" err="1" smtClean="0">
                <a:solidFill>
                  <a:schemeClr val="bg1">
                    <a:lumMod val="95000"/>
                    <a:lumOff val="5000"/>
                  </a:schemeClr>
                </a:solidFill>
                <a:hlinkClick r:id="rId4" tooltip="New life multivitamin"/>
              </a:rPr>
              <a:t>Multivitamin</a:t>
            </a:r>
            <a:r>
              <a:rPr lang="ro-RO" b="1" dirty="0" smtClean="0">
                <a:solidFill>
                  <a:schemeClr val="bg1">
                    <a:lumMod val="95000"/>
                    <a:lumOff val="5000"/>
                  </a:schemeClr>
                </a:solidFill>
              </a:rPr>
              <a:t> de la </a:t>
            </a:r>
            <a:r>
              <a:rPr lang="ro-RO" b="1" dirty="0" err="1" smtClean="0">
                <a:solidFill>
                  <a:schemeClr val="bg1">
                    <a:lumMod val="95000"/>
                    <a:lumOff val="5000"/>
                  </a:schemeClr>
                </a:solidFill>
                <a:hlinkClick r:id="rId5" tooltip="Calivita"/>
              </a:rPr>
              <a:t>Calivita</a:t>
            </a:r>
            <a:r>
              <a:rPr lang="ro-RO" b="1" dirty="0" smtClean="0">
                <a:solidFill>
                  <a:schemeClr val="bg1">
                    <a:lumMod val="95000"/>
                    <a:lumOff val="5000"/>
                  </a:schemeClr>
                </a:solidFill>
              </a:rPr>
              <a:t>. Astfel </a:t>
            </a:r>
            <a:r>
              <a:rPr lang="ro-RO" b="1" dirty="0" err="1" smtClean="0">
                <a:solidFill>
                  <a:schemeClr val="bg1">
                    <a:lumMod val="95000"/>
                    <a:lumOff val="5000"/>
                  </a:schemeClr>
                </a:solidFill>
              </a:rPr>
              <a:t>avand</a:t>
            </a:r>
            <a:r>
              <a:rPr lang="ro-RO" b="1" dirty="0" smtClean="0">
                <a:solidFill>
                  <a:schemeClr val="bg1">
                    <a:lumMod val="95000"/>
                    <a:lumOff val="5000"/>
                  </a:schemeClr>
                </a:solidFill>
              </a:rPr>
              <a:t> un corp </a:t>
            </a:r>
            <a:r>
              <a:rPr lang="ro-RO" b="1" dirty="0" err="1" smtClean="0">
                <a:solidFill>
                  <a:schemeClr val="bg1">
                    <a:lumMod val="95000"/>
                    <a:lumOff val="5000"/>
                  </a:schemeClr>
                </a:solidFill>
              </a:rPr>
              <a:t>sanatos</a:t>
            </a:r>
            <a:r>
              <a:rPr lang="ro-RO" b="1" dirty="0" smtClean="0">
                <a:solidFill>
                  <a:schemeClr val="bg1">
                    <a:lumMod val="95000"/>
                    <a:lumOff val="5000"/>
                  </a:schemeClr>
                </a:solidFill>
              </a:rPr>
              <a:t> va ajuta sa </a:t>
            </a:r>
            <a:r>
              <a:rPr lang="ro-RO" b="1" dirty="0" err="1" smtClean="0">
                <a:solidFill>
                  <a:schemeClr val="bg1">
                    <a:lumMod val="95000"/>
                    <a:lumOff val="5000"/>
                  </a:schemeClr>
                </a:solidFill>
              </a:rPr>
              <a:t>reduceti</a:t>
            </a:r>
            <a:r>
              <a:rPr lang="ro-RO" b="1" dirty="0" smtClean="0">
                <a:solidFill>
                  <a:schemeClr val="bg1">
                    <a:lumMod val="95000"/>
                    <a:lumOff val="5000"/>
                  </a:schemeClr>
                </a:solidFill>
              </a:rPr>
              <a:t> simptomele negative care apar in multe sarcini. </a:t>
            </a:r>
            <a:r>
              <a:rPr lang="ro-RO" b="1" dirty="0" err="1" smtClean="0">
                <a:solidFill>
                  <a:schemeClr val="bg1">
                    <a:lumMod val="95000"/>
                    <a:lumOff val="5000"/>
                  </a:schemeClr>
                </a:solidFill>
              </a:rPr>
              <a:t>Puteti</a:t>
            </a:r>
            <a:r>
              <a:rPr lang="ro-RO" b="1" dirty="0" smtClean="0">
                <a:solidFill>
                  <a:schemeClr val="bg1">
                    <a:lumMod val="95000"/>
                    <a:lumOff val="5000"/>
                  </a:schemeClr>
                </a:solidFill>
              </a:rPr>
              <a:t> </a:t>
            </a:r>
            <a:r>
              <a:rPr lang="ro-RO" b="1" dirty="0" err="1" smtClean="0">
                <a:solidFill>
                  <a:schemeClr val="bg1">
                    <a:lumMod val="95000"/>
                    <a:lumOff val="5000"/>
                  </a:schemeClr>
                </a:solidFill>
              </a:rPr>
              <a:t>incepe</a:t>
            </a:r>
            <a:r>
              <a:rPr lang="ro-RO" b="1" dirty="0" smtClean="0">
                <a:solidFill>
                  <a:schemeClr val="bg1">
                    <a:lumMod val="95000"/>
                    <a:lumOff val="5000"/>
                  </a:schemeClr>
                </a:solidFill>
              </a:rPr>
              <a:t> sa </a:t>
            </a:r>
            <a:r>
              <a:rPr lang="ro-RO" b="1" dirty="0" err="1" smtClean="0">
                <a:solidFill>
                  <a:schemeClr val="bg1">
                    <a:lumMod val="95000"/>
                    <a:lumOff val="5000"/>
                  </a:schemeClr>
                </a:solidFill>
              </a:rPr>
              <a:t>cititi</a:t>
            </a:r>
            <a:r>
              <a:rPr lang="ro-RO" b="1" dirty="0" smtClean="0">
                <a:solidFill>
                  <a:schemeClr val="bg1">
                    <a:lumMod val="95000"/>
                    <a:lumOff val="5000"/>
                  </a:schemeClr>
                </a:solidFill>
              </a:rPr>
              <a:t> articole despre sarcina care va vor da o perspectiva noua despre lucrurile la care va trebui sa va </a:t>
            </a:r>
            <a:r>
              <a:rPr lang="ro-RO" b="1" dirty="0" err="1" smtClean="0">
                <a:solidFill>
                  <a:schemeClr val="bg1">
                    <a:lumMod val="95000"/>
                    <a:lumOff val="5000"/>
                  </a:schemeClr>
                </a:solidFill>
              </a:rPr>
              <a:t>asteptati</a:t>
            </a:r>
            <a:r>
              <a:rPr lang="ro-RO" b="1" dirty="0" smtClean="0">
                <a:solidFill>
                  <a:schemeClr val="bg1">
                    <a:lumMod val="95000"/>
                    <a:lumOff val="5000"/>
                  </a:schemeClr>
                </a:solidFill>
              </a:rPr>
              <a:t> in fiecare </a:t>
            </a:r>
            <a:r>
              <a:rPr lang="ro-RO" b="1" dirty="0" err="1" smtClean="0">
                <a:solidFill>
                  <a:schemeClr val="bg1">
                    <a:lumMod val="95000"/>
                    <a:lumOff val="5000"/>
                  </a:schemeClr>
                </a:solidFill>
              </a:rPr>
              <a:t>saptamana</a:t>
            </a:r>
            <a:r>
              <a:rPr lang="ro-RO" b="1" dirty="0" smtClean="0">
                <a:solidFill>
                  <a:schemeClr val="bg1">
                    <a:lumMod val="95000"/>
                    <a:lumOff val="5000"/>
                  </a:schemeClr>
                </a:solidFill>
              </a:rPr>
              <a:t> si luna si sa va </a:t>
            </a:r>
            <a:r>
              <a:rPr lang="ro-RO" b="1" dirty="0" err="1" smtClean="0">
                <a:solidFill>
                  <a:schemeClr val="bg1">
                    <a:lumMod val="95000"/>
                    <a:lumOff val="5000"/>
                  </a:schemeClr>
                </a:solidFill>
              </a:rPr>
              <a:t>pregatiti</a:t>
            </a:r>
            <a:r>
              <a:rPr lang="ro-RO" b="1" dirty="0" smtClean="0">
                <a:solidFill>
                  <a:schemeClr val="bg1">
                    <a:lumMod val="95000"/>
                    <a:lumOff val="5000"/>
                  </a:schemeClr>
                </a:solidFill>
              </a:rPr>
              <a:t> pentru a avea o </a:t>
            </a:r>
            <a:r>
              <a:rPr lang="ro-RO" b="1" dirty="0" err="1" smtClean="0">
                <a:solidFill>
                  <a:schemeClr val="bg1">
                    <a:lumMod val="95000"/>
                    <a:lumOff val="5000"/>
                  </a:schemeClr>
                </a:solidFill>
              </a:rPr>
              <a:t>experienta</a:t>
            </a:r>
            <a:r>
              <a:rPr lang="ro-RO" b="1" dirty="0" smtClean="0">
                <a:solidFill>
                  <a:schemeClr val="bg1">
                    <a:lumMod val="95000"/>
                    <a:lumOff val="5000"/>
                  </a:schemeClr>
                </a:solidFill>
              </a:rPr>
              <a:t> cat mai </a:t>
            </a:r>
            <a:r>
              <a:rPr lang="ro-RO" b="1" dirty="0" err="1" smtClean="0">
                <a:solidFill>
                  <a:schemeClr val="bg1">
                    <a:lumMod val="95000"/>
                    <a:lumOff val="5000"/>
                  </a:schemeClr>
                </a:solidFill>
              </a:rPr>
              <a:t>usoara</a:t>
            </a:r>
            <a:r>
              <a:rPr lang="ro-RO" b="1" dirty="0" smtClean="0">
                <a:solidFill>
                  <a:schemeClr val="bg1">
                    <a:lumMod val="95000"/>
                    <a:lumOff val="5000"/>
                  </a:schemeClr>
                </a:solidFill>
              </a:rPr>
              <a:t> a sarcinii. </a:t>
            </a:r>
          </a:p>
          <a:p>
            <a:pPr fontAlgn="auto">
              <a:spcAft>
                <a:spcPts val="0"/>
              </a:spcAft>
              <a:buClr>
                <a:schemeClr val="accent3"/>
              </a:buClr>
              <a:buFont typeface="Wingdings 2"/>
              <a:buNone/>
              <a:defRPr/>
            </a:pPr>
            <a:r>
              <a:rPr lang="ro-RO" b="1" dirty="0" smtClean="0">
                <a:solidFill>
                  <a:schemeClr val="bg1">
                    <a:lumMod val="95000"/>
                    <a:lumOff val="5000"/>
                  </a:schemeClr>
                </a:solidFill>
              </a:rPr>
              <a:t/>
            </a:r>
            <a:br>
              <a:rPr lang="ro-RO" b="1" dirty="0" smtClean="0">
                <a:solidFill>
                  <a:schemeClr val="bg1">
                    <a:lumMod val="95000"/>
                    <a:lumOff val="5000"/>
                  </a:schemeClr>
                </a:solidFill>
              </a:rPr>
            </a:br>
            <a:endParaRPr lang="ro-RO" b="1" dirty="0">
              <a:solidFill>
                <a:schemeClr val="bg1">
                  <a:lumMod val="95000"/>
                  <a:lumOff val="5000"/>
                </a:schemeClr>
              </a:solidFill>
            </a:endParaRP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3" name="Tabel 2"/>
          <p:cNvGraphicFramePr>
            <a:graphicFrameLocks noGrp="1"/>
          </p:cNvGraphicFramePr>
          <p:nvPr/>
        </p:nvGraphicFramePr>
        <p:xfrm>
          <a:off x="3786188" y="214313"/>
          <a:ext cx="4881562" cy="1096962"/>
        </p:xfrm>
        <a:graphic>
          <a:graphicData uri="http://schemas.openxmlformats.org/drawingml/2006/table">
            <a:tbl>
              <a:tblPr/>
              <a:tblGrid>
                <a:gridCol w="4881554"/>
              </a:tblGrid>
              <a:tr h="167163">
                <a:tc>
                  <a:txBody>
                    <a:bodyPr/>
                    <a:lstStyle/>
                    <a:p>
                      <a:endParaRPr lang="ro-RO" dirty="0"/>
                    </a:p>
                  </a:txBody>
                  <a:tcPr marL="0" marR="0" marT="0" marB="0">
                    <a:lnL>
                      <a:noFill/>
                    </a:lnL>
                    <a:lnR>
                      <a:noFill/>
                    </a:lnR>
                    <a:lnT>
                      <a:noFill/>
                    </a:lnT>
                    <a:lnB>
                      <a:noFill/>
                    </a:lnB>
                  </a:tcPr>
                </a:tc>
              </a:tr>
              <a:tr h="167163">
                <a:tc>
                  <a:txBody>
                    <a:bodyPr/>
                    <a:lstStyle/>
                    <a:p>
                      <a:endParaRPr lang="ro-RO" dirty="0"/>
                    </a:p>
                  </a:txBody>
                  <a:tcPr marL="0" marR="0" marT="0" marB="0">
                    <a:lnL>
                      <a:noFill/>
                    </a:lnL>
                    <a:lnR>
                      <a:noFill/>
                    </a:lnR>
                    <a:lnT>
                      <a:noFill/>
                    </a:lnT>
                    <a:lnB>
                      <a:noFill/>
                    </a:lnB>
                  </a:tcPr>
                </a:tc>
              </a:tr>
              <a:tr h="167163">
                <a:tc>
                  <a:txBody>
                    <a:bodyPr/>
                    <a:lstStyle/>
                    <a:p>
                      <a:endParaRPr lang="ro-RO"/>
                    </a:p>
                  </a:txBody>
                  <a:tcPr marL="0" marR="0" marT="0" marB="0">
                    <a:lnL>
                      <a:noFill/>
                    </a:lnL>
                    <a:lnR>
                      <a:noFill/>
                    </a:lnR>
                    <a:lnT>
                      <a:noFill/>
                    </a:lnT>
                    <a:lnB>
                      <a:noFill/>
                    </a:lnB>
                  </a:tcPr>
                </a:tc>
              </a:tr>
              <a:tr h="167163">
                <a:tc>
                  <a:txBody>
                    <a:bodyPr/>
                    <a:lstStyle/>
                    <a:p>
                      <a:r>
                        <a:rPr lang="pt-BR" b="1" dirty="0" smtClean="0">
                          <a:hlinkClick r:id="rId2" action="ppaction://hlinkfile"/>
                        </a:rPr>
                        <a:t>A </a:t>
                      </a:r>
                      <a:r>
                        <a:rPr lang="pt-BR" b="1" dirty="0">
                          <a:hlinkClick r:id="rId2" action="ppaction://hlinkfile"/>
                        </a:rPr>
                        <a:t>doua saptamana de sarcina</a:t>
                      </a:r>
                    </a:p>
                  </a:txBody>
                  <a:tcPr marL="0" marR="0" marT="0" marB="0">
                    <a:lnL>
                      <a:noFill/>
                    </a:lnL>
                    <a:lnR>
                      <a:noFill/>
                    </a:lnR>
                    <a:lnT>
                      <a:noFill/>
                    </a:lnT>
                    <a:lnB>
                      <a:noFill/>
                    </a:lnB>
                  </a:tcPr>
                </a:tc>
              </a:tr>
            </a:tbl>
          </a:graphicData>
        </a:graphic>
      </p:graphicFrame>
      <p:sp>
        <p:nvSpPr>
          <p:cNvPr id="17415" name="CasetăText 3"/>
          <p:cNvSpPr txBox="1">
            <a:spLocks noChangeArrowheads="1"/>
          </p:cNvSpPr>
          <p:nvPr/>
        </p:nvSpPr>
        <p:spPr bwMode="auto">
          <a:xfrm>
            <a:off x="1928813" y="1428750"/>
            <a:ext cx="7215187" cy="5016500"/>
          </a:xfrm>
          <a:prstGeom prst="rect">
            <a:avLst/>
          </a:prstGeom>
          <a:noFill/>
          <a:ln w="9525">
            <a:noFill/>
            <a:miter lim="800000"/>
            <a:headEnd/>
            <a:tailEnd/>
          </a:ln>
        </p:spPr>
        <p:txBody>
          <a:bodyPr>
            <a:spAutoFit/>
          </a:bodyPr>
          <a:lstStyle/>
          <a:p>
            <a:r>
              <a:rPr lang="ro-RO" sz="1600">
                <a:latin typeface="Constantia" pitchFamily="18" charset="0"/>
              </a:rPr>
              <a:t>In aceasta saptamana de sarcina ovarul tau va elibera un ovul, care este pregatit pentru "magica" intalnire cu un spermatozoid al partenerului tau, si daca intalnirea are loc in conditii optime ai toate sansele sa ramai insarcinata. Aceasta este perioada cand viata poate sa "incolteasca" in pantecele tau. </a:t>
            </a:r>
          </a:p>
          <a:p>
            <a:r>
              <a:rPr lang="ro-RO" sz="1600" b="1">
                <a:latin typeface="Constantia" pitchFamily="18" charset="0"/>
              </a:rPr>
              <a:t>Dezvoltarea Copilului in saptamana a treia de sarcina</a:t>
            </a:r>
          </a:p>
          <a:p>
            <a:r>
              <a:rPr lang="ro-RO" sz="1600">
                <a:latin typeface="Constantia" pitchFamily="18" charset="0"/>
              </a:rPr>
              <a:t>Daca luati in considerare aceasta perioada ca fiind a doua saptamana de sarcina atunci sa stiti ca exista urmatoarele modificari in dezvoltarea embrionului. Acesta are acum 150 de celule care se vor organiza in trei straturi, fiecare dintre acestea urmand sa se dezvolte in mod distinct. Din stratul interior numit endoderm sau endoblast se vor dezvolta sistemul digestiv si tractul respirator care si unele glande si organe cum ar fi pancreasul, ficatul, timusul si tiroida.</a:t>
            </a:r>
          </a:p>
          <a:p>
            <a:r>
              <a:rPr lang="ro-RO" sz="1600">
                <a:latin typeface="Constantia" pitchFamily="18" charset="0"/>
              </a:rPr>
              <a:t>Stratul mijlociu, numit messoderm este responsabil de formarea oaselor, cartilagiilor si sistemului circulator cu inima si vasele de sange. Tot din stratul de mijloc se vor dezvolta stratul inferior al pielii, sistemul excretor, muschii aparatul genital. Al treilea strat, cel exterior este cunoscut sub denumirea de ectoderm sau ectoblast si va duce la formarea sistemului nervos, creierului si epidermului, inclusiv a pielii, unghiilor si parului.</a:t>
            </a:r>
          </a:p>
          <a:p>
            <a:r>
              <a:rPr lang="ro-RO" sz="1600">
                <a:latin typeface="Constantia" pitchFamily="18" charset="0"/>
              </a:rPr>
              <a:t>In a doua saptamana, embrionul pluteste liber in uter si este protejat de secretiile din interiorul uterului. Dimensiunile copilului in acest moment variaza intre unu si doi milimetrii.</a:t>
            </a:r>
          </a:p>
        </p:txBody>
      </p:sp>
      <p:pic>
        <p:nvPicPr>
          <p:cNvPr id="5" name="Imagine 4" descr="2b1797eff711653c1d547e8b7cea70357734bb9a_102x100_Q65.jpg"/>
          <p:cNvPicPr>
            <a:picLocks noChangeAspect="1"/>
          </p:cNvPicPr>
          <p:nvPr/>
        </p:nvPicPr>
        <p:blipFill>
          <a:blip r:embed="rId3" cstate="print"/>
          <a:stretch>
            <a:fillRect/>
          </a:stretch>
        </p:blipFill>
        <p:spPr>
          <a:xfrm>
            <a:off x="285720" y="1857364"/>
            <a:ext cx="1400178" cy="2357454"/>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a:xfrm>
            <a:off x="714348" y="1000108"/>
            <a:ext cx="7772400" cy="1362456"/>
          </a:xfrm>
        </p:spPr>
        <p:txBody>
          <a:bodyPr/>
          <a:lstStyle/>
          <a:p>
            <a:pPr fontAlgn="auto">
              <a:spcAft>
                <a:spcPts val="0"/>
              </a:spcAft>
              <a:defRPr/>
            </a:pPr>
            <a:r>
              <a:rPr lang="ro-RO" sz="3200" err="1" smtClean="0"/>
              <a:t>Schimbari</a:t>
            </a:r>
            <a:r>
              <a:rPr lang="ro-RO" sz="3200" smtClean="0"/>
              <a:t> in corpul </a:t>
            </a:r>
            <a:r>
              <a:rPr lang="ro-RO" sz="3200" err="1" smtClean="0"/>
              <a:t>dumneavoastra</a:t>
            </a:r>
            <a:r>
              <a:rPr lang="ro-RO" sz="3200" smtClean="0"/>
              <a:t> in a treia </a:t>
            </a:r>
            <a:r>
              <a:rPr lang="ro-RO" sz="3200" err="1" smtClean="0"/>
              <a:t>saptamana</a:t>
            </a:r>
            <a:r>
              <a:rPr lang="ro-RO" sz="3200" smtClean="0"/>
              <a:t> de sarcina</a:t>
            </a:r>
            <a:br>
              <a:rPr lang="ro-RO" sz="3200" smtClean="0"/>
            </a:br>
            <a:endParaRPr lang="ro-RO" sz="3200"/>
          </a:p>
        </p:txBody>
      </p:sp>
      <p:sp>
        <p:nvSpPr>
          <p:cNvPr id="3" name="Substituent text 2"/>
          <p:cNvSpPr>
            <a:spLocks noGrp="1"/>
          </p:cNvSpPr>
          <p:nvPr>
            <p:ph type="body" idx="1"/>
          </p:nvPr>
        </p:nvSpPr>
        <p:spPr>
          <a:xfrm>
            <a:off x="214313" y="1857375"/>
            <a:ext cx="5357812" cy="4143375"/>
          </a:xfrm>
        </p:spPr>
        <p:txBody>
          <a:bodyPr>
            <a:normAutofit fontScale="62500" lnSpcReduction="20000"/>
          </a:bodyPr>
          <a:lstStyle/>
          <a:p>
            <a:pPr fontAlgn="auto">
              <a:spcAft>
                <a:spcPts val="0"/>
              </a:spcAft>
              <a:buClr>
                <a:schemeClr val="accent3"/>
              </a:buClr>
              <a:buFont typeface="Wingdings 2"/>
              <a:buNone/>
              <a:defRPr/>
            </a:pPr>
            <a:r>
              <a:rPr lang="ro-RO" b="1" dirty="0" err="1" smtClean="0">
                <a:solidFill>
                  <a:schemeClr val="bg1">
                    <a:lumMod val="95000"/>
                    <a:lumOff val="5000"/>
                  </a:schemeClr>
                </a:solidFill>
              </a:rPr>
              <a:t>Odata</a:t>
            </a:r>
            <a:r>
              <a:rPr lang="ro-RO" b="1" dirty="0" smtClean="0">
                <a:solidFill>
                  <a:schemeClr val="bg1">
                    <a:lumMod val="95000"/>
                    <a:lumOff val="5000"/>
                  </a:schemeClr>
                </a:solidFill>
              </a:rPr>
              <a:t> ce ultimul ciclu menstrual se termina, si datorita lipsei unui alt ciclu pana </a:t>
            </a:r>
            <a:r>
              <a:rPr lang="ro-RO" b="1" dirty="0" err="1" smtClean="0">
                <a:solidFill>
                  <a:schemeClr val="bg1">
                    <a:lumMod val="95000"/>
                    <a:lumOff val="5000"/>
                  </a:schemeClr>
                </a:solidFill>
              </a:rPr>
              <a:t>dupa</a:t>
            </a:r>
            <a:r>
              <a:rPr lang="ro-RO" b="1" dirty="0" smtClean="0">
                <a:solidFill>
                  <a:schemeClr val="bg1">
                    <a:lumMod val="95000"/>
                    <a:lumOff val="5000"/>
                  </a:schemeClr>
                </a:solidFill>
              </a:rPr>
              <a:t> </a:t>
            </a:r>
            <a:r>
              <a:rPr lang="ro-RO" b="1" dirty="0" err="1" smtClean="0">
                <a:solidFill>
                  <a:schemeClr val="bg1">
                    <a:lumMod val="95000"/>
                    <a:lumOff val="5000"/>
                  </a:schemeClr>
                </a:solidFill>
              </a:rPr>
              <a:t>nastere</a:t>
            </a:r>
            <a:r>
              <a:rPr lang="ro-RO" b="1" dirty="0" smtClean="0">
                <a:solidFill>
                  <a:schemeClr val="bg1">
                    <a:lumMod val="95000"/>
                    <a:lumOff val="5000"/>
                  </a:schemeClr>
                </a:solidFill>
              </a:rPr>
              <a:t>, nivelul de estrogen creste iar </a:t>
            </a:r>
            <a:r>
              <a:rPr lang="ro-RO" b="1" dirty="0" err="1" smtClean="0">
                <a:solidFill>
                  <a:schemeClr val="bg1">
                    <a:lumMod val="95000"/>
                    <a:lumOff val="5000"/>
                  </a:schemeClr>
                </a:solidFill>
              </a:rPr>
              <a:t>dumneavoastra</a:t>
            </a:r>
            <a:r>
              <a:rPr lang="ro-RO" b="1" dirty="0" smtClean="0">
                <a:solidFill>
                  <a:schemeClr val="bg1">
                    <a:lumMod val="95000"/>
                    <a:lumOff val="5000"/>
                  </a:schemeClr>
                </a:solidFill>
              </a:rPr>
              <a:t> </a:t>
            </a:r>
            <a:r>
              <a:rPr lang="ro-RO" b="1" dirty="0" err="1" smtClean="0">
                <a:solidFill>
                  <a:schemeClr val="bg1">
                    <a:lumMod val="95000"/>
                    <a:lumOff val="5000"/>
                  </a:schemeClr>
                </a:solidFill>
              </a:rPr>
              <a:t>veti</a:t>
            </a:r>
            <a:r>
              <a:rPr lang="ro-RO" b="1" dirty="0" smtClean="0">
                <a:solidFill>
                  <a:schemeClr val="bg1">
                    <a:lumMod val="95000"/>
                    <a:lumOff val="5000"/>
                  </a:schemeClr>
                </a:solidFill>
              </a:rPr>
              <a:t> avea un nivel ridicat de energie. In uter se </a:t>
            </a:r>
            <a:r>
              <a:rPr lang="ro-RO" b="1" dirty="0" err="1" smtClean="0">
                <a:solidFill>
                  <a:schemeClr val="bg1">
                    <a:lumMod val="95000"/>
                    <a:lumOff val="5000"/>
                  </a:schemeClr>
                </a:solidFill>
              </a:rPr>
              <a:t>formeaza</a:t>
            </a:r>
            <a:r>
              <a:rPr lang="ro-RO" b="1" dirty="0" smtClean="0">
                <a:solidFill>
                  <a:schemeClr val="bg1">
                    <a:lumMod val="95000"/>
                    <a:lumOff val="5000"/>
                  </a:schemeClr>
                </a:solidFill>
              </a:rPr>
              <a:t> un nou strat de endometru pentru a </a:t>
            </a:r>
            <a:r>
              <a:rPr lang="ro-RO" b="1" dirty="0" err="1" smtClean="0">
                <a:solidFill>
                  <a:schemeClr val="bg1">
                    <a:lumMod val="95000"/>
                    <a:lumOff val="5000"/>
                  </a:schemeClr>
                </a:solidFill>
              </a:rPr>
              <a:t>adaposti</a:t>
            </a:r>
            <a:r>
              <a:rPr lang="ro-RO" b="1" dirty="0" smtClean="0">
                <a:solidFill>
                  <a:schemeClr val="bg1">
                    <a:lumMod val="95000"/>
                    <a:lumOff val="5000"/>
                  </a:schemeClr>
                </a:solidFill>
              </a:rPr>
              <a:t> si </a:t>
            </a:r>
            <a:r>
              <a:rPr lang="ro-RO" b="1" dirty="0" err="1" smtClean="0">
                <a:solidFill>
                  <a:schemeClr val="bg1">
                    <a:lumMod val="95000"/>
                    <a:lumOff val="5000"/>
                  </a:schemeClr>
                </a:solidFill>
              </a:rPr>
              <a:t>hrani</a:t>
            </a:r>
            <a:r>
              <a:rPr lang="ro-RO" b="1" dirty="0" smtClean="0">
                <a:solidFill>
                  <a:schemeClr val="bg1">
                    <a:lumMod val="95000"/>
                    <a:lumOff val="5000"/>
                  </a:schemeClr>
                </a:solidFill>
              </a:rPr>
              <a:t> embrionul. Alte </a:t>
            </a:r>
            <a:r>
              <a:rPr lang="ro-RO" b="1" dirty="0" err="1" smtClean="0">
                <a:solidFill>
                  <a:schemeClr val="bg1">
                    <a:lumMod val="95000"/>
                    <a:lumOff val="5000"/>
                  </a:schemeClr>
                </a:solidFill>
              </a:rPr>
              <a:t>schimbari</a:t>
            </a:r>
            <a:r>
              <a:rPr lang="ro-RO" b="1" dirty="0" smtClean="0">
                <a:solidFill>
                  <a:schemeClr val="bg1">
                    <a:lumMod val="95000"/>
                    <a:lumOff val="5000"/>
                  </a:schemeClr>
                </a:solidFill>
              </a:rPr>
              <a:t> care vor surveni la interior duc la dezvoltarea unui sistem imunitar puternic si a unor grupuri circulare de limfoide. Unul dintre ovare creste si dezvolta un ovul pentru </a:t>
            </a:r>
            <a:r>
              <a:rPr lang="ro-RO" b="1" dirty="0" err="1" smtClean="0">
                <a:solidFill>
                  <a:schemeClr val="bg1">
                    <a:lumMod val="95000"/>
                    <a:lumOff val="5000"/>
                  </a:schemeClr>
                </a:solidFill>
              </a:rPr>
              <a:t>ovulatie</a:t>
            </a:r>
            <a:r>
              <a:rPr lang="ro-RO" b="1" dirty="0" smtClean="0">
                <a:solidFill>
                  <a:schemeClr val="bg1">
                    <a:lumMod val="95000"/>
                    <a:lumOff val="5000"/>
                  </a:schemeClr>
                </a:solidFill>
              </a:rPr>
              <a:t>.</a:t>
            </a:r>
          </a:p>
          <a:p>
            <a:pPr fontAlgn="auto">
              <a:spcAft>
                <a:spcPts val="0"/>
              </a:spcAft>
              <a:buClr>
                <a:schemeClr val="accent3"/>
              </a:buClr>
              <a:buFont typeface="Wingdings 2"/>
              <a:buNone/>
              <a:defRPr/>
            </a:pPr>
            <a:r>
              <a:rPr lang="ro-RO" b="1" dirty="0" smtClean="0">
                <a:solidFill>
                  <a:schemeClr val="bg1">
                    <a:lumMod val="95000"/>
                    <a:lumOff val="5000"/>
                  </a:schemeClr>
                </a:solidFill>
              </a:rPr>
              <a:t>Colul uterin se </a:t>
            </a:r>
            <a:r>
              <a:rPr lang="ro-RO" b="1" dirty="0" err="1" smtClean="0">
                <a:solidFill>
                  <a:schemeClr val="bg1">
                    <a:lumMod val="95000"/>
                    <a:lumOff val="5000"/>
                  </a:schemeClr>
                </a:solidFill>
              </a:rPr>
              <a:t>misoreaza</a:t>
            </a:r>
            <a:r>
              <a:rPr lang="ro-RO" b="1" dirty="0" smtClean="0">
                <a:solidFill>
                  <a:schemeClr val="bg1">
                    <a:lumMod val="95000"/>
                    <a:lumOff val="5000"/>
                  </a:schemeClr>
                </a:solidFill>
              </a:rPr>
              <a:t> si unele femei pot </a:t>
            </a:r>
            <a:r>
              <a:rPr lang="ro-RO" b="1" dirty="0" err="1" smtClean="0">
                <a:solidFill>
                  <a:schemeClr val="bg1">
                    <a:lumMod val="95000"/>
                    <a:lumOff val="5000"/>
                  </a:schemeClr>
                </a:solidFill>
              </a:rPr>
              <a:t>simti</a:t>
            </a:r>
            <a:r>
              <a:rPr lang="ro-RO" b="1" dirty="0" smtClean="0">
                <a:solidFill>
                  <a:schemeClr val="bg1">
                    <a:lumMod val="95000"/>
                    <a:lumOff val="5000"/>
                  </a:schemeClr>
                </a:solidFill>
              </a:rPr>
              <a:t> </a:t>
            </a:r>
            <a:r>
              <a:rPr lang="ro-RO" b="1" dirty="0" err="1" smtClean="0">
                <a:solidFill>
                  <a:schemeClr val="bg1">
                    <a:lumMod val="95000"/>
                    <a:lumOff val="5000"/>
                  </a:schemeClr>
                </a:solidFill>
              </a:rPr>
              <a:t>ovulatia</a:t>
            </a:r>
            <a:r>
              <a:rPr lang="ro-RO" b="1" dirty="0" smtClean="0">
                <a:solidFill>
                  <a:schemeClr val="bg1">
                    <a:lumMod val="95000"/>
                    <a:lumOff val="5000"/>
                  </a:schemeClr>
                </a:solidFill>
              </a:rPr>
              <a:t> ca si o durere situata pe o singura parte undeva in zona mediana. Este important sa se </a:t>
            </a:r>
            <a:r>
              <a:rPr lang="ro-RO" b="1" dirty="0" err="1" smtClean="0">
                <a:solidFill>
                  <a:schemeClr val="bg1">
                    <a:lumMod val="95000"/>
                    <a:lumOff val="5000"/>
                  </a:schemeClr>
                </a:solidFill>
              </a:rPr>
              <a:t>cunoasca</a:t>
            </a:r>
            <a:r>
              <a:rPr lang="ro-RO" b="1" dirty="0" smtClean="0">
                <a:solidFill>
                  <a:schemeClr val="bg1">
                    <a:lumMod val="95000"/>
                    <a:lumOff val="5000"/>
                  </a:schemeClr>
                </a:solidFill>
              </a:rPr>
              <a:t> un istoric al problemelor medicale din familie deoarece 75% din </a:t>
            </a:r>
            <a:r>
              <a:rPr lang="ro-RO" b="1" dirty="0" err="1" smtClean="0">
                <a:solidFill>
                  <a:schemeClr val="bg1">
                    <a:lumMod val="95000"/>
                    <a:lumOff val="5000"/>
                  </a:schemeClr>
                </a:solidFill>
              </a:rPr>
              <a:t>complicatiile</a:t>
            </a:r>
            <a:r>
              <a:rPr lang="ro-RO" b="1" dirty="0" smtClean="0">
                <a:solidFill>
                  <a:schemeClr val="bg1">
                    <a:lumMod val="95000"/>
                    <a:lumOff val="5000"/>
                  </a:schemeClr>
                </a:solidFill>
              </a:rPr>
              <a:t> </a:t>
            </a:r>
            <a:r>
              <a:rPr lang="ro-RO" b="1" dirty="0" err="1" smtClean="0">
                <a:solidFill>
                  <a:schemeClr val="bg1">
                    <a:lumMod val="95000"/>
                    <a:lumOff val="5000"/>
                  </a:schemeClr>
                </a:solidFill>
              </a:rPr>
              <a:t>din</a:t>
            </a:r>
            <a:r>
              <a:rPr lang="ro-RO" b="1" dirty="0" smtClean="0">
                <a:solidFill>
                  <a:schemeClr val="bg1">
                    <a:lumMod val="95000"/>
                    <a:lumOff val="5000"/>
                  </a:schemeClr>
                </a:solidFill>
              </a:rPr>
              <a:t> timpul sarcinii pot fi identificate in aceasta etapa si se pot lua masurile si </a:t>
            </a:r>
            <a:r>
              <a:rPr lang="ro-RO" b="1" dirty="0" err="1" smtClean="0">
                <a:solidFill>
                  <a:schemeClr val="bg1">
                    <a:lumMod val="95000"/>
                    <a:lumOff val="5000"/>
                  </a:schemeClr>
                </a:solidFill>
              </a:rPr>
              <a:t>precautiile</a:t>
            </a:r>
            <a:r>
              <a:rPr lang="ro-RO" b="1" dirty="0" smtClean="0">
                <a:solidFill>
                  <a:schemeClr val="bg1">
                    <a:lumMod val="95000"/>
                    <a:lumOff val="5000"/>
                  </a:schemeClr>
                </a:solidFill>
              </a:rPr>
              <a:t> de rigoare. In aceasta perioada </a:t>
            </a:r>
            <a:r>
              <a:rPr lang="ro-RO" b="1" dirty="0" err="1" smtClean="0">
                <a:solidFill>
                  <a:schemeClr val="bg1">
                    <a:lumMod val="95000"/>
                    <a:lumOff val="5000"/>
                  </a:schemeClr>
                </a:solidFill>
              </a:rPr>
              <a:t>ati</a:t>
            </a:r>
            <a:r>
              <a:rPr lang="ro-RO" b="1" dirty="0" smtClean="0">
                <a:solidFill>
                  <a:schemeClr val="bg1">
                    <a:lumMod val="95000"/>
                    <a:lumOff val="5000"/>
                  </a:schemeClr>
                </a:solidFill>
              </a:rPr>
              <a:t> atins cel mai </a:t>
            </a:r>
            <a:r>
              <a:rPr lang="ro-RO" b="1" dirty="0" err="1" smtClean="0">
                <a:solidFill>
                  <a:schemeClr val="bg1">
                    <a:lumMod val="95000"/>
                    <a:lumOff val="5000"/>
                  </a:schemeClr>
                </a:solidFill>
              </a:rPr>
              <a:t>inalt</a:t>
            </a:r>
            <a:r>
              <a:rPr lang="ro-RO" b="1" dirty="0" smtClean="0">
                <a:solidFill>
                  <a:schemeClr val="bg1">
                    <a:lumMod val="95000"/>
                    <a:lumOff val="5000"/>
                  </a:schemeClr>
                </a:solidFill>
              </a:rPr>
              <a:t> nivel de fertilitate si astfel </a:t>
            </a:r>
            <a:r>
              <a:rPr lang="ro-RO" b="1" dirty="0" err="1" smtClean="0">
                <a:solidFill>
                  <a:schemeClr val="bg1">
                    <a:lumMod val="95000"/>
                    <a:lumOff val="5000"/>
                  </a:schemeClr>
                </a:solidFill>
              </a:rPr>
              <a:t>aveti</a:t>
            </a:r>
            <a:r>
              <a:rPr lang="ro-RO" b="1" dirty="0" smtClean="0">
                <a:solidFill>
                  <a:schemeClr val="bg1">
                    <a:lumMod val="95000"/>
                    <a:lumOff val="5000"/>
                  </a:schemeClr>
                </a:solidFill>
              </a:rPr>
              <a:t> cele mai mari </a:t>
            </a:r>
            <a:r>
              <a:rPr lang="ro-RO" b="1" dirty="0" err="1" smtClean="0">
                <a:solidFill>
                  <a:schemeClr val="bg1">
                    <a:lumMod val="95000"/>
                    <a:lumOff val="5000"/>
                  </a:schemeClr>
                </a:solidFill>
              </a:rPr>
              <a:t>sanse</a:t>
            </a:r>
            <a:r>
              <a:rPr lang="ro-RO" b="1" dirty="0" smtClean="0">
                <a:solidFill>
                  <a:schemeClr val="bg1">
                    <a:lumMod val="95000"/>
                    <a:lumOff val="5000"/>
                  </a:schemeClr>
                </a:solidFill>
              </a:rPr>
              <a:t> pentru </a:t>
            </a:r>
            <a:r>
              <a:rPr lang="ro-RO" b="1" dirty="0" err="1" smtClean="0">
                <a:solidFill>
                  <a:schemeClr val="bg1">
                    <a:lumMod val="95000"/>
                    <a:lumOff val="5000"/>
                  </a:schemeClr>
                </a:solidFill>
              </a:rPr>
              <a:t>conceptie</a:t>
            </a:r>
            <a:r>
              <a:rPr lang="ro-RO" b="1" dirty="0" smtClean="0">
                <a:solidFill>
                  <a:schemeClr val="bg1">
                    <a:lumMod val="95000"/>
                    <a:lumOff val="5000"/>
                  </a:schemeClr>
                </a:solidFill>
              </a:rPr>
              <a:t>. Corpul va produce estrogen si progesteron in diverse </a:t>
            </a:r>
            <a:r>
              <a:rPr lang="ro-RO" b="1" dirty="0" err="1" smtClean="0">
                <a:solidFill>
                  <a:schemeClr val="bg1">
                    <a:lumMod val="95000"/>
                    <a:lumOff val="5000"/>
                  </a:schemeClr>
                </a:solidFill>
              </a:rPr>
              <a:t>cantitati</a:t>
            </a:r>
            <a:r>
              <a:rPr lang="ro-RO" b="1" dirty="0" smtClean="0">
                <a:solidFill>
                  <a:schemeClr val="bg1">
                    <a:lumMod val="95000"/>
                    <a:lumOff val="5000"/>
                  </a:schemeClr>
                </a:solidFill>
              </a:rPr>
              <a:t> pentru a </a:t>
            </a:r>
            <a:r>
              <a:rPr lang="ro-RO" b="1" dirty="0" err="1" smtClean="0">
                <a:solidFill>
                  <a:schemeClr val="bg1">
                    <a:lumMod val="95000"/>
                    <a:lumOff val="5000"/>
                  </a:schemeClr>
                </a:solidFill>
              </a:rPr>
              <a:t>pregati</a:t>
            </a:r>
            <a:r>
              <a:rPr lang="ro-RO" b="1" dirty="0" smtClean="0">
                <a:solidFill>
                  <a:schemeClr val="bg1">
                    <a:lumMod val="95000"/>
                    <a:lumOff val="5000"/>
                  </a:schemeClr>
                </a:solidFill>
              </a:rPr>
              <a:t> corpul pentru </a:t>
            </a:r>
            <a:r>
              <a:rPr lang="ro-RO" b="1" dirty="0" err="1" smtClean="0">
                <a:solidFill>
                  <a:schemeClr val="bg1">
                    <a:lumMod val="95000"/>
                    <a:lumOff val="5000"/>
                  </a:schemeClr>
                </a:solidFill>
              </a:rPr>
              <a:t>ovulatie</a:t>
            </a:r>
            <a:r>
              <a:rPr lang="ro-RO" b="1" dirty="0" smtClean="0">
                <a:solidFill>
                  <a:schemeClr val="bg1">
                    <a:lumMod val="95000"/>
                    <a:lumOff val="5000"/>
                  </a:schemeClr>
                </a:solidFill>
              </a:rPr>
              <a:t>. In timpul </a:t>
            </a:r>
            <a:r>
              <a:rPr lang="ro-RO" b="1" dirty="0" err="1" smtClean="0">
                <a:solidFill>
                  <a:schemeClr val="bg1">
                    <a:lumMod val="95000"/>
                    <a:lumOff val="5000"/>
                  </a:schemeClr>
                </a:solidFill>
              </a:rPr>
              <a:t>ovulatiei</a:t>
            </a:r>
            <a:r>
              <a:rPr lang="ro-RO" b="1" dirty="0" smtClean="0">
                <a:solidFill>
                  <a:schemeClr val="bg1">
                    <a:lumMod val="95000"/>
                    <a:lumOff val="5000"/>
                  </a:schemeClr>
                </a:solidFill>
              </a:rPr>
              <a:t> temperatura corpului creste si va </a:t>
            </a:r>
            <a:r>
              <a:rPr lang="ro-RO" b="1" dirty="0" err="1" smtClean="0">
                <a:solidFill>
                  <a:schemeClr val="bg1">
                    <a:lumMod val="95000"/>
                    <a:lumOff val="5000"/>
                  </a:schemeClr>
                </a:solidFill>
              </a:rPr>
              <a:t>ramane</a:t>
            </a:r>
            <a:r>
              <a:rPr lang="ro-RO" b="1" dirty="0" smtClean="0">
                <a:solidFill>
                  <a:schemeClr val="bg1">
                    <a:lumMod val="95000"/>
                    <a:lumOff val="5000"/>
                  </a:schemeClr>
                </a:solidFill>
              </a:rPr>
              <a:t> </a:t>
            </a:r>
            <a:r>
              <a:rPr lang="ro-RO" b="1" dirty="0" err="1" smtClean="0">
                <a:solidFill>
                  <a:schemeClr val="bg1">
                    <a:lumMod val="95000"/>
                    <a:lumOff val="5000"/>
                  </a:schemeClr>
                </a:solidFill>
              </a:rPr>
              <a:t>asa</a:t>
            </a:r>
            <a:r>
              <a:rPr lang="ro-RO" b="1" dirty="0" smtClean="0">
                <a:solidFill>
                  <a:schemeClr val="bg1">
                    <a:lumMod val="95000"/>
                    <a:lumOff val="5000"/>
                  </a:schemeClr>
                </a:solidFill>
              </a:rPr>
              <a:t> pe </a:t>
            </a:r>
            <a:r>
              <a:rPr lang="ro-RO" b="1" dirty="0" err="1" smtClean="0">
                <a:solidFill>
                  <a:schemeClr val="bg1">
                    <a:lumMod val="95000"/>
                    <a:lumOff val="5000"/>
                  </a:schemeClr>
                </a:solidFill>
              </a:rPr>
              <a:t>intreaga</a:t>
            </a:r>
            <a:r>
              <a:rPr lang="ro-RO" b="1" dirty="0" smtClean="0">
                <a:solidFill>
                  <a:schemeClr val="bg1">
                    <a:lumMod val="95000"/>
                    <a:lumOff val="5000"/>
                  </a:schemeClr>
                </a:solidFill>
              </a:rPr>
              <a:t> perioada a sarcinii.</a:t>
            </a:r>
          </a:p>
          <a:p>
            <a:pPr fontAlgn="auto">
              <a:spcAft>
                <a:spcPts val="0"/>
              </a:spcAft>
              <a:buClr>
                <a:schemeClr val="accent3"/>
              </a:buClr>
              <a:buFont typeface="Wingdings 2"/>
              <a:buNone/>
              <a:defRPr/>
            </a:pPr>
            <a:r>
              <a:rPr lang="ro-RO" b="1" dirty="0" smtClean="0">
                <a:solidFill>
                  <a:schemeClr val="bg1">
                    <a:lumMod val="95000"/>
                    <a:lumOff val="5000"/>
                  </a:schemeClr>
                </a:solidFill>
              </a:rPr>
              <a:t>La 10-14 zile </a:t>
            </a:r>
            <a:r>
              <a:rPr lang="ro-RO" b="1" dirty="0" err="1" smtClean="0">
                <a:solidFill>
                  <a:schemeClr val="bg1">
                    <a:lumMod val="95000"/>
                    <a:lumOff val="5000"/>
                  </a:schemeClr>
                </a:solidFill>
              </a:rPr>
              <a:t>dupa</a:t>
            </a:r>
            <a:r>
              <a:rPr lang="ro-RO" b="1" dirty="0" smtClean="0">
                <a:solidFill>
                  <a:schemeClr val="bg1">
                    <a:lumMod val="95000"/>
                    <a:lumOff val="5000"/>
                  </a:schemeClr>
                </a:solidFill>
              </a:rPr>
              <a:t> </a:t>
            </a:r>
            <a:r>
              <a:rPr lang="ro-RO" b="1" dirty="0" err="1" smtClean="0">
                <a:solidFill>
                  <a:schemeClr val="bg1">
                    <a:lumMod val="95000"/>
                    <a:lumOff val="5000"/>
                  </a:schemeClr>
                </a:solidFill>
              </a:rPr>
              <a:t>ovulatie</a:t>
            </a:r>
            <a:r>
              <a:rPr lang="ro-RO" b="1" dirty="0" smtClean="0">
                <a:solidFill>
                  <a:schemeClr val="bg1">
                    <a:lumMod val="95000"/>
                    <a:lumOff val="5000"/>
                  </a:schemeClr>
                </a:solidFill>
              </a:rPr>
              <a:t> </a:t>
            </a:r>
            <a:r>
              <a:rPr lang="ro-RO" b="1" dirty="0" err="1" smtClean="0">
                <a:solidFill>
                  <a:schemeClr val="bg1">
                    <a:lumMod val="95000"/>
                    <a:lumOff val="5000"/>
                  </a:schemeClr>
                </a:solidFill>
              </a:rPr>
              <a:t>veti</a:t>
            </a:r>
            <a:r>
              <a:rPr lang="ro-RO" b="1" dirty="0" smtClean="0">
                <a:solidFill>
                  <a:schemeClr val="bg1">
                    <a:lumMod val="95000"/>
                    <a:lumOff val="5000"/>
                  </a:schemeClr>
                </a:solidFill>
              </a:rPr>
              <a:t> </a:t>
            </a:r>
            <a:r>
              <a:rPr lang="ro-RO" b="1" dirty="0" err="1" smtClean="0">
                <a:solidFill>
                  <a:schemeClr val="bg1">
                    <a:lumMod val="95000"/>
                    <a:lumOff val="5000"/>
                  </a:schemeClr>
                </a:solidFill>
              </a:rPr>
              <a:t>simti</a:t>
            </a:r>
            <a:r>
              <a:rPr lang="ro-RO" b="1" dirty="0" smtClean="0">
                <a:solidFill>
                  <a:schemeClr val="bg1">
                    <a:lumMod val="95000"/>
                    <a:lumOff val="5000"/>
                  </a:schemeClr>
                </a:solidFill>
              </a:rPr>
              <a:t> </a:t>
            </a:r>
            <a:r>
              <a:rPr lang="ro-RO" b="1" dirty="0" err="1" smtClean="0">
                <a:solidFill>
                  <a:schemeClr val="bg1">
                    <a:lumMod val="95000"/>
                    <a:lumOff val="5000"/>
                  </a:schemeClr>
                </a:solidFill>
              </a:rPr>
              <a:t>urmatoarele</a:t>
            </a:r>
            <a:r>
              <a:rPr lang="ro-RO" b="1" dirty="0" smtClean="0">
                <a:solidFill>
                  <a:schemeClr val="bg1">
                    <a:lumMod val="95000"/>
                    <a:lumOff val="5000"/>
                  </a:schemeClr>
                </a:solidFill>
              </a:rPr>
              <a:t> simptome: oboseala accentuata, </a:t>
            </a:r>
            <a:r>
              <a:rPr lang="ro-RO" b="1" dirty="0" err="1" smtClean="0">
                <a:solidFill>
                  <a:schemeClr val="bg1">
                    <a:lumMod val="95000"/>
                    <a:lumOff val="5000"/>
                  </a:schemeClr>
                </a:solidFill>
              </a:rPr>
              <a:t>greata</a:t>
            </a:r>
            <a:r>
              <a:rPr lang="ro-RO" b="1" dirty="0" smtClean="0">
                <a:solidFill>
                  <a:schemeClr val="bg1">
                    <a:lumMod val="95000"/>
                    <a:lumOff val="5000"/>
                  </a:schemeClr>
                </a:solidFill>
              </a:rPr>
              <a:t>, urinari frecvente, somn agitat, sensibilitatea </a:t>
            </a:r>
            <a:r>
              <a:rPr lang="ro-RO" b="1" dirty="0" err="1" smtClean="0">
                <a:solidFill>
                  <a:schemeClr val="bg1">
                    <a:lumMod val="95000"/>
                    <a:lumOff val="5000"/>
                  </a:schemeClr>
                </a:solidFill>
              </a:rPr>
              <a:t>sanilor</a:t>
            </a:r>
            <a:r>
              <a:rPr lang="ro-RO" b="1" dirty="0" smtClean="0">
                <a:solidFill>
                  <a:schemeClr val="bg1">
                    <a:lumMod val="95000"/>
                    <a:lumOff val="5000"/>
                  </a:schemeClr>
                </a:solidFill>
              </a:rPr>
              <a:t>, ciclu lipsa si un gust ciudat, metalic in gura.</a:t>
            </a:r>
          </a:p>
          <a:p>
            <a:pPr fontAlgn="auto">
              <a:spcAft>
                <a:spcPts val="0"/>
              </a:spcAft>
              <a:buClr>
                <a:schemeClr val="accent3"/>
              </a:buClr>
              <a:buFont typeface="Wingdings 2"/>
              <a:buNone/>
              <a:defRPr/>
            </a:pPr>
            <a:endParaRPr lang="ro-RO" dirty="0"/>
          </a:p>
        </p:txBody>
      </p:sp>
      <p:pic>
        <p:nvPicPr>
          <p:cNvPr id="18436" name="Imagine 3" descr="e5fa9245d2f319f42c1c087c7a406bc94dc5cf30_300x189_Q65.jpg"/>
          <p:cNvPicPr>
            <a:picLocks noChangeAspect="1"/>
          </p:cNvPicPr>
          <p:nvPr/>
        </p:nvPicPr>
        <p:blipFill>
          <a:blip r:embed="rId2" cstate="print"/>
          <a:srcRect/>
          <a:stretch>
            <a:fillRect/>
          </a:stretch>
        </p:blipFill>
        <p:spPr bwMode="auto">
          <a:xfrm>
            <a:off x="5929313" y="2143125"/>
            <a:ext cx="2857500" cy="264318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pPr fontAlgn="auto">
              <a:spcAft>
                <a:spcPts val="0"/>
              </a:spcAft>
              <a:defRPr/>
            </a:pPr>
            <a:r>
              <a:rPr lang="ro-RO" sz="3600" smtClean="0"/>
              <a:t>La ce sa va </a:t>
            </a:r>
            <a:r>
              <a:rPr lang="ro-RO" sz="3600" err="1" smtClean="0"/>
              <a:t>asteptati</a:t>
            </a:r>
            <a:r>
              <a:rPr lang="ro-RO" sz="3600" smtClean="0"/>
              <a:t> in </a:t>
            </a:r>
            <a:r>
              <a:rPr lang="ro-RO" sz="3600" err="1" smtClean="0"/>
              <a:t>saptamana</a:t>
            </a:r>
            <a:r>
              <a:rPr lang="ro-RO" sz="3600" smtClean="0"/>
              <a:t> a treia de sarcina</a:t>
            </a:r>
            <a:br>
              <a:rPr lang="ro-RO" sz="3600" smtClean="0"/>
            </a:br>
            <a:endParaRPr lang="ro-RO" sz="3600"/>
          </a:p>
        </p:txBody>
      </p:sp>
      <p:sp>
        <p:nvSpPr>
          <p:cNvPr id="3" name="Substituent text 2"/>
          <p:cNvSpPr>
            <a:spLocks noGrp="1"/>
          </p:cNvSpPr>
          <p:nvPr>
            <p:ph type="body" idx="1"/>
          </p:nvPr>
        </p:nvSpPr>
        <p:spPr>
          <a:xfrm>
            <a:off x="530225" y="2428875"/>
            <a:ext cx="7685088" cy="3929063"/>
          </a:xfrm>
        </p:spPr>
        <p:txBody>
          <a:bodyPr>
            <a:normAutofit fontScale="62500" lnSpcReduction="20000"/>
          </a:bodyPr>
          <a:lstStyle/>
          <a:p>
            <a:pPr fontAlgn="auto">
              <a:spcAft>
                <a:spcPts val="0"/>
              </a:spcAft>
              <a:buClr>
                <a:schemeClr val="accent3"/>
              </a:buClr>
              <a:buFont typeface="Wingdings 2"/>
              <a:buNone/>
              <a:defRPr/>
            </a:pPr>
            <a:r>
              <a:rPr lang="ro-RO" b="1" dirty="0" smtClean="0">
                <a:solidFill>
                  <a:schemeClr val="accent3">
                    <a:lumMod val="50000"/>
                  </a:schemeClr>
                </a:solidFill>
              </a:rPr>
              <a:t>Nu exista </a:t>
            </a:r>
            <a:r>
              <a:rPr lang="ro-RO" b="1" dirty="0" err="1" smtClean="0">
                <a:solidFill>
                  <a:schemeClr val="accent3">
                    <a:lumMod val="50000"/>
                  </a:schemeClr>
                </a:solidFill>
              </a:rPr>
              <a:t>schimbari</a:t>
            </a:r>
            <a:r>
              <a:rPr lang="ro-RO" b="1" dirty="0" smtClean="0">
                <a:solidFill>
                  <a:schemeClr val="accent3">
                    <a:lumMod val="50000"/>
                  </a:schemeClr>
                </a:solidFill>
              </a:rPr>
              <a:t> majore in aceasta perioada a sarcinii deoarece embrionul este </a:t>
            </a:r>
            <a:r>
              <a:rPr lang="ro-RO" b="1" dirty="0" err="1" smtClean="0">
                <a:solidFill>
                  <a:schemeClr val="accent3">
                    <a:lumMod val="50000"/>
                  </a:schemeClr>
                </a:solidFill>
              </a:rPr>
              <a:t>inca</a:t>
            </a:r>
            <a:r>
              <a:rPr lang="ro-RO" b="1" dirty="0" smtClean="0">
                <a:solidFill>
                  <a:schemeClr val="accent3">
                    <a:lumMod val="50000"/>
                  </a:schemeClr>
                </a:solidFill>
              </a:rPr>
              <a:t> mic. </a:t>
            </a:r>
            <a:r>
              <a:rPr lang="ro-RO" b="1" dirty="0" err="1" smtClean="0">
                <a:solidFill>
                  <a:schemeClr val="accent3">
                    <a:lumMod val="50000"/>
                  </a:schemeClr>
                </a:solidFill>
              </a:rPr>
              <a:t>Puteti</a:t>
            </a:r>
            <a:r>
              <a:rPr lang="ro-RO" b="1" dirty="0" smtClean="0">
                <a:solidFill>
                  <a:schemeClr val="accent3">
                    <a:lumMod val="50000"/>
                  </a:schemeClr>
                </a:solidFill>
              </a:rPr>
              <a:t> </a:t>
            </a:r>
            <a:r>
              <a:rPr lang="ro-RO" b="1" dirty="0" err="1" smtClean="0">
                <a:solidFill>
                  <a:schemeClr val="accent3">
                    <a:lumMod val="50000"/>
                  </a:schemeClr>
                </a:solidFill>
              </a:rPr>
              <a:t>totusi</a:t>
            </a:r>
            <a:r>
              <a:rPr lang="ro-RO" b="1" dirty="0" smtClean="0">
                <a:solidFill>
                  <a:schemeClr val="accent3">
                    <a:lumMod val="50000"/>
                  </a:schemeClr>
                </a:solidFill>
              </a:rPr>
              <a:t> sa va </a:t>
            </a:r>
            <a:r>
              <a:rPr lang="ro-RO" b="1" dirty="0" err="1" smtClean="0">
                <a:solidFill>
                  <a:schemeClr val="accent3">
                    <a:lumMod val="50000"/>
                  </a:schemeClr>
                </a:solidFill>
              </a:rPr>
              <a:t>asteptati</a:t>
            </a:r>
            <a:r>
              <a:rPr lang="ro-RO" b="1" dirty="0" smtClean="0">
                <a:solidFill>
                  <a:schemeClr val="accent3">
                    <a:lumMod val="50000"/>
                  </a:schemeClr>
                </a:solidFill>
              </a:rPr>
              <a:t> la o sensibilitate a </a:t>
            </a:r>
            <a:r>
              <a:rPr lang="ro-RO" b="1" dirty="0" err="1" smtClean="0">
                <a:solidFill>
                  <a:schemeClr val="accent3">
                    <a:lumMod val="50000"/>
                  </a:schemeClr>
                </a:solidFill>
              </a:rPr>
              <a:t>sanilor</a:t>
            </a:r>
            <a:r>
              <a:rPr lang="ro-RO" b="1" dirty="0" smtClean="0">
                <a:solidFill>
                  <a:schemeClr val="accent3">
                    <a:lumMod val="50000"/>
                  </a:schemeClr>
                </a:solidFill>
              </a:rPr>
              <a:t>, </a:t>
            </a:r>
            <a:r>
              <a:rPr lang="ro-RO" b="1" dirty="0" err="1" smtClean="0">
                <a:solidFill>
                  <a:schemeClr val="accent3">
                    <a:lumMod val="50000"/>
                  </a:schemeClr>
                </a:solidFill>
              </a:rPr>
              <a:t>greata</a:t>
            </a:r>
            <a:r>
              <a:rPr lang="ro-RO" b="1" dirty="0" smtClean="0">
                <a:solidFill>
                  <a:schemeClr val="accent3">
                    <a:lumMod val="50000"/>
                  </a:schemeClr>
                </a:solidFill>
              </a:rPr>
              <a:t> si in cazul anumitor femei se va instaura o stare de oboseala </a:t>
            </a:r>
            <a:r>
              <a:rPr lang="ro-RO" b="1" dirty="0" err="1" smtClean="0">
                <a:solidFill>
                  <a:schemeClr val="accent3">
                    <a:lumMod val="50000"/>
                  </a:schemeClr>
                </a:solidFill>
              </a:rPr>
              <a:t>pronuntata</a:t>
            </a:r>
            <a:r>
              <a:rPr lang="ro-RO" b="1" dirty="0" smtClean="0">
                <a:solidFill>
                  <a:schemeClr val="accent3">
                    <a:lumMod val="50000"/>
                  </a:schemeClr>
                </a:solidFill>
              </a:rPr>
              <a:t> in a doua </a:t>
            </a:r>
            <a:r>
              <a:rPr lang="ro-RO" b="1" dirty="0" err="1" smtClean="0">
                <a:solidFill>
                  <a:schemeClr val="accent3">
                    <a:lumMod val="50000"/>
                  </a:schemeClr>
                </a:solidFill>
              </a:rPr>
              <a:t>saptamana</a:t>
            </a:r>
            <a:r>
              <a:rPr lang="ro-RO" b="1" dirty="0" smtClean="0">
                <a:solidFill>
                  <a:schemeClr val="accent3">
                    <a:lumMod val="50000"/>
                  </a:schemeClr>
                </a:solidFill>
              </a:rPr>
              <a:t>. Cei mai </a:t>
            </a:r>
            <a:r>
              <a:rPr lang="ro-RO" b="1" dirty="0" err="1" smtClean="0">
                <a:solidFill>
                  <a:schemeClr val="accent3">
                    <a:lumMod val="50000"/>
                  </a:schemeClr>
                </a:solidFill>
              </a:rPr>
              <a:t>muti</a:t>
            </a:r>
            <a:r>
              <a:rPr lang="ro-RO" b="1" dirty="0" smtClean="0">
                <a:solidFill>
                  <a:schemeClr val="accent3">
                    <a:lumMod val="50000"/>
                  </a:schemeClr>
                </a:solidFill>
              </a:rPr>
              <a:t> ginecologi </a:t>
            </a:r>
            <a:r>
              <a:rPr lang="ro-RO" b="1" dirty="0" err="1" smtClean="0">
                <a:solidFill>
                  <a:schemeClr val="accent3">
                    <a:lumMod val="50000"/>
                  </a:schemeClr>
                </a:solidFill>
              </a:rPr>
              <a:t>calculeaza</a:t>
            </a:r>
            <a:r>
              <a:rPr lang="ro-RO" b="1" dirty="0" smtClean="0">
                <a:solidFill>
                  <a:schemeClr val="accent3">
                    <a:lumMod val="50000"/>
                  </a:schemeClr>
                </a:solidFill>
              </a:rPr>
              <a:t> sarcina de la </a:t>
            </a:r>
            <a:r>
              <a:rPr lang="ro-RO" b="1" dirty="0" err="1" smtClean="0">
                <a:solidFill>
                  <a:schemeClr val="accent3">
                    <a:lumMod val="50000"/>
                  </a:schemeClr>
                </a:solidFill>
              </a:rPr>
              <a:t>inceputul</a:t>
            </a:r>
            <a:r>
              <a:rPr lang="ro-RO" b="1" dirty="0" smtClean="0">
                <a:solidFill>
                  <a:schemeClr val="accent3">
                    <a:lumMod val="50000"/>
                  </a:schemeClr>
                </a:solidFill>
              </a:rPr>
              <a:t> ultimului ciclu menstrual pana la un total de 40-42 de </a:t>
            </a:r>
            <a:r>
              <a:rPr lang="ro-RO" b="1" dirty="0" err="1" smtClean="0">
                <a:solidFill>
                  <a:schemeClr val="accent3">
                    <a:lumMod val="50000"/>
                  </a:schemeClr>
                </a:solidFill>
              </a:rPr>
              <a:t>saptamani</a:t>
            </a:r>
            <a:r>
              <a:rPr lang="ro-RO" b="1" dirty="0" smtClean="0">
                <a:solidFill>
                  <a:schemeClr val="accent3">
                    <a:lumMod val="50000"/>
                  </a:schemeClr>
                </a:solidFill>
              </a:rPr>
              <a:t>, </a:t>
            </a:r>
            <a:r>
              <a:rPr lang="ro-RO" b="1" dirty="0" err="1" smtClean="0">
                <a:solidFill>
                  <a:schemeClr val="accent3">
                    <a:lumMod val="50000"/>
                  </a:schemeClr>
                </a:solidFill>
              </a:rPr>
              <a:t>totusi</a:t>
            </a:r>
            <a:r>
              <a:rPr lang="ro-RO" b="1" dirty="0" smtClean="0">
                <a:solidFill>
                  <a:schemeClr val="accent3">
                    <a:lumMod val="50000"/>
                  </a:schemeClr>
                </a:solidFill>
              </a:rPr>
              <a:t> sarcina propriu-zisa </a:t>
            </a:r>
            <a:r>
              <a:rPr lang="ro-RO" b="1" dirty="0" err="1" smtClean="0">
                <a:solidFill>
                  <a:schemeClr val="accent3">
                    <a:lumMod val="50000"/>
                  </a:schemeClr>
                </a:solidFill>
              </a:rPr>
              <a:t>variaza</a:t>
            </a:r>
            <a:r>
              <a:rPr lang="ro-RO" b="1" dirty="0" smtClean="0">
                <a:solidFill>
                  <a:schemeClr val="accent3">
                    <a:lumMod val="50000"/>
                  </a:schemeClr>
                </a:solidFill>
              </a:rPr>
              <a:t> de la 38 la 42 de </a:t>
            </a:r>
            <a:r>
              <a:rPr lang="ro-RO" b="1" dirty="0" err="1" smtClean="0">
                <a:solidFill>
                  <a:schemeClr val="accent3">
                    <a:lumMod val="50000"/>
                  </a:schemeClr>
                </a:solidFill>
              </a:rPr>
              <a:t>saptamani</a:t>
            </a:r>
            <a:r>
              <a:rPr lang="ro-RO" b="1" dirty="0" smtClean="0">
                <a:solidFill>
                  <a:schemeClr val="accent3">
                    <a:lumMod val="50000"/>
                  </a:schemeClr>
                </a:solidFill>
              </a:rPr>
              <a:t>. </a:t>
            </a:r>
            <a:r>
              <a:rPr lang="ro-RO" b="1" dirty="0" err="1" smtClean="0">
                <a:solidFill>
                  <a:schemeClr val="accent3">
                    <a:lumMod val="50000"/>
                  </a:schemeClr>
                </a:solidFill>
              </a:rPr>
              <a:t>Puteti</a:t>
            </a:r>
            <a:r>
              <a:rPr lang="ro-RO" b="1" dirty="0" smtClean="0">
                <a:solidFill>
                  <a:schemeClr val="accent3">
                    <a:lumMod val="50000"/>
                  </a:schemeClr>
                </a:solidFill>
              </a:rPr>
              <a:t> sa </a:t>
            </a:r>
            <a:r>
              <a:rPr lang="ro-RO" b="1" dirty="0" err="1" smtClean="0">
                <a:solidFill>
                  <a:schemeClr val="accent3">
                    <a:lumMod val="50000"/>
                  </a:schemeClr>
                </a:solidFill>
              </a:rPr>
              <a:t>faceti</a:t>
            </a:r>
            <a:r>
              <a:rPr lang="ro-RO" b="1" dirty="0" smtClean="0">
                <a:solidFill>
                  <a:schemeClr val="accent3">
                    <a:lumMod val="50000"/>
                  </a:schemeClr>
                </a:solidFill>
              </a:rPr>
              <a:t> o estimare a datei </a:t>
            </a:r>
            <a:r>
              <a:rPr lang="ro-RO" b="1" dirty="0" err="1" smtClean="0">
                <a:solidFill>
                  <a:schemeClr val="accent3">
                    <a:lumMod val="50000"/>
                  </a:schemeClr>
                </a:solidFill>
              </a:rPr>
              <a:t>nasterii</a:t>
            </a:r>
            <a:r>
              <a:rPr lang="ro-RO" b="1" dirty="0" smtClean="0">
                <a:solidFill>
                  <a:schemeClr val="accent3">
                    <a:lumMod val="50000"/>
                  </a:schemeClr>
                </a:solidFill>
              </a:rPr>
              <a:t> dar se </a:t>
            </a:r>
            <a:r>
              <a:rPr lang="ro-RO" b="1" dirty="0" err="1" smtClean="0">
                <a:solidFill>
                  <a:schemeClr val="accent3">
                    <a:lumMod val="50000"/>
                  </a:schemeClr>
                </a:solidFill>
              </a:rPr>
              <a:t>intampla</a:t>
            </a:r>
            <a:r>
              <a:rPr lang="ro-RO" b="1" dirty="0" smtClean="0">
                <a:solidFill>
                  <a:schemeClr val="accent3">
                    <a:lumMod val="50000"/>
                  </a:schemeClr>
                </a:solidFill>
              </a:rPr>
              <a:t> foarte rar se </a:t>
            </a:r>
            <a:r>
              <a:rPr lang="ro-RO" b="1" dirty="0" err="1" smtClean="0">
                <a:solidFill>
                  <a:schemeClr val="accent3">
                    <a:lumMod val="50000"/>
                  </a:schemeClr>
                </a:solidFill>
              </a:rPr>
              <a:t>intampla</a:t>
            </a:r>
            <a:r>
              <a:rPr lang="ro-RO" b="1" dirty="0" smtClean="0">
                <a:solidFill>
                  <a:schemeClr val="accent3">
                    <a:lumMod val="50000"/>
                  </a:schemeClr>
                </a:solidFill>
              </a:rPr>
              <a:t> ca femeile sa </a:t>
            </a:r>
            <a:r>
              <a:rPr lang="ro-RO" b="1" dirty="0" err="1" smtClean="0">
                <a:solidFill>
                  <a:schemeClr val="accent3">
                    <a:lumMod val="50000"/>
                  </a:schemeClr>
                </a:solidFill>
              </a:rPr>
              <a:t>nasca</a:t>
            </a:r>
            <a:r>
              <a:rPr lang="ro-RO" b="1" dirty="0" smtClean="0">
                <a:solidFill>
                  <a:schemeClr val="accent3">
                    <a:lumMod val="50000"/>
                  </a:schemeClr>
                </a:solidFill>
              </a:rPr>
              <a:t> exact in ziua calculata. Primele doua </a:t>
            </a:r>
            <a:r>
              <a:rPr lang="ro-RO" b="1" dirty="0" err="1" smtClean="0">
                <a:solidFill>
                  <a:schemeClr val="accent3">
                    <a:lumMod val="50000"/>
                  </a:schemeClr>
                </a:solidFill>
              </a:rPr>
              <a:t>saptamani</a:t>
            </a:r>
            <a:r>
              <a:rPr lang="ro-RO" b="1" dirty="0" smtClean="0">
                <a:solidFill>
                  <a:schemeClr val="accent3">
                    <a:lumMod val="50000"/>
                  </a:schemeClr>
                </a:solidFill>
              </a:rPr>
              <a:t> sunt deosebit de interesante pentru femei deoarece </a:t>
            </a:r>
            <a:r>
              <a:rPr lang="ro-RO" b="1" dirty="0" err="1" smtClean="0">
                <a:solidFill>
                  <a:schemeClr val="accent3">
                    <a:lumMod val="50000"/>
                  </a:schemeClr>
                </a:solidFill>
              </a:rPr>
              <a:t>isi</a:t>
            </a:r>
            <a:r>
              <a:rPr lang="ro-RO" b="1" dirty="0" smtClean="0">
                <a:solidFill>
                  <a:schemeClr val="accent3">
                    <a:lumMod val="50000"/>
                  </a:schemeClr>
                </a:solidFill>
              </a:rPr>
              <a:t> </a:t>
            </a:r>
            <a:r>
              <a:rPr lang="ro-RO" b="1" dirty="0" err="1" smtClean="0">
                <a:solidFill>
                  <a:schemeClr val="accent3">
                    <a:lumMod val="50000"/>
                  </a:schemeClr>
                </a:solidFill>
              </a:rPr>
              <a:t>calculeaza</a:t>
            </a:r>
            <a:r>
              <a:rPr lang="ro-RO" b="1" dirty="0" smtClean="0">
                <a:solidFill>
                  <a:schemeClr val="accent3">
                    <a:lumMod val="50000"/>
                  </a:schemeClr>
                </a:solidFill>
              </a:rPr>
              <a:t> data </a:t>
            </a:r>
            <a:r>
              <a:rPr lang="ro-RO" b="1" dirty="0" err="1" smtClean="0">
                <a:solidFill>
                  <a:schemeClr val="accent3">
                    <a:lumMod val="50000"/>
                  </a:schemeClr>
                </a:solidFill>
              </a:rPr>
              <a:t>nasterii</a:t>
            </a:r>
            <a:r>
              <a:rPr lang="ro-RO" b="1" dirty="0" smtClean="0">
                <a:solidFill>
                  <a:schemeClr val="accent3">
                    <a:lumMod val="50000"/>
                  </a:schemeClr>
                </a:solidFill>
              </a:rPr>
              <a:t> si au parte de o </a:t>
            </a:r>
            <a:r>
              <a:rPr lang="ro-RO" b="1" dirty="0" err="1" smtClean="0">
                <a:solidFill>
                  <a:schemeClr val="accent3">
                    <a:lumMod val="50000"/>
                  </a:schemeClr>
                </a:solidFill>
              </a:rPr>
              <a:t>experienta</a:t>
            </a:r>
            <a:r>
              <a:rPr lang="ro-RO" b="1" dirty="0" smtClean="0">
                <a:solidFill>
                  <a:schemeClr val="accent3">
                    <a:lumMod val="50000"/>
                  </a:schemeClr>
                </a:solidFill>
              </a:rPr>
              <a:t> noua, aceea a conceperii unei </a:t>
            </a:r>
            <a:r>
              <a:rPr lang="ro-RO" b="1" dirty="0" err="1" smtClean="0">
                <a:solidFill>
                  <a:schemeClr val="accent3">
                    <a:lumMod val="50000"/>
                  </a:schemeClr>
                </a:solidFill>
              </a:rPr>
              <a:t>vieti</a:t>
            </a:r>
            <a:r>
              <a:rPr lang="ro-RO" b="1" dirty="0" smtClean="0">
                <a:solidFill>
                  <a:schemeClr val="accent3">
                    <a:lumMod val="50000"/>
                  </a:schemeClr>
                </a:solidFill>
              </a:rPr>
              <a:t> noi, lucru care </a:t>
            </a:r>
            <a:r>
              <a:rPr lang="ro-RO" b="1" dirty="0" err="1" smtClean="0">
                <a:solidFill>
                  <a:schemeClr val="accent3">
                    <a:lumMod val="50000"/>
                  </a:schemeClr>
                </a:solidFill>
              </a:rPr>
              <a:t>reprezinta</a:t>
            </a:r>
            <a:r>
              <a:rPr lang="ro-RO" b="1" dirty="0" smtClean="0">
                <a:solidFill>
                  <a:schemeClr val="accent3">
                    <a:lumMod val="50000"/>
                  </a:schemeClr>
                </a:solidFill>
              </a:rPr>
              <a:t> un lucru de maxima </a:t>
            </a:r>
            <a:r>
              <a:rPr lang="ro-RO" b="1" dirty="0" err="1" smtClean="0">
                <a:solidFill>
                  <a:schemeClr val="accent3">
                    <a:lumMod val="50000"/>
                  </a:schemeClr>
                </a:solidFill>
              </a:rPr>
              <a:t>atentie</a:t>
            </a:r>
            <a:r>
              <a:rPr lang="ro-RO" b="1" dirty="0" smtClean="0">
                <a:solidFill>
                  <a:schemeClr val="accent3">
                    <a:lumMod val="50000"/>
                  </a:schemeClr>
                </a:solidFill>
              </a:rPr>
              <a:t> in </a:t>
            </a:r>
            <a:r>
              <a:rPr lang="ro-RO" b="1" dirty="0" err="1" smtClean="0">
                <a:solidFill>
                  <a:schemeClr val="accent3">
                    <a:lumMod val="50000"/>
                  </a:schemeClr>
                </a:solidFill>
              </a:rPr>
              <a:t>viata</a:t>
            </a:r>
            <a:r>
              <a:rPr lang="ro-RO" b="1" dirty="0" smtClean="0">
                <a:solidFill>
                  <a:schemeClr val="accent3">
                    <a:lumMod val="50000"/>
                  </a:schemeClr>
                </a:solidFill>
              </a:rPr>
              <a:t>, mai ales daca este vorba de primul copil.</a:t>
            </a:r>
          </a:p>
          <a:p>
            <a:pPr fontAlgn="auto">
              <a:spcAft>
                <a:spcPts val="0"/>
              </a:spcAft>
              <a:buClr>
                <a:schemeClr val="accent3"/>
              </a:buClr>
              <a:buFont typeface="Wingdings 2"/>
              <a:buNone/>
              <a:defRPr/>
            </a:pPr>
            <a:r>
              <a:rPr lang="ro-RO" b="1" dirty="0" smtClean="0">
                <a:solidFill>
                  <a:schemeClr val="accent3">
                    <a:lumMod val="50000"/>
                  </a:schemeClr>
                </a:solidFill>
              </a:rPr>
              <a:t>Acum in a doua </a:t>
            </a:r>
            <a:r>
              <a:rPr lang="ro-RO" b="1" dirty="0" err="1" smtClean="0">
                <a:solidFill>
                  <a:schemeClr val="accent3">
                    <a:lumMod val="50000"/>
                  </a:schemeClr>
                </a:solidFill>
              </a:rPr>
              <a:t>saptamana</a:t>
            </a:r>
            <a:r>
              <a:rPr lang="ro-RO" b="1" dirty="0" smtClean="0">
                <a:solidFill>
                  <a:schemeClr val="accent3">
                    <a:lumMod val="50000"/>
                  </a:schemeClr>
                </a:solidFill>
              </a:rPr>
              <a:t> a sarcinii trebuie sa </a:t>
            </a:r>
            <a:r>
              <a:rPr lang="ro-RO" b="1" dirty="0" err="1" smtClean="0">
                <a:solidFill>
                  <a:schemeClr val="accent3">
                    <a:lumMod val="50000"/>
                  </a:schemeClr>
                </a:solidFill>
              </a:rPr>
              <a:t>fiti</a:t>
            </a:r>
            <a:r>
              <a:rPr lang="ro-RO" b="1" dirty="0" smtClean="0">
                <a:solidFill>
                  <a:schemeClr val="accent3">
                    <a:lumMod val="50000"/>
                  </a:schemeClr>
                </a:solidFill>
              </a:rPr>
              <a:t> atenta la </a:t>
            </a:r>
            <a:r>
              <a:rPr lang="ro-RO" b="1" dirty="0" err="1" smtClean="0">
                <a:solidFill>
                  <a:schemeClr val="accent3">
                    <a:lumMod val="50000"/>
                  </a:schemeClr>
                </a:solidFill>
              </a:rPr>
              <a:t>la</a:t>
            </a:r>
            <a:r>
              <a:rPr lang="ro-RO" b="1" dirty="0" smtClean="0">
                <a:solidFill>
                  <a:schemeClr val="accent3">
                    <a:lumMod val="50000"/>
                  </a:schemeClr>
                </a:solidFill>
              </a:rPr>
              <a:t> dieta si la stilul </a:t>
            </a:r>
            <a:r>
              <a:rPr lang="ro-RO" b="1" dirty="0" err="1" smtClean="0">
                <a:solidFill>
                  <a:schemeClr val="accent3">
                    <a:lumMod val="50000"/>
                  </a:schemeClr>
                </a:solidFill>
              </a:rPr>
              <a:t>dumneavoastra</a:t>
            </a:r>
            <a:r>
              <a:rPr lang="ro-RO" b="1" dirty="0" smtClean="0">
                <a:solidFill>
                  <a:schemeClr val="accent3">
                    <a:lumMod val="50000"/>
                  </a:schemeClr>
                </a:solidFill>
              </a:rPr>
              <a:t> de </a:t>
            </a:r>
            <a:r>
              <a:rPr lang="ro-RO" b="1" dirty="0" err="1" smtClean="0">
                <a:solidFill>
                  <a:schemeClr val="accent3">
                    <a:lumMod val="50000"/>
                  </a:schemeClr>
                </a:solidFill>
              </a:rPr>
              <a:t>viata</a:t>
            </a:r>
            <a:r>
              <a:rPr lang="ro-RO" b="1" dirty="0" smtClean="0">
                <a:solidFill>
                  <a:schemeClr val="accent3">
                    <a:lumMod val="50000"/>
                  </a:schemeClr>
                </a:solidFill>
              </a:rPr>
              <a:t> pentru ca aceste aspecte vor avea o mare importanta in dezvoltarea si formarea copilului. Daca </a:t>
            </a:r>
            <a:r>
              <a:rPr lang="ro-RO" b="1" dirty="0" err="1" smtClean="0">
                <a:solidFill>
                  <a:schemeClr val="accent3">
                    <a:lumMod val="50000"/>
                  </a:schemeClr>
                </a:solidFill>
              </a:rPr>
              <a:t>aveti</a:t>
            </a:r>
            <a:r>
              <a:rPr lang="ro-RO" b="1" dirty="0" smtClean="0">
                <a:solidFill>
                  <a:schemeClr val="accent3">
                    <a:lumMod val="50000"/>
                  </a:schemeClr>
                </a:solidFill>
              </a:rPr>
              <a:t> cumva obiceiuri negative cum ar fi fumatul sau consumul de alcool, ar fi trebuit sa </a:t>
            </a:r>
            <a:r>
              <a:rPr lang="ro-RO" b="1" dirty="0" err="1" smtClean="0">
                <a:solidFill>
                  <a:schemeClr val="accent3">
                    <a:lumMod val="50000"/>
                  </a:schemeClr>
                </a:solidFill>
              </a:rPr>
              <a:t>renuntati</a:t>
            </a:r>
            <a:r>
              <a:rPr lang="ro-RO" b="1" dirty="0" smtClean="0">
                <a:solidFill>
                  <a:schemeClr val="accent3">
                    <a:lumMod val="50000"/>
                  </a:schemeClr>
                </a:solidFill>
              </a:rPr>
              <a:t> la ele pana acum deoarece pot dauna </a:t>
            </a:r>
            <a:r>
              <a:rPr lang="ro-RO" b="1" dirty="0" err="1" smtClean="0">
                <a:solidFill>
                  <a:schemeClr val="accent3">
                    <a:lumMod val="50000"/>
                  </a:schemeClr>
                </a:solidFill>
              </a:rPr>
              <a:t>fatului</a:t>
            </a:r>
            <a:r>
              <a:rPr lang="ro-RO" b="1" dirty="0" smtClean="0">
                <a:solidFill>
                  <a:schemeClr val="accent3">
                    <a:lumMod val="50000"/>
                  </a:schemeClr>
                </a:solidFill>
              </a:rPr>
              <a:t>. De </a:t>
            </a:r>
            <a:r>
              <a:rPr lang="ro-RO" b="1" dirty="0" err="1" smtClean="0">
                <a:solidFill>
                  <a:schemeClr val="accent3">
                    <a:lumMod val="50000"/>
                  </a:schemeClr>
                </a:solidFill>
              </a:rPr>
              <a:t>asemena</a:t>
            </a:r>
            <a:r>
              <a:rPr lang="ro-RO" b="1" dirty="0" smtClean="0">
                <a:solidFill>
                  <a:schemeClr val="accent3">
                    <a:lumMod val="50000"/>
                  </a:schemeClr>
                </a:solidFill>
              </a:rPr>
              <a:t> consumul de </a:t>
            </a:r>
            <a:r>
              <a:rPr lang="ro-RO" b="1" dirty="0" err="1" smtClean="0">
                <a:solidFill>
                  <a:schemeClr val="accent3">
                    <a:lumMod val="50000"/>
                  </a:schemeClr>
                </a:solidFill>
              </a:rPr>
              <a:t>medicamene</a:t>
            </a:r>
            <a:r>
              <a:rPr lang="ro-RO" b="1" dirty="0" smtClean="0">
                <a:solidFill>
                  <a:schemeClr val="accent3">
                    <a:lumMod val="50000"/>
                  </a:schemeClr>
                </a:solidFill>
              </a:rPr>
              <a:t> </a:t>
            </a:r>
            <a:r>
              <a:rPr lang="ro-RO" b="1" dirty="0" err="1" smtClean="0">
                <a:solidFill>
                  <a:schemeClr val="accent3">
                    <a:lumMod val="50000"/>
                  </a:schemeClr>
                </a:solidFill>
              </a:rPr>
              <a:t>fara</a:t>
            </a:r>
            <a:r>
              <a:rPr lang="ro-RO" b="1" dirty="0" smtClean="0">
                <a:solidFill>
                  <a:schemeClr val="accent3">
                    <a:lumMod val="50000"/>
                  </a:schemeClr>
                </a:solidFill>
              </a:rPr>
              <a:t> recomandarea medicului </a:t>
            </a:r>
            <a:r>
              <a:rPr lang="ro-RO" b="1" dirty="0" err="1" smtClean="0">
                <a:solidFill>
                  <a:schemeClr val="accent3">
                    <a:lumMod val="50000"/>
                  </a:schemeClr>
                </a:solidFill>
              </a:rPr>
              <a:t>dumneavoastra</a:t>
            </a:r>
            <a:r>
              <a:rPr lang="ro-RO" b="1" dirty="0" smtClean="0">
                <a:solidFill>
                  <a:schemeClr val="accent3">
                    <a:lumMod val="50000"/>
                  </a:schemeClr>
                </a:solidFill>
              </a:rPr>
              <a:t> se poate dovedi </a:t>
            </a:r>
            <a:r>
              <a:rPr lang="ro-RO" b="1" dirty="0" err="1" smtClean="0">
                <a:solidFill>
                  <a:schemeClr val="accent3">
                    <a:lumMod val="50000"/>
                  </a:schemeClr>
                </a:solidFill>
              </a:rPr>
              <a:t>daunatoare</a:t>
            </a:r>
            <a:r>
              <a:rPr lang="ro-RO" b="1" dirty="0" smtClean="0">
                <a:solidFill>
                  <a:schemeClr val="accent3">
                    <a:lumMod val="50000"/>
                  </a:schemeClr>
                </a:solidFill>
              </a:rPr>
              <a:t>. Chiar daca in acest moment nu apar prea multe </a:t>
            </a:r>
            <a:r>
              <a:rPr lang="ro-RO" b="1" dirty="0" err="1" smtClean="0">
                <a:solidFill>
                  <a:schemeClr val="accent3">
                    <a:lumMod val="50000"/>
                  </a:schemeClr>
                </a:solidFill>
              </a:rPr>
              <a:t>schimbari</a:t>
            </a:r>
            <a:r>
              <a:rPr lang="ro-RO" b="1" dirty="0" smtClean="0">
                <a:solidFill>
                  <a:schemeClr val="accent3">
                    <a:lumMod val="50000"/>
                  </a:schemeClr>
                </a:solidFill>
              </a:rPr>
              <a:t> in exteriorul corpului, trebuie sa </a:t>
            </a:r>
            <a:r>
              <a:rPr lang="ro-RO" b="1" dirty="0" err="1" smtClean="0">
                <a:solidFill>
                  <a:schemeClr val="accent3">
                    <a:lumMod val="50000"/>
                  </a:schemeClr>
                </a:solidFill>
              </a:rPr>
              <a:t>fiti</a:t>
            </a:r>
            <a:r>
              <a:rPr lang="ro-RO" b="1" dirty="0" smtClean="0">
                <a:solidFill>
                  <a:schemeClr val="accent3">
                    <a:lumMod val="50000"/>
                  </a:schemeClr>
                </a:solidFill>
              </a:rPr>
              <a:t> deosebit de atenta pentru a preveni orice fel de leziuni interne ale </a:t>
            </a:r>
            <a:r>
              <a:rPr lang="ro-RO" b="1" dirty="0" err="1" smtClean="0">
                <a:solidFill>
                  <a:schemeClr val="accent3">
                    <a:lumMod val="50000"/>
                  </a:schemeClr>
                </a:solidFill>
              </a:rPr>
              <a:t>fatului</a:t>
            </a:r>
            <a:r>
              <a:rPr lang="ro-RO" b="1" dirty="0" smtClean="0">
                <a:solidFill>
                  <a:schemeClr val="accent3">
                    <a:lumMod val="50000"/>
                  </a:schemeClr>
                </a:solidFill>
              </a:rPr>
              <a:t> deoarece primele </a:t>
            </a:r>
            <a:r>
              <a:rPr lang="ro-RO" b="1" dirty="0" err="1" smtClean="0">
                <a:solidFill>
                  <a:schemeClr val="accent3">
                    <a:lumMod val="50000"/>
                  </a:schemeClr>
                </a:solidFill>
              </a:rPr>
              <a:t>saptamani</a:t>
            </a:r>
            <a:r>
              <a:rPr lang="ro-RO" b="1" dirty="0" smtClean="0">
                <a:solidFill>
                  <a:schemeClr val="accent3">
                    <a:lumMod val="50000"/>
                  </a:schemeClr>
                </a:solidFill>
              </a:rPr>
              <a:t> sunt importante in crearea unui embrion </a:t>
            </a:r>
            <a:r>
              <a:rPr lang="ro-RO" b="1" dirty="0" err="1" smtClean="0">
                <a:solidFill>
                  <a:schemeClr val="accent3">
                    <a:lumMod val="50000"/>
                  </a:schemeClr>
                </a:solidFill>
              </a:rPr>
              <a:t>sanatos</a:t>
            </a:r>
            <a:r>
              <a:rPr lang="ro-RO" b="1" dirty="0" smtClean="0">
                <a:solidFill>
                  <a:schemeClr val="accent3">
                    <a:lumMod val="50000"/>
                  </a:schemeClr>
                </a:solidFill>
              </a:rPr>
              <a:t>. </a:t>
            </a:r>
          </a:p>
          <a:p>
            <a:pPr fontAlgn="auto">
              <a:spcAft>
                <a:spcPts val="0"/>
              </a:spcAft>
              <a:buClr>
                <a:schemeClr val="accent3"/>
              </a:buClr>
              <a:buFont typeface="Wingdings 2"/>
              <a:buNone/>
              <a:defRPr/>
            </a:pPr>
            <a:r>
              <a:rPr lang="ro-RO" dirty="0" smtClean="0">
                <a:solidFill>
                  <a:schemeClr val="accent3">
                    <a:lumMod val="50000"/>
                  </a:schemeClr>
                </a:solidFill>
              </a:rPr>
              <a:t/>
            </a:r>
            <a:br>
              <a:rPr lang="ro-RO" dirty="0" smtClean="0">
                <a:solidFill>
                  <a:schemeClr val="accent3">
                    <a:lumMod val="50000"/>
                  </a:schemeClr>
                </a:solidFill>
              </a:rPr>
            </a:br>
            <a:endParaRPr lang="ro-RO" dirty="0">
              <a:solidFill>
                <a:schemeClr val="accent3">
                  <a:lumMod val="50000"/>
                </a:schemeClr>
              </a:solidFill>
            </a:endParaRP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pPr fontAlgn="auto">
              <a:spcAft>
                <a:spcPts val="0"/>
              </a:spcAft>
              <a:defRPr/>
            </a:pPr>
            <a:r>
              <a:rPr lang="pt-BR" smtClean="0"/>
              <a:t/>
            </a:r>
            <a:br>
              <a:rPr lang="pt-BR" smtClean="0"/>
            </a:br>
            <a:r>
              <a:rPr lang="pt-BR" sz="3600" smtClean="0">
                <a:hlinkClick r:id="rId2" action="ppaction://hlinkfile"/>
              </a:rPr>
              <a:t>A treia saptamana de sarcina</a:t>
            </a:r>
            <a:r>
              <a:rPr lang="pt-BR" smtClean="0"/>
              <a:t/>
            </a:r>
            <a:br>
              <a:rPr lang="pt-BR" smtClean="0"/>
            </a:br>
            <a:endParaRPr lang="ro-RO"/>
          </a:p>
        </p:txBody>
      </p:sp>
      <p:sp>
        <p:nvSpPr>
          <p:cNvPr id="3" name="Substituent text 2"/>
          <p:cNvSpPr>
            <a:spLocks noGrp="1"/>
          </p:cNvSpPr>
          <p:nvPr>
            <p:ph type="body" idx="1"/>
          </p:nvPr>
        </p:nvSpPr>
        <p:spPr>
          <a:xfrm>
            <a:off x="530225" y="2357438"/>
            <a:ext cx="7772400" cy="3857625"/>
          </a:xfrm>
        </p:spPr>
        <p:txBody>
          <a:bodyPr>
            <a:normAutofit fontScale="70000" lnSpcReduction="20000"/>
          </a:bodyPr>
          <a:lstStyle/>
          <a:p>
            <a:pPr fontAlgn="auto">
              <a:spcAft>
                <a:spcPts val="0"/>
              </a:spcAft>
              <a:buClr>
                <a:schemeClr val="accent3"/>
              </a:buClr>
              <a:buFont typeface="Wingdings 2"/>
              <a:buNone/>
              <a:defRPr/>
            </a:pPr>
            <a:r>
              <a:rPr lang="ro-RO" b="1" dirty="0" smtClean="0">
                <a:solidFill>
                  <a:schemeClr val="tx2">
                    <a:lumMod val="10000"/>
                  </a:schemeClr>
                </a:solidFill>
              </a:rPr>
              <a:t>In cea de-a treia </a:t>
            </a:r>
            <a:r>
              <a:rPr lang="ro-RO" b="1" dirty="0" err="1" smtClean="0">
                <a:solidFill>
                  <a:schemeClr val="tx2">
                    <a:lumMod val="10000"/>
                  </a:schemeClr>
                </a:solidFill>
              </a:rPr>
              <a:t>saptamana</a:t>
            </a:r>
            <a:r>
              <a:rPr lang="ro-RO" b="1" dirty="0" smtClean="0">
                <a:solidFill>
                  <a:schemeClr val="tx2">
                    <a:lumMod val="10000"/>
                  </a:schemeClr>
                </a:solidFill>
              </a:rPr>
              <a:t> de sarcina </a:t>
            </a:r>
            <a:r>
              <a:rPr lang="ro-RO" b="1" dirty="0" err="1" smtClean="0">
                <a:solidFill>
                  <a:schemeClr val="tx2">
                    <a:lumMod val="10000"/>
                  </a:schemeClr>
                </a:solidFill>
              </a:rPr>
              <a:t>sunteti</a:t>
            </a:r>
            <a:r>
              <a:rPr lang="ro-RO" b="1" dirty="0" smtClean="0">
                <a:solidFill>
                  <a:schemeClr val="tx2">
                    <a:lumMod val="10000"/>
                  </a:schemeClr>
                </a:solidFill>
              </a:rPr>
              <a:t> </a:t>
            </a:r>
            <a:r>
              <a:rPr lang="ro-RO" b="1" dirty="0" err="1" smtClean="0">
                <a:solidFill>
                  <a:schemeClr val="tx2">
                    <a:lumMod val="10000"/>
                  </a:schemeClr>
                </a:solidFill>
              </a:rPr>
              <a:t>inca</a:t>
            </a:r>
            <a:r>
              <a:rPr lang="ro-RO" b="1" dirty="0" smtClean="0">
                <a:solidFill>
                  <a:schemeClr val="tx2">
                    <a:lumMod val="10000"/>
                  </a:schemeClr>
                </a:solidFill>
              </a:rPr>
              <a:t> nesigura despre sarcina </a:t>
            </a:r>
            <a:r>
              <a:rPr lang="ro-RO" b="1" dirty="0" err="1" smtClean="0">
                <a:solidFill>
                  <a:schemeClr val="tx2">
                    <a:lumMod val="10000"/>
                  </a:schemeClr>
                </a:solidFill>
              </a:rPr>
              <a:t>dumneavoastra</a:t>
            </a:r>
            <a:r>
              <a:rPr lang="ro-RO" b="1" dirty="0" smtClean="0">
                <a:solidFill>
                  <a:schemeClr val="tx2">
                    <a:lumMod val="10000"/>
                  </a:schemeClr>
                </a:solidFill>
              </a:rPr>
              <a:t> si este momentul sa </a:t>
            </a:r>
            <a:r>
              <a:rPr lang="ro-RO" b="1" dirty="0" err="1" smtClean="0">
                <a:solidFill>
                  <a:schemeClr val="tx2">
                    <a:lumMod val="10000"/>
                  </a:schemeClr>
                </a:solidFill>
              </a:rPr>
              <a:t>primiti</a:t>
            </a:r>
            <a:r>
              <a:rPr lang="ro-RO" b="1" dirty="0" smtClean="0">
                <a:solidFill>
                  <a:schemeClr val="tx2">
                    <a:lumMod val="10000"/>
                  </a:schemeClr>
                </a:solidFill>
              </a:rPr>
              <a:t> o confirmare </a:t>
            </a:r>
            <a:r>
              <a:rPr lang="ro-RO" b="1" dirty="0" err="1" smtClean="0">
                <a:solidFill>
                  <a:schemeClr val="tx2">
                    <a:lumMod val="10000"/>
                  </a:schemeClr>
                </a:solidFill>
              </a:rPr>
              <a:t>mergand</a:t>
            </a:r>
            <a:r>
              <a:rPr lang="ro-RO" b="1" dirty="0" smtClean="0">
                <a:solidFill>
                  <a:schemeClr val="tx2">
                    <a:lumMod val="10000"/>
                  </a:schemeClr>
                </a:solidFill>
              </a:rPr>
              <a:t> la un ginecolog. </a:t>
            </a:r>
            <a:r>
              <a:rPr lang="ro-RO" b="1" dirty="0" err="1" smtClean="0">
                <a:solidFill>
                  <a:schemeClr val="tx2">
                    <a:lumMod val="10000"/>
                  </a:schemeClr>
                </a:solidFill>
              </a:rPr>
              <a:t>Odata</a:t>
            </a:r>
            <a:r>
              <a:rPr lang="ro-RO" b="1" dirty="0" smtClean="0">
                <a:solidFill>
                  <a:schemeClr val="tx2">
                    <a:lumMod val="10000"/>
                  </a:schemeClr>
                </a:solidFill>
              </a:rPr>
              <a:t> ce </a:t>
            </a:r>
            <a:r>
              <a:rPr lang="ro-RO" b="1" dirty="0" err="1" smtClean="0">
                <a:solidFill>
                  <a:schemeClr val="tx2">
                    <a:lumMod val="10000"/>
                  </a:schemeClr>
                </a:solidFill>
              </a:rPr>
              <a:t>aveti</a:t>
            </a:r>
            <a:r>
              <a:rPr lang="ro-RO" b="1" dirty="0" smtClean="0">
                <a:solidFill>
                  <a:schemeClr val="tx2">
                    <a:lumMod val="10000"/>
                  </a:schemeClr>
                </a:solidFill>
              </a:rPr>
              <a:t> o confirmare a sarcinii, </a:t>
            </a:r>
            <a:r>
              <a:rPr lang="ro-RO" b="1" dirty="0" err="1" smtClean="0">
                <a:solidFill>
                  <a:schemeClr val="tx2">
                    <a:lumMod val="10000"/>
                  </a:schemeClr>
                </a:solidFill>
              </a:rPr>
              <a:t>urmatorul</a:t>
            </a:r>
            <a:r>
              <a:rPr lang="ro-RO" b="1" dirty="0" smtClean="0">
                <a:solidFill>
                  <a:schemeClr val="tx2">
                    <a:lumMod val="10000"/>
                  </a:schemeClr>
                </a:solidFill>
              </a:rPr>
              <a:t> pas este sa va </a:t>
            </a:r>
            <a:r>
              <a:rPr lang="ro-RO" b="1" dirty="0" err="1" smtClean="0">
                <a:solidFill>
                  <a:schemeClr val="tx2">
                    <a:lumMod val="10000"/>
                  </a:schemeClr>
                </a:solidFill>
              </a:rPr>
              <a:t>alegeti</a:t>
            </a:r>
            <a:r>
              <a:rPr lang="ro-RO" b="1" dirty="0" smtClean="0">
                <a:solidFill>
                  <a:schemeClr val="tx2">
                    <a:lumMod val="10000"/>
                  </a:schemeClr>
                </a:solidFill>
              </a:rPr>
              <a:t> un obstetrician cu care </a:t>
            </a:r>
            <a:r>
              <a:rPr lang="ro-RO" b="1" dirty="0" err="1" smtClean="0">
                <a:solidFill>
                  <a:schemeClr val="tx2">
                    <a:lumMod val="10000"/>
                  </a:schemeClr>
                </a:solidFill>
              </a:rPr>
              <a:t>veti</a:t>
            </a:r>
            <a:r>
              <a:rPr lang="ro-RO" b="1" dirty="0" smtClean="0">
                <a:solidFill>
                  <a:schemeClr val="tx2">
                    <a:lumMod val="10000"/>
                  </a:schemeClr>
                </a:solidFill>
              </a:rPr>
              <a:t> tine </a:t>
            </a:r>
            <a:r>
              <a:rPr lang="ro-RO" b="1" dirty="0" err="1" smtClean="0">
                <a:solidFill>
                  <a:schemeClr val="tx2">
                    <a:lumMod val="10000"/>
                  </a:schemeClr>
                </a:solidFill>
              </a:rPr>
              <a:t>legatura</a:t>
            </a:r>
            <a:r>
              <a:rPr lang="ro-RO" b="1" dirty="0" smtClean="0">
                <a:solidFill>
                  <a:schemeClr val="tx2">
                    <a:lumMod val="10000"/>
                  </a:schemeClr>
                </a:solidFill>
              </a:rPr>
              <a:t> pe tot parcursul celor noua luni. </a:t>
            </a:r>
            <a:r>
              <a:rPr lang="ro-RO" b="1" dirty="0" err="1" smtClean="0">
                <a:solidFill>
                  <a:schemeClr val="tx2">
                    <a:lumMod val="10000"/>
                  </a:schemeClr>
                </a:solidFill>
              </a:rPr>
              <a:t>Odata</a:t>
            </a:r>
            <a:r>
              <a:rPr lang="ro-RO" b="1" dirty="0" smtClean="0">
                <a:solidFill>
                  <a:schemeClr val="tx2">
                    <a:lumMod val="10000"/>
                  </a:schemeClr>
                </a:solidFill>
              </a:rPr>
              <a:t> ce </a:t>
            </a:r>
            <a:r>
              <a:rPr lang="ro-RO" b="1" dirty="0" err="1" smtClean="0">
                <a:solidFill>
                  <a:schemeClr val="tx2">
                    <a:lumMod val="10000"/>
                  </a:schemeClr>
                </a:solidFill>
              </a:rPr>
              <a:t>ati</a:t>
            </a:r>
            <a:r>
              <a:rPr lang="ro-RO" b="1" dirty="0" smtClean="0">
                <a:solidFill>
                  <a:schemeClr val="tx2">
                    <a:lumMod val="10000"/>
                  </a:schemeClr>
                </a:solidFill>
              </a:rPr>
              <a:t> fixat o </a:t>
            </a:r>
            <a:r>
              <a:rPr lang="ro-RO" b="1" dirty="0" err="1" smtClean="0">
                <a:solidFill>
                  <a:schemeClr val="tx2">
                    <a:lumMod val="10000"/>
                  </a:schemeClr>
                </a:solidFill>
              </a:rPr>
              <a:t>intalnire</a:t>
            </a:r>
            <a:r>
              <a:rPr lang="ro-RO" b="1" dirty="0" smtClean="0">
                <a:solidFill>
                  <a:schemeClr val="tx2">
                    <a:lumMod val="10000"/>
                  </a:schemeClr>
                </a:solidFill>
              </a:rPr>
              <a:t> cu medicul specialist, este bine sa  va </a:t>
            </a:r>
            <a:r>
              <a:rPr lang="ro-RO" b="1" dirty="0" err="1" smtClean="0">
                <a:solidFill>
                  <a:schemeClr val="tx2">
                    <a:lumMod val="10000"/>
                  </a:schemeClr>
                </a:solidFill>
              </a:rPr>
              <a:t>faceti</a:t>
            </a:r>
            <a:r>
              <a:rPr lang="ro-RO" b="1" dirty="0" smtClean="0">
                <a:solidFill>
                  <a:schemeClr val="tx2">
                    <a:lumMod val="10000"/>
                  </a:schemeClr>
                </a:solidFill>
              </a:rPr>
              <a:t> o lista cu toate </a:t>
            </a:r>
            <a:r>
              <a:rPr lang="ro-RO" b="1" dirty="0" err="1" smtClean="0">
                <a:solidFill>
                  <a:schemeClr val="tx2">
                    <a:lumMod val="10000"/>
                  </a:schemeClr>
                </a:solidFill>
              </a:rPr>
              <a:t>intrebarile</a:t>
            </a:r>
            <a:r>
              <a:rPr lang="ro-RO" b="1" dirty="0" smtClean="0">
                <a:solidFill>
                  <a:schemeClr val="tx2">
                    <a:lumMod val="10000"/>
                  </a:schemeClr>
                </a:solidFill>
              </a:rPr>
              <a:t> pe care </a:t>
            </a:r>
            <a:r>
              <a:rPr lang="ro-RO" b="1" dirty="0" err="1" smtClean="0">
                <a:solidFill>
                  <a:schemeClr val="tx2">
                    <a:lumMod val="10000"/>
                  </a:schemeClr>
                </a:solidFill>
              </a:rPr>
              <a:t>vreti</a:t>
            </a:r>
            <a:r>
              <a:rPr lang="ro-RO" b="1" dirty="0" smtClean="0">
                <a:solidFill>
                  <a:schemeClr val="tx2">
                    <a:lumMod val="10000"/>
                  </a:schemeClr>
                </a:solidFill>
              </a:rPr>
              <a:t> sa i le </a:t>
            </a:r>
            <a:r>
              <a:rPr lang="ro-RO" b="1" dirty="0" err="1" smtClean="0">
                <a:solidFill>
                  <a:schemeClr val="tx2">
                    <a:lumMod val="10000"/>
                  </a:schemeClr>
                </a:solidFill>
              </a:rPr>
              <a:t>puneti</a:t>
            </a:r>
            <a:r>
              <a:rPr lang="ro-RO" b="1" dirty="0" smtClean="0">
                <a:solidFill>
                  <a:schemeClr val="tx2">
                    <a:lumMod val="10000"/>
                  </a:schemeClr>
                </a:solidFill>
              </a:rPr>
              <a:t> pentru ca atunci </a:t>
            </a:r>
            <a:r>
              <a:rPr lang="ro-RO" b="1" dirty="0" err="1" smtClean="0">
                <a:solidFill>
                  <a:schemeClr val="tx2">
                    <a:lumMod val="10000"/>
                  </a:schemeClr>
                </a:solidFill>
              </a:rPr>
              <a:t>cand</a:t>
            </a:r>
            <a:r>
              <a:rPr lang="ro-RO" b="1" dirty="0" smtClean="0">
                <a:solidFill>
                  <a:schemeClr val="tx2">
                    <a:lumMod val="10000"/>
                  </a:schemeClr>
                </a:solidFill>
              </a:rPr>
              <a:t> </a:t>
            </a:r>
            <a:r>
              <a:rPr lang="ro-RO" b="1" dirty="0" err="1" smtClean="0">
                <a:solidFill>
                  <a:schemeClr val="tx2">
                    <a:lumMod val="10000"/>
                  </a:schemeClr>
                </a:solidFill>
              </a:rPr>
              <a:t>veti</a:t>
            </a:r>
            <a:r>
              <a:rPr lang="ro-RO" b="1" dirty="0" smtClean="0">
                <a:solidFill>
                  <a:schemeClr val="tx2">
                    <a:lumMod val="10000"/>
                  </a:schemeClr>
                </a:solidFill>
              </a:rPr>
              <a:t> fi fata in fata mai mult ca sigur ca </a:t>
            </a:r>
            <a:r>
              <a:rPr lang="ro-RO" b="1" dirty="0" err="1" smtClean="0">
                <a:solidFill>
                  <a:schemeClr val="tx2">
                    <a:lumMod val="10000"/>
                  </a:schemeClr>
                </a:solidFill>
              </a:rPr>
              <a:t>veti</a:t>
            </a:r>
            <a:r>
              <a:rPr lang="ro-RO" b="1" dirty="0" smtClean="0">
                <a:solidFill>
                  <a:schemeClr val="tx2">
                    <a:lumMod val="10000"/>
                  </a:schemeClr>
                </a:solidFill>
              </a:rPr>
              <a:t> uita ceva. </a:t>
            </a:r>
          </a:p>
          <a:p>
            <a:pPr fontAlgn="auto">
              <a:spcAft>
                <a:spcPts val="0"/>
              </a:spcAft>
              <a:buClr>
                <a:schemeClr val="accent3"/>
              </a:buClr>
              <a:buFont typeface="Wingdings 2"/>
              <a:buNone/>
              <a:defRPr/>
            </a:pPr>
            <a:r>
              <a:rPr lang="ro-RO" b="1" dirty="0" smtClean="0">
                <a:solidFill>
                  <a:schemeClr val="tx2">
                    <a:lumMod val="10000"/>
                  </a:schemeClr>
                </a:solidFill>
              </a:rPr>
              <a:t>La acest moment, </a:t>
            </a:r>
            <a:r>
              <a:rPr lang="ro-RO" b="1" dirty="0" err="1" smtClean="0">
                <a:solidFill>
                  <a:schemeClr val="tx2">
                    <a:lumMod val="10000"/>
                  </a:schemeClr>
                </a:solidFill>
              </a:rPr>
              <a:t>veti</a:t>
            </a:r>
            <a:r>
              <a:rPr lang="ro-RO" b="1" dirty="0" smtClean="0">
                <a:solidFill>
                  <a:schemeClr val="tx2">
                    <a:lumMod val="10000"/>
                  </a:schemeClr>
                </a:solidFill>
              </a:rPr>
              <a:t> fi curioasa in special in </a:t>
            </a:r>
            <a:r>
              <a:rPr lang="ro-RO" b="1" dirty="0" err="1" smtClean="0">
                <a:solidFill>
                  <a:schemeClr val="tx2">
                    <a:lumMod val="10000"/>
                  </a:schemeClr>
                </a:solidFill>
              </a:rPr>
              <a:t>legatura</a:t>
            </a:r>
            <a:r>
              <a:rPr lang="ro-RO" b="1" dirty="0" smtClean="0">
                <a:solidFill>
                  <a:schemeClr val="tx2">
                    <a:lumMod val="10000"/>
                  </a:schemeClr>
                </a:solidFill>
              </a:rPr>
              <a:t> cu lucrurile pe care trebuie sa le </a:t>
            </a:r>
            <a:r>
              <a:rPr lang="ro-RO" b="1" dirty="0" err="1" smtClean="0">
                <a:solidFill>
                  <a:schemeClr val="tx2">
                    <a:lumMod val="10000"/>
                  </a:schemeClr>
                </a:solidFill>
              </a:rPr>
              <a:t>faceti</a:t>
            </a:r>
            <a:r>
              <a:rPr lang="ro-RO" b="1" dirty="0" smtClean="0">
                <a:solidFill>
                  <a:schemeClr val="tx2">
                    <a:lumMod val="10000"/>
                  </a:schemeClr>
                </a:solidFill>
              </a:rPr>
              <a:t> pentru a avea o sarcina normala. Este posibil ca doctorul sa va solicite sa </a:t>
            </a:r>
            <a:r>
              <a:rPr lang="ro-RO" b="1" dirty="0" err="1" smtClean="0">
                <a:solidFill>
                  <a:schemeClr val="tx2">
                    <a:lumMod val="10000"/>
                  </a:schemeClr>
                </a:solidFill>
              </a:rPr>
              <a:t>faceti</a:t>
            </a:r>
            <a:r>
              <a:rPr lang="ro-RO" b="1" dirty="0" smtClean="0">
                <a:solidFill>
                  <a:schemeClr val="tx2">
                    <a:lumMod val="10000"/>
                  </a:schemeClr>
                </a:solidFill>
              </a:rPr>
              <a:t> anumite analize ale </a:t>
            </a:r>
            <a:r>
              <a:rPr lang="ro-RO" b="1" dirty="0" err="1" smtClean="0">
                <a:solidFill>
                  <a:schemeClr val="tx2">
                    <a:lumMod val="10000"/>
                  </a:schemeClr>
                </a:solidFill>
              </a:rPr>
              <a:t>sangelui</a:t>
            </a:r>
            <a:r>
              <a:rPr lang="ro-RO" b="1" dirty="0" smtClean="0">
                <a:solidFill>
                  <a:schemeClr val="tx2">
                    <a:lumMod val="10000"/>
                  </a:schemeClr>
                </a:solidFill>
              </a:rPr>
              <a:t> sau sa va recomande </a:t>
            </a:r>
            <a:r>
              <a:rPr lang="ro-RO" b="1" dirty="0" smtClean="0">
                <a:solidFill>
                  <a:schemeClr val="tx2">
                    <a:lumMod val="10000"/>
                  </a:schemeClr>
                </a:solidFill>
                <a:hlinkClick r:id="rId3" tooltip="Tableta de fier"/>
              </a:rPr>
              <a:t>o tableta de fier</a:t>
            </a:r>
            <a:r>
              <a:rPr lang="ro-RO" b="1" dirty="0" smtClean="0">
                <a:solidFill>
                  <a:schemeClr val="tx2">
                    <a:lumMod val="10000"/>
                  </a:schemeClr>
                </a:solidFill>
              </a:rPr>
              <a:t>, o pastila de </a:t>
            </a:r>
            <a:r>
              <a:rPr lang="ro-RO" b="1" dirty="0" smtClean="0">
                <a:solidFill>
                  <a:schemeClr val="tx2">
                    <a:lumMod val="10000"/>
                  </a:schemeClr>
                </a:solidFill>
                <a:hlinkClick r:id="rId4" action="ppaction://hlinkfile" tooltip="Acid folic"/>
              </a:rPr>
              <a:t>acid folic </a:t>
            </a:r>
            <a:r>
              <a:rPr lang="ro-RO" b="1" dirty="0" smtClean="0">
                <a:solidFill>
                  <a:schemeClr val="tx2">
                    <a:lumMod val="10000"/>
                  </a:schemeClr>
                </a:solidFill>
              </a:rPr>
              <a:t>si eventual o alta tableta pentru a preveni aciditatea si </a:t>
            </a:r>
            <a:r>
              <a:rPr lang="ro-RO" b="1" dirty="0" err="1" smtClean="0">
                <a:solidFill>
                  <a:schemeClr val="tx2">
                    <a:lumMod val="10000"/>
                  </a:schemeClr>
                </a:solidFill>
              </a:rPr>
              <a:t>greata</a:t>
            </a:r>
            <a:r>
              <a:rPr lang="ro-RO" b="1" dirty="0" smtClean="0">
                <a:solidFill>
                  <a:schemeClr val="tx2">
                    <a:lumMod val="10000"/>
                  </a:schemeClr>
                </a:solidFill>
              </a:rPr>
              <a:t>, doua simptome frecvent </a:t>
            </a:r>
            <a:r>
              <a:rPr lang="ro-RO" b="1" dirty="0" err="1" smtClean="0">
                <a:solidFill>
                  <a:schemeClr val="tx2">
                    <a:lumMod val="10000"/>
                  </a:schemeClr>
                </a:solidFill>
              </a:rPr>
              <a:t>intalnite</a:t>
            </a:r>
            <a:r>
              <a:rPr lang="ro-RO" b="1" dirty="0" smtClean="0">
                <a:solidFill>
                  <a:schemeClr val="tx2">
                    <a:lumMod val="10000"/>
                  </a:schemeClr>
                </a:solidFill>
              </a:rPr>
              <a:t> in sarcina. De asemenea medicul va </a:t>
            </a:r>
            <a:r>
              <a:rPr lang="ro-RO" b="1" dirty="0" err="1" smtClean="0">
                <a:solidFill>
                  <a:schemeClr val="tx2">
                    <a:lumMod val="10000"/>
                  </a:schemeClr>
                </a:solidFill>
              </a:rPr>
              <a:t>va</a:t>
            </a:r>
            <a:r>
              <a:rPr lang="ro-RO" b="1" dirty="0" smtClean="0">
                <a:solidFill>
                  <a:schemeClr val="tx2">
                    <a:lumMod val="10000"/>
                  </a:schemeClr>
                </a:solidFill>
              </a:rPr>
              <a:t> </a:t>
            </a:r>
            <a:r>
              <a:rPr lang="ro-RO" b="1" dirty="0" err="1" smtClean="0">
                <a:solidFill>
                  <a:schemeClr val="tx2">
                    <a:lumMod val="10000"/>
                  </a:schemeClr>
                </a:solidFill>
              </a:rPr>
              <a:t>sfatui</a:t>
            </a:r>
            <a:r>
              <a:rPr lang="ro-RO" b="1" dirty="0" smtClean="0">
                <a:solidFill>
                  <a:schemeClr val="tx2">
                    <a:lumMod val="10000"/>
                  </a:schemeClr>
                </a:solidFill>
              </a:rPr>
              <a:t> sa </a:t>
            </a:r>
            <a:r>
              <a:rPr lang="ro-RO" b="1" dirty="0" err="1" smtClean="0">
                <a:solidFill>
                  <a:schemeClr val="tx2">
                    <a:lumMod val="10000"/>
                  </a:schemeClr>
                </a:solidFill>
              </a:rPr>
              <a:t>renuntati</a:t>
            </a:r>
            <a:r>
              <a:rPr lang="ro-RO" b="1" dirty="0" smtClean="0">
                <a:solidFill>
                  <a:schemeClr val="tx2">
                    <a:lumMod val="10000"/>
                  </a:schemeClr>
                </a:solidFill>
              </a:rPr>
              <a:t> la orice fel de </a:t>
            </a:r>
            <a:r>
              <a:rPr lang="ro-RO" b="1" dirty="0" err="1" smtClean="0">
                <a:solidFill>
                  <a:schemeClr val="tx2">
                    <a:lumMod val="10000"/>
                  </a:schemeClr>
                </a:solidFill>
              </a:rPr>
              <a:t>medicatie</a:t>
            </a:r>
            <a:r>
              <a:rPr lang="ro-RO" b="1" dirty="0" smtClean="0">
                <a:solidFill>
                  <a:schemeClr val="tx2">
                    <a:lumMod val="10000"/>
                  </a:schemeClr>
                </a:solidFill>
              </a:rPr>
              <a:t> </a:t>
            </a:r>
            <a:r>
              <a:rPr lang="ro-RO" b="1" dirty="0" err="1" smtClean="0">
                <a:solidFill>
                  <a:schemeClr val="tx2">
                    <a:lumMod val="10000"/>
                  </a:schemeClr>
                </a:solidFill>
              </a:rPr>
              <a:t>luati</a:t>
            </a:r>
            <a:r>
              <a:rPr lang="ro-RO" b="1" dirty="0" smtClean="0">
                <a:solidFill>
                  <a:schemeClr val="tx2">
                    <a:lumMod val="10000"/>
                  </a:schemeClr>
                </a:solidFill>
              </a:rPr>
              <a:t> pana acum. </a:t>
            </a:r>
            <a:r>
              <a:rPr lang="ro-RO" b="1" dirty="0" err="1" smtClean="0">
                <a:solidFill>
                  <a:schemeClr val="tx2">
                    <a:lumMod val="10000"/>
                  </a:schemeClr>
                </a:solidFill>
              </a:rPr>
              <a:t>Dupa</a:t>
            </a:r>
            <a:r>
              <a:rPr lang="ro-RO" b="1" dirty="0" smtClean="0">
                <a:solidFill>
                  <a:schemeClr val="tx2">
                    <a:lumMod val="10000"/>
                  </a:schemeClr>
                </a:solidFill>
              </a:rPr>
              <a:t> ce obstetricianul va confirma faptul ca </a:t>
            </a:r>
            <a:r>
              <a:rPr lang="ro-RO" b="1" dirty="0" err="1" smtClean="0">
                <a:solidFill>
                  <a:schemeClr val="tx2">
                    <a:lumMod val="10000"/>
                  </a:schemeClr>
                </a:solidFill>
              </a:rPr>
              <a:t>sunteti</a:t>
            </a:r>
            <a:r>
              <a:rPr lang="ro-RO" b="1" dirty="0" smtClean="0">
                <a:solidFill>
                  <a:schemeClr val="tx2">
                    <a:lumMod val="10000"/>
                  </a:schemeClr>
                </a:solidFill>
              </a:rPr>
              <a:t> </a:t>
            </a:r>
            <a:r>
              <a:rPr lang="ro-RO" b="1" dirty="0" err="1" smtClean="0">
                <a:solidFill>
                  <a:schemeClr val="tx2">
                    <a:lumMod val="10000"/>
                  </a:schemeClr>
                </a:solidFill>
              </a:rPr>
              <a:t>insarcinata</a:t>
            </a:r>
            <a:r>
              <a:rPr lang="ro-RO" b="1" dirty="0" smtClean="0">
                <a:solidFill>
                  <a:schemeClr val="tx2">
                    <a:lumMod val="10000"/>
                  </a:schemeClr>
                </a:solidFill>
              </a:rPr>
              <a:t>, unitatea sanitara de care </a:t>
            </a:r>
            <a:r>
              <a:rPr lang="ro-RO" b="1" dirty="0" err="1" smtClean="0">
                <a:solidFill>
                  <a:schemeClr val="tx2">
                    <a:lumMod val="10000"/>
                  </a:schemeClr>
                </a:solidFill>
              </a:rPr>
              <a:t>apartineti</a:t>
            </a:r>
            <a:r>
              <a:rPr lang="ro-RO" b="1" dirty="0" smtClean="0">
                <a:solidFill>
                  <a:schemeClr val="tx2">
                    <a:lumMod val="10000"/>
                  </a:schemeClr>
                </a:solidFill>
              </a:rPr>
              <a:t> va </a:t>
            </a:r>
            <a:r>
              <a:rPr lang="ro-RO" b="1" dirty="0" err="1" smtClean="0">
                <a:solidFill>
                  <a:schemeClr val="tx2">
                    <a:lumMod val="10000"/>
                  </a:schemeClr>
                </a:solidFill>
              </a:rPr>
              <a:t>va</a:t>
            </a:r>
            <a:r>
              <a:rPr lang="ro-RO" b="1" dirty="0" smtClean="0">
                <a:solidFill>
                  <a:schemeClr val="tx2">
                    <a:lumMod val="10000"/>
                  </a:schemeClr>
                </a:solidFill>
              </a:rPr>
              <a:t> lua in evidenta si de fiecare data </a:t>
            </a:r>
            <a:r>
              <a:rPr lang="ro-RO" b="1" dirty="0" err="1" smtClean="0">
                <a:solidFill>
                  <a:schemeClr val="tx2">
                    <a:lumMod val="10000"/>
                  </a:schemeClr>
                </a:solidFill>
              </a:rPr>
              <a:t>cand</a:t>
            </a:r>
            <a:r>
              <a:rPr lang="ro-RO" b="1" dirty="0" smtClean="0">
                <a:solidFill>
                  <a:schemeClr val="tx2">
                    <a:lumMod val="10000"/>
                  </a:schemeClr>
                </a:solidFill>
              </a:rPr>
              <a:t> </a:t>
            </a:r>
            <a:r>
              <a:rPr lang="ro-RO" b="1" dirty="0" err="1" smtClean="0">
                <a:solidFill>
                  <a:schemeClr val="tx2">
                    <a:lumMod val="10000"/>
                  </a:schemeClr>
                </a:solidFill>
              </a:rPr>
              <a:t>veti</a:t>
            </a:r>
            <a:r>
              <a:rPr lang="ro-RO" b="1" dirty="0" smtClean="0">
                <a:solidFill>
                  <a:schemeClr val="tx2">
                    <a:lumMod val="10000"/>
                  </a:schemeClr>
                </a:solidFill>
              </a:rPr>
              <a:t> veni la consult va trebui sa </a:t>
            </a:r>
            <a:r>
              <a:rPr lang="ro-RO" b="1" dirty="0" err="1" smtClean="0">
                <a:solidFill>
                  <a:schemeClr val="tx2">
                    <a:lumMod val="10000"/>
                  </a:schemeClr>
                </a:solidFill>
              </a:rPr>
              <a:t>aduceti</a:t>
            </a:r>
            <a:r>
              <a:rPr lang="ro-RO" b="1" dirty="0" smtClean="0">
                <a:solidFill>
                  <a:schemeClr val="tx2">
                    <a:lumMod val="10000"/>
                  </a:schemeClr>
                </a:solidFill>
              </a:rPr>
              <a:t> fisa pe care </a:t>
            </a:r>
            <a:r>
              <a:rPr lang="ro-RO" b="1" dirty="0" err="1" smtClean="0">
                <a:solidFill>
                  <a:schemeClr val="tx2">
                    <a:lumMod val="10000"/>
                  </a:schemeClr>
                </a:solidFill>
              </a:rPr>
              <a:t>ati</a:t>
            </a:r>
            <a:r>
              <a:rPr lang="ro-RO" b="1" dirty="0" smtClean="0">
                <a:solidFill>
                  <a:schemeClr val="tx2">
                    <a:lumMod val="10000"/>
                  </a:schemeClr>
                </a:solidFill>
              </a:rPr>
              <a:t> primit-o de la unitatea sanitara. Aceasta fisa va </a:t>
            </a:r>
            <a:r>
              <a:rPr lang="ro-RO" b="1" dirty="0" err="1" smtClean="0">
                <a:solidFill>
                  <a:schemeClr val="tx2">
                    <a:lumMod val="10000"/>
                  </a:schemeClr>
                </a:solidFill>
              </a:rPr>
              <a:t>contine</a:t>
            </a:r>
            <a:r>
              <a:rPr lang="ro-RO" b="1" dirty="0" smtClean="0">
                <a:solidFill>
                  <a:schemeClr val="tx2">
                    <a:lumMod val="10000"/>
                  </a:schemeClr>
                </a:solidFill>
              </a:rPr>
              <a:t> detalii importante cum ar fi greutatea </a:t>
            </a:r>
            <a:r>
              <a:rPr lang="ro-RO" b="1" dirty="0" err="1" smtClean="0">
                <a:solidFill>
                  <a:schemeClr val="tx2">
                    <a:lumMod val="10000"/>
                  </a:schemeClr>
                </a:solidFill>
              </a:rPr>
              <a:t>dumneavostra</a:t>
            </a:r>
            <a:r>
              <a:rPr lang="ro-RO" b="1" dirty="0" smtClean="0">
                <a:solidFill>
                  <a:schemeClr val="tx2">
                    <a:lumMod val="10000"/>
                  </a:schemeClr>
                </a:solidFill>
              </a:rPr>
              <a:t> la </a:t>
            </a:r>
            <a:r>
              <a:rPr lang="ro-RO" b="1" dirty="0" err="1" smtClean="0">
                <a:solidFill>
                  <a:schemeClr val="tx2">
                    <a:lumMod val="10000"/>
                  </a:schemeClr>
                </a:solidFill>
              </a:rPr>
              <a:t>inceputul</a:t>
            </a:r>
            <a:r>
              <a:rPr lang="ro-RO" b="1" dirty="0" smtClean="0">
                <a:solidFill>
                  <a:schemeClr val="tx2">
                    <a:lumMod val="10000"/>
                  </a:schemeClr>
                </a:solidFill>
              </a:rPr>
              <a:t> sarcinii, medicamentele, vitaminele, sau suplimentele nutritive recomandate de doctor si de asemenea detalii despre orice problema de </a:t>
            </a:r>
            <a:r>
              <a:rPr lang="ro-RO" b="1" dirty="0" err="1" smtClean="0">
                <a:solidFill>
                  <a:schemeClr val="tx2">
                    <a:lumMod val="10000"/>
                  </a:schemeClr>
                </a:solidFill>
              </a:rPr>
              <a:t>sanatate</a:t>
            </a:r>
            <a:r>
              <a:rPr lang="ro-RO" b="1" dirty="0" smtClean="0">
                <a:solidFill>
                  <a:schemeClr val="tx2">
                    <a:lumMod val="10000"/>
                  </a:schemeClr>
                </a:solidFill>
              </a:rPr>
              <a:t> pe care o </a:t>
            </a:r>
            <a:r>
              <a:rPr lang="ro-RO" b="1" dirty="0" err="1" smtClean="0">
                <a:solidFill>
                  <a:schemeClr val="tx2">
                    <a:lumMod val="10000"/>
                  </a:schemeClr>
                </a:solidFill>
              </a:rPr>
              <a:t>veti</a:t>
            </a:r>
            <a:r>
              <a:rPr lang="ro-RO" b="1" dirty="0" smtClean="0">
                <a:solidFill>
                  <a:schemeClr val="tx2">
                    <a:lumMod val="10000"/>
                  </a:schemeClr>
                </a:solidFill>
              </a:rPr>
              <a:t> avea pe tot parcursul sarcinii si care va trebui monitorizata.</a:t>
            </a:r>
          </a:p>
          <a:p>
            <a:pPr fontAlgn="auto">
              <a:spcAft>
                <a:spcPts val="0"/>
              </a:spcAft>
              <a:buClr>
                <a:schemeClr val="accent3"/>
              </a:buClr>
              <a:buFont typeface="Wingdings 2"/>
              <a:buNone/>
              <a:defRPr/>
            </a:pPr>
            <a:endParaRPr lang="ro-RO" b="1" dirty="0">
              <a:solidFill>
                <a:schemeClr val="tx2">
                  <a:lumMod val="10000"/>
                </a:schemeClr>
              </a:solidFill>
            </a:endParaRP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pPr fontAlgn="auto">
              <a:spcAft>
                <a:spcPts val="0"/>
              </a:spcAft>
              <a:defRPr/>
            </a:pPr>
            <a:r>
              <a:rPr lang="ro-RO" sz="3600" smtClean="0">
                <a:solidFill>
                  <a:schemeClr val="tx2">
                    <a:lumMod val="25000"/>
                  </a:schemeClr>
                </a:solidFill>
              </a:rPr>
              <a:t>Dezvoltarea Copilului in a treia </a:t>
            </a:r>
            <a:r>
              <a:rPr lang="ro-RO" sz="3600" err="1" smtClean="0">
                <a:solidFill>
                  <a:schemeClr val="tx2">
                    <a:lumMod val="25000"/>
                  </a:schemeClr>
                </a:solidFill>
              </a:rPr>
              <a:t>saptamana</a:t>
            </a:r>
            <a:r>
              <a:rPr lang="ro-RO" sz="3600" smtClean="0">
                <a:solidFill>
                  <a:schemeClr val="tx2">
                    <a:lumMod val="25000"/>
                  </a:schemeClr>
                </a:solidFill>
              </a:rPr>
              <a:t> de sarcina</a:t>
            </a:r>
            <a:r>
              <a:rPr lang="ro-RO" smtClean="0"/>
              <a:t/>
            </a:r>
            <a:br>
              <a:rPr lang="ro-RO" smtClean="0"/>
            </a:br>
            <a:endParaRPr lang="ro-RO"/>
          </a:p>
        </p:txBody>
      </p:sp>
      <p:sp>
        <p:nvSpPr>
          <p:cNvPr id="3" name="Substituent text 2"/>
          <p:cNvSpPr>
            <a:spLocks noGrp="1"/>
          </p:cNvSpPr>
          <p:nvPr>
            <p:ph type="body" idx="1"/>
          </p:nvPr>
        </p:nvSpPr>
        <p:spPr>
          <a:xfrm>
            <a:off x="3500438" y="2071688"/>
            <a:ext cx="4802187" cy="3643312"/>
          </a:xfrm>
        </p:spPr>
        <p:txBody>
          <a:bodyPr>
            <a:normAutofit fontScale="62500" lnSpcReduction="20000"/>
          </a:bodyPr>
          <a:lstStyle/>
          <a:p>
            <a:pPr fontAlgn="auto">
              <a:spcAft>
                <a:spcPts val="0"/>
              </a:spcAft>
              <a:buClr>
                <a:schemeClr val="accent3"/>
              </a:buClr>
              <a:buFont typeface="Wingdings 2"/>
              <a:buNone/>
              <a:defRPr/>
            </a:pPr>
            <a:r>
              <a:rPr lang="ro-RO" b="1" dirty="0" smtClean="0">
                <a:solidFill>
                  <a:schemeClr val="tx2">
                    <a:lumMod val="10000"/>
                  </a:schemeClr>
                </a:solidFill>
              </a:rPr>
              <a:t>Dezvoltarea Copilului in a treia </a:t>
            </a:r>
            <a:r>
              <a:rPr lang="ro-RO" b="1" dirty="0" err="1" smtClean="0">
                <a:solidFill>
                  <a:schemeClr val="tx2">
                    <a:lumMod val="10000"/>
                  </a:schemeClr>
                </a:solidFill>
              </a:rPr>
              <a:t>saptamana</a:t>
            </a:r>
            <a:r>
              <a:rPr lang="ro-RO" b="1" dirty="0" smtClean="0">
                <a:solidFill>
                  <a:schemeClr val="tx2">
                    <a:lumMod val="10000"/>
                  </a:schemeClr>
                </a:solidFill>
              </a:rPr>
              <a:t> de sarcina</a:t>
            </a:r>
          </a:p>
          <a:p>
            <a:pPr fontAlgn="auto">
              <a:spcAft>
                <a:spcPts val="0"/>
              </a:spcAft>
              <a:buClr>
                <a:schemeClr val="accent3"/>
              </a:buClr>
              <a:buFont typeface="Wingdings 2"/>
              <a:buNone/>
              <a:defRPr/>
            </a:pPr>
            <a:r>
              <a:rPr lang="ro-RO" dirty="0" smtClean="0">
                <a:solidFill>
                  <a:schemeClr val="tx2">
                    <a:lumMod val="10000"/>
                  </a:schemeClr>
                </a:solidFill>
              </a:rPr>
              <a:t>In acest stadiu, copilul se dezvolta intr-un ritm accelerat, micul "ghem" de celule </a:t>
            </a:r>
            <a:r>
              <a:rPr lang="ro-RO" dirty="0" err="1" smtClean="0">
                <a:solidFill>
                  <a:schemeClr val="tx2">
                    <a:lumMod val="10000"/>
                  </a:schemeClr>
                </a:solidFill>
              </a:rPr>
              <a:t>multiplicandu-se</a:t>
            </a:r>
            <a:r>
              <a:rPr lang="ro-RO" dirty="0" smtClean="0">
                <a:solidFill>
                  <a:schemeClr val="tx2">
                    <a:lumMod val="10000"/>
                  </a:schemeClr>
                </a:solidFill>
              </a:rPr>
              <a:t> rapid. O parte din </a:t>
            </a:r>
            <a:r>
              <a:rPr lang="ro-RO" dirty="0" err="1" smtClean="0">
                <a:solidFill>
                  <a:schemeClr val="tx2">
                    <a:lumMod val="10000"/>
                  </a:schemeClr>
                </a:solidFill>
              </a:rPr>
              <a:t>blastocit</a:t>
            </a:r>
            <a:r>
              <a:rPr lang="ro-RO" dirty="0" smtClean="0">
                <a:solidFill>
                  <a:schemeClr val="tx2">
                    <a:lumMod val="10000"/>
                  </a:schemeClr>
                </a:solidFill>
              </a:rPr>
              <a:t> va deveni placenta, care va produce HCG, un hormon al sarcinii, cunoscut si ca </a:t>
            </a:r>
            <a:r>
              <a:rPr lang="ro-RO" dirty="0" err="1" smtClean="0">
                <a:solidFill>
                  <a:schemeClr val="tx2">
                    <a:lumMod val="10000"/>
                  </a:schemeClr>
                </a:solidFill>
              </a:rPr>
              <a:t>human</a:t>
            </a:r>
            <a:r>
              <a:rPr lang="ro-RO" dirty="0" smtClean="0">
                <a:solidFill>
                  <a:schemeClr val="tx2">
                    <a:lumMod val="10000"/>
                  </a:schemeClr>
                </a:solidFill>
              </a:rPr>
              <a:t> </a:t>
            </a:r>
            <a:r>
              <a:rPr lang="ro-RO" dirty="0" err="1" smtClean="0">
                <a:solidFill>
                  <a:schemeClr val="tx2">
                    <a:lumMod val="10000"/>
                  </a:schemeClr>
                </a:solidFill>
              </a:rPr>
              <a:t>chorionic</a:t>
            </a:r>
            <a:r>
              <a:rPr lang="ro-RO" dirty="0" smtClean="0">
                <a:solidFill>
                  <a:schemeClr val="tx2">
                    <a:lumMod val="10000"/>
                  </a:schemeClr>
                </a:solidFill>
              </a:rPr>
              <a:t> </a:t>
            </a:r>
            <a:r>
              <a:rPr lang="ro-RO" dirty="0" err="1" smtClean="0">
                <a:solidFill>
                  <a:schemeClr val="tx2">
                    <a:lumMod val="10000"/>
                  </a:schemeClr>
                </a:solidFill>
              </a:rPr>
              <a:t>gonadotropin</a:t>
            </a:r>
            <a:r>
              <a:rPr lang="ro-RO" dirty="0" smtClean="0">
                <a:solidFill>
                  <a:schemeClr val="tx2">
                    <a:lumMod val="10000"/>
                  </a:schemeClr>
                </a:solidFill>
              </a:rPr>
              <a:t>. In acest timp, </a:t>
            </a:r>
            <a:r>
              <a:rPr lang="ro-RO" dirty="0" smtClean="0">
                <a:solidFill>
                  <a:schemeClr val="tx2">
                    <a:lumMod val="10000"/>
                  </a:schemeClr>
                </a:solidFill>
                <a:hlinkClick r:id="rId2" action="ppaction://hlinkfile" tooltip="Lichidul amniotic"/>
              </a:rPr>
              <a:t>lichidul amniotic</a:t>
            </a:r>
            <a:r>
              <a:rPr lang="ro-RO" dirty="0" smtClean="0">
                <a:solidFill>
                  <a:schemeClr val="tx2">
                    <a:lumMod val="10000"/>
                  </a:schemeClr>
                </a:solidFill>
              </a:rPr>
              <a:t> se aduna in jurul celulelor care vor proteja si </a:t>
            </a:r>
            <a:r>
              <a:rPr lang="ro-RO" dirty="0" err="1" smtClean="0">
                <a:solidFill>
                  <a:schemeClr val="tx2">
                    <a:lumMod val="10000"/>
                  </a:schemeClr>
                </a:solidFill>
              </a:rPr>
              <a:t>adaposti</a:t>
            </a:r>
            <a:r>
              <a:rPr lang="ro-RO" dirty="0" smtClean="0">
                <a:solidFill>
                  <a:schemeClr val="tx2">
                    <a:lumMod val="10000"/>
                  </a:schemeClr>
                </a:solidFill>
              </a:rPr>
              <a:t> copilul </a:t>
            </a:r>
            <a:r>
              <a:rPr lang="ro-RO" dirty="0" err="1" smtClean="0">
                <a:solidFill>
                  <a:schemeClr val="tx2">
                    <a:lumMod val="10000"/>
                  </a:schemeClr>
                </a:solidFill>
              </a:rPr>
              <a:t>dumneavoastra</a:t>
            </a:r>
            <a:r>
              <a:rPr lang="ro-RO" dirty="0" smtClean="0">
                <a:solidFill>
                  <a:schemeClr val="tx2">
                    <a:lumMod val="10000"/>
                  </a:schemeClr>
                </a:solidFill>
              </a:rPr>
              <a:t> pe toata perioada sarcinii.</a:t>
            </a:r>
          </a:p>
          <a:p>
            <a:pPr fontAlgn="auto">
              <a:spcAft>
                <a:spcPts val="0"/>
              </a:spcAft>
              <a:buClr>
                <a:schemeClr val="accent3"/>
              </a:buClr>
              <a:buFont typeface="Wingdings 2"/>
              <a:buNone/>
              <a:defRPr/>
            </a:pPr>
            <a:r>
              <a:rPr lang="ro-RO" dirty="0" err="1" smtClean="0">
                <a:solidFill>
                  <a:schemeClr val="tx2">
                    <a:lumMod val="10000"/>
                  </a:schemeClr>
                </a:solidFill>
              </a:rPr>
              <a:t>Nevazute</a:t>
            </a:r>
            <a:r>
              <a:rPr lang="ro-RO" dirty="0" smtClean="0">
                <a:solidFill>
                  <a:schemeClr val="tx2">
                    <a:lumMod val="10000"/>
                  </a:schemeClr>
                </a:solidFill>
              </a:rPr>
              <a:t>, o serie de </a:t>
            </a:r>
            <a:r>
              <a:rPr lang="ro-RO" dirty="0" err="1" smtClean="0">
                <a:solidFill>
                  <a:schemeClr val="tx2">
                    <a:lumMod val="10000"/>
                  </a:schemeClr>
                </a:solidFill>
              </a:rPr>
              <a:t>schimbari</a:t>
            </a:r>
            <a:r>
              <a:rPr lang="ro-RO" dirty="0" smtClean="0">
                <a:solidFill>
                  <a:schemeClr val="tx2">
                    <a:lumMod val="10000"/>
                  </a:schemeClr>
                </a:solidFill>
              </a:rPr>
              <a:t> au loc in corpul </a:t>
            </a:r>
            <a:r>
              <a:rPr lang="ro-RO" dirty="0" err="1" smtClean="0">
                <a:solidFill>
                  <a:schemeClr val="tx2">
                    <a:lumMod val="10000"/>
                  </a:schemeClr>
                </a:solidFill>
              </a:rPr>
              <a:t>dumneavoastra</a:t>
            </a:r>
            <a:r>
              <a:rPr lang="ro-RO" dirty="0" smtClean="0">
                <a:solidFill>
                  <a:schemeClr val="tx2">
                    <a:lumMod val="10000"/>
                  </a:schemeClr>
                </a:solidFill>
              </a:rPr>
              <a:t>. In aceasta perioada se </a:t>
            </a:r>
            <a:r>
              <a:rPr lang="ro-RO" dirty="0" err="1" smtClean="0">
                <a:solidFill>
                  <a:schemeClr val="tx2">
                    <a:lumMod val="10000"/>
                  </a:schemeClr>
                </a:solidFill>
              </a:rPr>
              <a:t>formeaza</a:t>
            </a:r>
            <a:r>
              <a:rPr lang="ro-RO" dirty="0" smtClean="0">
                <a:solidFill>
                  <a:schemeClr val="tx2">
                    <a:lumMod val="10000"/>
                  </a:schemeClr>
                </a:solidFill>
              </a:rPr>
              <a:t> creierul, inima, coloana vertebrala si sistemul gastrointestinal. Embrionul este foarte mic in aceasta etapa si arata ca un grup de celule </a:t>
            </a:r>
            <a:r>
              <a:rPr lang="ro-RO" dirty="0" err="1" smtClean="0">
                <a:solidFill>
                  <a:schemeClr val="tx2">
                    <a:lumMod val="10000"/>
                  </a:schemeClr>
                </a:solidFill>
              </a:rPr>
              <a:t>fara</a:t>
            </a:r>
            <a:r>
              <a:rPr lang="ro-RO" dirty="0" smtClean="0">
                <a:solidFill>
                  <a:schemeClr val="tx2">
                    <a:lumMod val="10000"/>
                  </a:schemeClr>
                </a:solidFill>
              </a:rPr>
              <a:t> o forma specifica. Dimensiunea capului este mai mica de 0,006 </a:t>
            </a:r>
            <a:r>
              <a:rPr lang="ro-RO" dirty="0" err="1" smtClean="0">
                <a:solidFill>
                  <a:schemeClr val="tx2">
                    <a:lumMod val="10000"/>
                  </a:schemeClr>
                </a:solidFill>
              </a:rPr>
              <a:t>inchi</a:t>
            </a:r>
            <a:r>
              <a:rPr lang="ro-RO" dirty="0" smtClean="0">
                <a:solidFill>
                  <a:schemeClr val="tx2">
                    <a:lumMod val="10000"/>
                  </a:schemeClr>
                </a:solidFill>
              </a:rPr>
              <a:t> si poate fi </a:t>
            </a:r>
            <a:r>
              <a:rPr lang="ro-RO" dirty="0" err="1" smtClean="0">
                <a:solidFill>
                  <a:schemeClr val="tx2">
                    <a:lumMod val="10000"/>
                  </a:schemeClr>
                </a:solidFill>
              </a:rPr>
              <a:t>vazuta</a:t>
            </a:r>
            <a:r>
              <a:rPr lang="ro-RO" dirty="0" smtClean="0">
                <a:solidFill>
                  <a:schemeClr val="tx2">
                    <a:lumMod val="10000"/>
                  </a:schemeClr>
                </a:solidFill>
              </a:rPr>
              <a:t> cu ochiul liber. Embrionul este bine fixat de peretele </a:t>
            </a:r>
            <a:r>
              <a:rPr lang="ro-RO" b="1" dirty="0" smtClean="0">
                <a:solidFill>
                  <a:schemeClr val="tx2">
                    <a:lumMod val="10000"/>
                  </a:schemeClr>
                </a:solidFill>
              </a:rPr>
              <a:t>uterului</a:t>
            </a:r>
            <a:r>
              <a:rPr lang="ro-RO" dirty="0" smtClean="0">
                <a:solidFill>
                  <a:schemeClr val="tx2">
                    <a:lumMod val="10000"/>
                  </a:schemeClr>
                </a:solidFill>
              </a:rPr>
              <a:t>, ovulul fertilizat este acum un embrion cu creierul si coloana vertebrala dezvoltate. De asemenea stratul extern se schimba </a:t>
            </a:r>
            <a:r>
              <a:rPr lang="ro-RO" dirty="0" err="1" smtClean="0">
                <a:solidFill>
                  <a:schemeClr val="tx2">
                    <a:lumMod val="10000"/>
                  </a:schemeClr>
                </a:solidFill>
              </a:rPr>
              <a:t>formandu-se</a:t>
            </a:r>
            <a:r>
              <a:rPr lang="ro-RO" dirty="0" smtClean="0">
                <a:solidFill>
                  <a:schemeClr val="tx2">
                    <a:lumMod val="10000"/>
                  </a:schemeClr>
                </a:solidFill>
              </a:rPr>
              <a:t> placenta si cavitatea amniotica. In aceasta etapa inima </a:t>
            </a:r>
            <a:r>
              <a:rPr lang="ro-RO" dirty="0" err="1" smtClean="0">
                <a:solidFill>
                  <a:schemeClr val="tx2">
                    <a:lumMod val="10000"/>
                  </a:schemeClr>
                </a:solidFill>
              </a:rPr>
              <a:t>incepe</a:t>
            </a:r>
            <a:r>
              <a:rPr lang="ro-RO" dirty="0" smtClean="0">
                <a:solidFill>
                  <a:schemeClr val="tx2">
                    <a:lumMod val="10000"/>
                  </a:schemeClr>
                </a:solidFill>
              </a:rPr>
              <a:t> sa bata si dimensiunile copilului sunt intre 2 si 5 mm.</a:t>
            </a:r>
          </a:p>
          <a:p>
            <a:pPr fontAlgn="auto">
              <a:spcAft>
                <a:spcPts val="0"/>
              </a:spcAft>
              <a:buClr>
                <a:schemeClr val="accent3"/>
              </a:buClr>
              <a:buFont typeface="Wingdings 2"/>
              <a:buNone/>
              <a:defRPr/>
            </a:pPr>
            <a:endParaRPr lang="ro-RO" dirty="0"/>
          </a:p>
        </p:txBody>
      </p:sp>
      <p:pic>
        <p:nvPicPr>
          <p:cNvPr id="5" name="Imagine 4" descr="aa5c4e73120117aa4b79e30a9f36747bb41df752_300x234_Q65.jpg"/>
          <p:cNvPicPr>
            <a:picLocks noChangeAspect="1"/>
          </p:cNvPicPr>
          <p:nvPr/>
        </p:nvPicPr>
        <p:blipFill>
          <a:blip r:embed="rId3" cstate="print"/>
          <a:stretch>
            <a:fillRect/>
          </a:stretch>
        </p:blipFill>
        <p:spPr>
          <a:xfrm>
            <a:off x="357158" y="2571744"/>
            <a:ext cx="2857500" cy="3214710"/>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a:xfrm>
            <a:off x="714348" y="571480"/>
            <a:ext cx="7772400" cy="1362456"/>
          </a:xfrm>
        </p:spPr>
        <p:txBody>
          <a:bodyPr/>
          <a:lstStyle/>
          <a:p>
            <a:pPr fontAlgn="auto">
              <a:spcAft>
                <a:spcPts val="0"/>
              </a:spcAft>
              <a:defRPr/>
            </a:pPr>
            <a:r>
              <a:rPr lang="ro-RO" sz="2400" smtClean="0"/>
              <a:t>Luna 1 de sarcina</a:t>
            </a:r>
            <a:r>
              <a:rPr lang="ro-RO" smtClean="0"/>
              <a:t/>
            </a:r>
            <a:br>
              <a:rPr lang="ro-RO" smtClean="0"/>
            </a:br>
            <a:endParaRPr lang="ro-RO"/>
          </a:p>
        </p:txBody>
      </p:sp>
      <p:sp>
        <p:nvSpPr>
          <p:cNvPr id="3" name="Substituent text 2"/>
          <p:cNvSpPr>
            <a:spLocks noGrp="1"/>
          </p:cNvSpPr>
          <p:nvPr>
            <p:ph type="body" idx="1"/>
          </p:nvPr>
        </p:nvSpPr>
        <p:spPr>
          <a:xfrm>
            <a:off x="642938" y="1428750"/>
            <a:ext cx="5000625" cy="5143500"/>
          </a:xfrm>
        </p:spPr>
        <p:txBody>
          <a:bodyPr>
            <a:normAutofit fontScale="40000" lnSpcReduction="20000"/>
          </a:bodyPr>
          <a:lstStyle/>
          <a:p>
            <a:pPr fontAlgn="auto">
              <a:spcAft>
                <a:spcPts val="0"/>
              </a:spcAft>
              <a:buClr>
                <a:schemeClr val="accent3"/>
              </a:buClr>
              <a:buFont typeface="Wingdings 2"/>
              <a:buNone/>
              <a:defRPr/>
            </a:pPr>
            <a:r>
              <a:rPr lang="ro-RO" b="1" dirty="0" smtClean="0">
                <a:solidFill>
                  <a:schemeClr val="bg1">
                    <a:lumMod val="95000"/>
                    <a:lumOff val="5000"/>
                  </a:schemeClr>
                </a:solidFill>
              </a:rPr>
              <a:t>Prima luna de sarcina este calculata </a:t>
            </a:r>
            <a:r>
              <a:rPr lang="ro-RO" b="1" dirty="0" err="1" smtClean="0">
                <a:solidFill>
                  <a:schemeClr val="bg1">
                    <a:lumMod val="95000"/>
                    <a:lumOff val="5000"/>
                  </a:schemeClr>
                </a:solidFill>
              </a:rPr>
              <a:t>incepand</a:t>
            </a:r>
            <a:r>
              <a:rPr lang="ro-RO" b="1" dirty="0" smtClean="0">
                <a:solidFill>
                  <a:schemeClr val="bg1">
                    <a:lumMod val="95000"/>
                    <a:lumOff val="5000"/>
                  </a:schemeClr>
                </a:solidFill>
              </a:rPr>
              <a:t> cu prima zi a ciclului menstrual, </a:t>
            </a:r>
            <a:r>
              <a:rPr lang="ro-RO" b="1" dirty="0" err="1" smtClean="0">
                <a:solidFill>
                  <a:schemeClr val="bg1">
                    <a:lumMod val="95000"/>
                    <a:lumOff val="5000"/>
                  </a:schemeClr>
                </a:solidFill>
              </a:rPr>
              <a:t>adica</a:t>
            </a:r>
            <a:r>
              <a:rPr lang="ro-RO" b="1" dirty="0" smtClean="0">
                <a:solidFill>
                  <a:schemeClr val="bg1">
                    <a:lumMod val="95000"/>
                    <a:lumOff val="5000"/>
                  </a:schemeClr>
                </a:solidFill>
              </a:rPr>
              <a:t> prima zi de </a:t>
            </a:r>
            <a:r>
              <a:rPr lang="ro-RO" b="1" dirty="0" err="1" smtClean="0">
                <a:solidFill>
                  <a:schemeClr val="bg1">
                    <a:lumMod val="95000"/>
                    <a:lumOff val="5000"/>
                  </a:schemeClr>
                </a:solidFill>
              </a:rPr>
              <a:t>sangerare</a:t>
            </a:r>
            <a:r>
              <a:rPr lang="ro-RO" b="1" dirty="0" smtClean="0">
                <a:solidFill>
                  <a:schemeClr val="bg1">
                    <a:lumMod val="95000"/>
                    <a:lumOff val="5000"/>
                  </a:schemeClr>
                </a:solidFill>
              </a:rPr>
              <a:t> menstruala. In jurul celei de a 14-a zi a ciclului menstrual are loc </a:t>
            </a:r>
            <a:r>
              <a:rPr lang="ro-RO" b="1" dirty="0" err="1" smtClean="0">
                <a:solidFill>
                  <a:schemeClr val="bg1">
                    <a:lumMod val="95000"/>
                    <a:lumOff val="5000"/>
                  </a:schemeClr>
                </a:solidFill>
              </a:rPr>
              <a:t>ovulatia</a:t>
            </a:r>
            <a:r>
              <a:rPr lang="ro-RO" b="1" dirty="0" smtClean="0">
                <a:solidFill>
                  <a:schemeClr val="bg1">
                    <a:lumMod val="95000"/>
                    <a:lumOff val="5000"/>
                  </a:schemeClr>
                </a:solidFill>
              </a:rPr>
              <a:t>. </a:t>
            </a:r>
            <a:r>
              <a:rPr lang="ro-RO" b="1" dirty="0" err="1" smtClean="0">
                <a:solidFill>
                  <a:schemeClr val="bg1">
                    <a:lumMod val="95000"/>
                    <a:lumOff val="5000"/>
                  </a:schemeClr>
                </a:solidFill>
              </a:rPr>
              <a:t>Conceptia</a:t>
            </a:r>
            <a:r>
              <a:rPr lang="ro-RO" b="1" dirty="0" smtClean="0">
                <a:solidFill>
                  <a:schemeClr val="bg1">
                    <a:lumMod val="95000"/>
                    <a:lumOff val="5000"/>
                  </a:schemeClr>
                </a:solidFill>
              </a:rPr>
              <a:t> se face, de obicei, in timpul celor 24 de ore de </a:t>
            </a:r>
            <a:r>
              <a:rPr lang="ro-RO" b="1" dirty="0" err="1" smtClean="0">
                <a:solidFill>
                  <a:schemeClr val="bg1">
                    <a:lumMod val="95000"/>
                    <a:lumOff val="5000"/>
                  </a:schemeClr>
                </a:solidFill>
              </a:rPr>
              <a:t>ovulatie</a:t>
            </a:r>
            <a:r>
              <a:rPr lang="ro-RO" b="1" dirty="0" smtClean="0">
                <a:solidFill>
                  <a:schemeClr val="bg1">
                    <a:lumMod val="95000"/>
                    <a:lumOff val="5000"/>
                  </a:schemeClr>
                </a:solidFill>
              </a:rPr>
              <a:t>. </a:t>
            </a:r>
          </a:p>
          <a:p>
            <a:pPr fontAlgn="auto">
              <a:spcAft>
                <a:spcPts val="0"/>
              </a:spcAft>
              <a:buClr>
                <a:schemeClr val="accent3"/>
              </a:buClr>
              <a:buFont typeface="Wingdings 2"/>
              <a:buNone/>
              <a:defRPr/>
            </a:pPr>
            <a:r>
              <a:rPr lang="ro-RO" b="1" dirty="0" smtClean="0">
                <a:solidFill>
                  <a:schemeClr val="bg1">
                    <a:lumMod val="95000"/>
                    <a:lumOff val="5000"/>
                  </a:schemeClr>
                </a:solidFill>
              </a:rPr>
              <a:t> </a:t>
            </a:r>
          </a:p>
          <a:p>
            <a:pPr fontAlgn="auto">
              <a:spcAft>
                <a:spcPts val="0"/>
              </a:spcAft>
              <a:buClr>
                <a:schemeClr val="accent3"/>
              </a:buClr>
              <a:buFont typeface="Wingdings 2"/>
              <a:buNone/>
              <a:defRPr/>
            </a:pPr>
            <a:r>
              <a:rPr lang="ro-RO" b="1" dirty="0" smtClean="0">
                <a:solidFill>
                  <a:schemeClr val="bg1">
                    <a:lumMod val="95000"/>
                    <a:lumOff val="5000"/>
                  </a:schemeClr>
                </a:solidFill>
                <a:hlinkClick r:id="rId2"/>
              </a:rPr>
              <a:t>Simptomele </a:t>
            </a:r>
            <a:r>
              <a:rPr lang="ro-RO" b="1" dirty="0" err="1" smtClean="0">
                <a:solidFill>
                  <a:schemeClr val="bg1">
                    <a:lumMod val="95000"/>
                    <a:lumOff val="5000"/>
                  </a:schemeClr>
                </a:solidFill>
                <a:hlinkClick r:id="rId2"/>
              </a:rPr>
              <a:t>ovulatiei</a:t>
            </a:r>
            <a:r>
              <a:rPr lang="ro-RO" b="1" dirty="0" smtClean="0">
                <a:solidFill>
                  <a:schemeClr val="bg1">
                    <a:lumMod val="95000"/>
                    <a:lumOff val="5000"/>
                  </a:schemeClr>
                </a:solidFill>
              </a:rPr>
              <a:t> constau intr-o cantitate </a:t>
            </a:r>
            <a:r>
              <a:rPr lang="ro-RO" b="1" dirty="0" err="1" smtClean="0">
                <a:solidFill>
                  <a:schemeClr val="bg1">
                    <a:lumMod val="95000"/>
                    <a:lumOff val="5000"/>
                  </a:schemeClr>
                </a:solidFill>
              </a:rPr>
              <a:t>usor</a:t>
            </a:r>
            <a:r>
              <a:rPr lang="ro-RO" b="1" dirty="0" smtClean="0">
                <a:solidFill>
                  <a:schemeClr val="bg1">
                    <a:lumMod val="95000"/>
                    <a:lumOff val="5000"/>
                  </a:schemeClr>
                </a:solidFill>
              </a:rPr>
              <a:t> mai mare de </a:t>
            </a:r>
            <a:r>
              <a:rPr lang="ro-RO" b="1" u="sng" dirty="0" smtClean="0">
                <a:solidFill>
                  <a:schemeClr val="bg1">
                    <a:lumMod val="95000"/>
                    <a:lumOff val="5000"/>
                  </a:schemeClr>
                </a:solidFill>
              </a:rPr>
              <a:t>mucus</a:t>
            </a:r>
            <a:r>
              <a:rPr lang="ro-RO" b="1" dirty="0" smtClean="0">
                <a:solidFill>
                  <a:schemeClr val="bg1">
                    <a:lumMod val="95000"/>
                    <a:lumOff val="5000"/>
                  </a:schemeClr>
                </a:solidFill>
              </a:rPr>
              <a:t> inodor si incolor, o </a:t>
            </a:r>
            <a:r>
              <a:rPr lang="ro-RO" b="1" dirty="0" err="1" smtClean="0">
                <a:solidFill>
                  <a:schemeClr val="bg1">
                    <a:lumMod val="95000"/>
                    <a:lumOff val="5000"/>
                  </a:schemeClr>
                </a:solidFill>
              </a:rPr>
              <a:t>senzatie</a:t>
            </a:r>
            <a:r>
              <a:rPr lang="ro-RO" b="1" dirty="0" smtClean="0">
                <a:solidFill>
                  <a:schemeClr val="bg1">
                    <a:lumMod val="95000"/>
                    <a:lumOff val="5000"/>
                  </a:schemeClr>
                </a:solidFill>
              </a:rPr>
              <a:t> de </a:t>
            </a:r>
            <a:r>
              <a:rPr lang="ro-RO" b="1" u="sng" dirty="0" smtClean="0">
                <a:solidFill>
                  <a:schemeClr val="bg1">
                    <a:lumMod val="95000"/>
                    <a:lumOff val="5000"/>
                  </a:schemeClr>
                </a:solidFill>
              </a:rPr>
              <a:t>tensiune</a:t>
            </a:r>
            <a:r>
              <a:rPr lang="ro-RO" b="1" dirty="0" smtClean="0">
                <a:solidFill>
                  <a:schemeClr val="bg1">
                    <a:lumMod val="95000"/>
                    <a:lumOff val="5000"/>
                  </a:schemeClr>
                </a:solidFill>
              </a:rPr>
              <a:t> la nivelul </a:t>
            </a:r>
            <a:r>
              <a:rPr lang="ro-RO" b="1" dirty="0" err="1" smtClean="0">
                <a:solidFill>
                  <a:schemeClr val="bg1">
                    <a:lumMod val="95000"/>
                    <a:lumOff val="5000"/>
                  </a:schemeClr>
                </a:solidFill>
              </a:rPr>
              <a:t>sanilor</a:t>
            </a:r>
            <a:r>
              <a:rPr lang="ro-RO" b="1" dirty="0" smtClean="0">
                <a:solidFill>
                  <a:schemeClr val="bg1">
                    <a:lumMod val="95000"/>
                    <a:lumOff val="5000"/>
                  </a:schemeClr>
                </a:solidFill>
              </a:rPr>
              <a:t>, </a:t>
            </a:r>
            <a:r>
              <a:rPr lang="ro-RO" b="1" dirty="0" err="1" smtClean="0">
                <a:solidFill>
                  <a:schemeClr val="bg1">
                    <a:lumMod val="95000"/>
                    <a:lumOff val="5000"/>
                  </a:schemeClr>
                </a:solidFill>
              </a:rPr>
              <a:t>asemanatoare</a:t>
            </a:r>
            <a:r>
              <a:rPr lang="ro-RO" b="1" dirty="0" smtClean="0">
                <a:solidFill>
                  <a:schemeClr val="bg1">
                    <a:lumMod val="95000"/>
                    <a:lumOff val="5000"/>
                  </a:schemeClr>
                </a:solidFill>
              </a:rPr>
              <a:t> cu cea din sindromul premenstrual si uneori, chiar o </a:t>
            </a:r>
            <a:r>
              <a:rPr lang="ro-RO" b="1" u="sng" dirty="0" smtClean="0">
                <a:solidFill>
                  <a:schemeClr val="bg1">
                    <a:lumMod val="95000"/>
                    <a:lumOff val="5000"/>
                  </a:schemeClr>
                </a:solidFill>
              </a:rPr>
              <a:t>durere</a:t>
            </a:r>
            <a:r>
              <a:rPr lang="ro-RO" b="1" dirty="0" smtClean="0">
                <a:solidFill>
                  <a:schemeClr val="bg1">
                    <a:lumMod val="95000"/>
                    <a:lumOff val="5000"/>
                  </a:schemeClr>
                </a:solidFill>
              </a:rPr>
              <a:t> </a:t>
            </a:r>
            <a:r>
              <a:rPr lang="ro-RO" b="1" dirty="0" err="1" smtClean="0">
                <a:solidFill>
                  <a:schemeClr val="bg1">
                    <a:lumMod val="95000"/>
                    <a:lumOff val="5000"/>
                  </a:schemeClr>
                </a:solidFill>
              </a:rPr>
              <a:t>usoara</a:t>
            </a:r>
            <a:r>
              <a:rPr lang="ro-RO" b="1" dirty="0" smtClean="0">
                <a:solidFill>
                  <a:schemeClr val="bg1">
                    <a:lumMod val="95000"/>
                    <a:lumOff val="5000"/>
                  </a:schemeClr>
                </a:solidFill>
              </a:rPr>
              <a:t> in dreptul ovarului care </a:t>
            </a:r>
            <a:r>
              <a:rPr lang="ro-RO" b="1" dirty="0" err="1" smtClean="0">
                <a:solidFill>
                  <a:schemeClr val="bg1">
                    <a:lumMod val="95000"/>
                    <a:lumOff val="5000"/>
                  </a:schemeClr>
                </a:solidFill>
              </a:rPr>
              <a:t>elibereaza</a:t>
            </a:r>
            <a:r>
              <a:rPr lang="ro-RO" b="1" dirty="0" smtClean="0">
                <a:solidFill>
                  <a:schemeClr val="bg1">
                    <a:lumMod val="95000"/>
                    <a:lumOff val="5000"/>
                  </a:schemeClr>
                </a:solidFill>
              </a:rPr>
              <a:t> ovulul. </a:t>
            </a:r>
            <a:r>
              <a:rPr lang="ro-RO" b="1" dirty="0" err="1" smtClean="0">
                <a:solidFill>
                  <a:schemeClr val="bg1">
                    <a:lumMod val="95000"/>
                    <a:lumOff val="5000"/>
                  </a:schemeClr>
                </a:solidFill>
              </a:rPr>
              <a:t>Cantitarea</a:t>
            </a:r>
            <a:r>
              <a:rPr lang="ro-RO" b="1" dirty="0" smtClean="0">
                <a:solidFill>
                  <a:schemeClr val="bg1">
                    <a:lumMod val="95000"/>
                    <a:lumOff val="5000"/>
                  </a:schemeClr>
                </a:solidFill>
              </a:rPr>
              <a:t> mai mare de mucus </a:t>
            </a:r>
            <a:r>
              <a:rPr lang="ro-RO" b="1" dirty="0" err="1" smtClean="0">
                <a:solidFill>
                  <a:schemeClr val="bg1">
                    <a:lumMod val="95000"/>
                    <a:lumOff val="5000"/>
                  </a:schemeClr>
                </a:solidFill>
              </a:rPr>
              <a:t>faciliteaza</a:t>
            </a:r>
            <a:r>
              <a:rPr lang="ro-RO" b="1" dirty="0" smtClean="0">
                <a:solidFill>
                  <a:schemeClr val="bg1">
                    <a:lumMod val="95000"/>
                    <a:lumOff val="5000"/>
                  </a:schemeClr>
                </a:solidFill>
              </a:rPr>
              <a:t> drumul spermatozoidului </a:t>
            </a:r>
            <a:r>
              <a:rPr lang="ro-RO" b="1" dirty="0" err="1" smtClean="0">
                <a:solidFill>
                  <a:schemeClr val="bg1">
                    <a:lumMod val="95000"/>
                    <a:lumOff val="5000"/>
                  </a:schemeClr>
                </a:solidFill>
              </a:rPr>
              <a:t>catre</a:t>
            </a:r>
            <a:r>
              <a:rPr lang="ro-RO" b="1" dirty="0" smtClean="0">
                <a:solidFill>
                  <a:schemeClr val="bg1">
                    <a:lumMod val="95000"/>
                    <a:lumOff val="5000"/>
                  </a:schemeClr>
                </a:solidFill>
              </a:rPr>
              <a:t> ovul. </a:t>
            </a:r>
          </a:p>
          <a:p>
            <a:pPr fontAlgn="auto">
              <a:spcAft>
                <a:spcPts val="0"/>
              </a:spcAft>
              <a:buClr>
                <a:schemeClr val="accent3"/>
              </a:buClr>
              <a:buFont typeface="Wingdings 2"/>
              <a:buNone/>
              <a:defRPr/>
            </a:pPr>
            <a:r>
              <a:rPr lang="ro-RO" b="1" dirty="0" smtClean="0">
                <a:solidFill>
                  <a:schemeClr val="bg1">
                    <a:lumMod val="95000"/>
                    <a:lumOff val="5000"/>
                  </a:schemeClr>
                </a:solidFill>
              </a:rPr>
              <a:t> </a:t>
            </a:r>
          </a:p>
          <a:p>
            <a:pPr fontAlgn="auto">
              <a:spcAft>
                <a:spcPts val="0"/>
              </a:spcAft>
              <a:buClr>
                <a:schemeClr val="accent3"/>
              </a:buClr>
              <a:buFont typeface="Wingdings 2"/>
              <a:buNone/>
              <a:defRPr/>
            </a:pPr>
            <a:r>
              <a:rPr lang="ro-RO" b="1" dirty="0" smtClean="0">
                <a:solidFill>
                  <a:schemeClr val="bg1">
                    <a:lumMod val="95000"/>
                    <a:lumOff val="5000"/>
                  </a:schemeClr>
                </a:solidFill>
              </a:rPr>
              <a:t>Ovulul si spermatozoidul se </a:t>
            </a:r>
            <a:r>
              <a:rPr lang="ro-RO" b="1" dirty="0" err="1" smtClean="0">
                <a:solidFill>
                  <a:schemeClr val="bg1">
                    <a:lumMod val="95000"/>
                    <a:lumOff val="5000"/>
                  </a:schemeClr>
                </a:solidFill>
              </a:rPr>
              <a:t>intalnesc</a:t>
            </a:r>
            <a:r>
              <a:rPr lang="ro-RO" b="1" dirty="0" smtClean="0">
                <a:solidFill>
                  <a:schemeClr val="bg1">
                    <a:lumMod val="95000"/>
                    <a:lumOff val="5000"/>
                  </a:schemeClr>
                </a:solidFill>
              </a:rPr>
              <a:t> in tubul </a:t>
            </a:r>
            <a:r>
              <a:rPr lang="ro-RO" b="1" dirty="0" err="1" smtClean="0">
                <a:solidFill>
                  <a:schemeClr val="bg1">
                    <a:lumMod val="95000"/>
                    <a:lumOff val="5000"/>
                  </a:schemeClr>
                </a:solidFill>
              </a:rPr>
              <a:t>falopian</a:t>
            </a:r>
            <a:r>
              <a:rPr lang="ro-RO" b="1" dirty="0" smtClean="0">
                <a:solidFill>
                  <a:schemeClr val="bg1">
                    <a:lumMod val="95000"/>
                    <a:lumOff val="5000"/>
                  </a:schemeClr>
                </a:solidFill>
              </a:rPr>
              <a:t> al femeii si timp de aprox. 7-10 zile se </a:t>
            </a:r>
            <a:r>
              <a:rPr lang="ro-RO" b="1" dirty="0" err="1" smtClean="0">
                <a:solidFill>
                  <a:schemeClr val="bg1">
                    <a:lumMod val="95000"/>
                    <a:lumOff val="5000"/>
                  </a:schemeClr>
                </a:solidFill>
              </a:rPr>
              <a:t>deplaseaza</a:t>
            </a:r>
            <a:r>
              <a:rPr lang="ro-RO" b="1" dirty="0" smtClean="0">
                <a:solidFill>
                  <a:schemeClr val="bg1">
                    <a:lumMod val="95000"/>
                    <a:lumOff val="5000"/>
                  </a:schemeClr>
                </a:solidFill>
              </a:rPr>
              <a:t> spre uter, </a:t>
            </a:r>
            <a:r>
              <a:rPr lang="ro-RO" b="1" dirty="0" err="1" smtClean="0">
                <a:solidFill>
                  <a:schemeClr val="bg1">
                    <a:lumMod val="95000"/>
                    <a:lumOff val="5000"/>
                  </a:schemeClr>
                </a:solidFill>
              </a:rPr>
              <a:t>divizandu-se</a:t>
            </a:r>
            <a:r>
              <a:rPr lang="ro-RO" b="1" dirty="0" smtClean="0">
                <a:solidFill>
                  <a:schemeClr val="bg1">
                    <a:lumMod val="95000"/>
                    <a:lumOff val="5000"/>
                  </a:schemeClr>
                </a:solidFill>
              </a:rPr>
              <a:t> in continuu. </a:t>
            </a:r>
            <a:r>
              <a:rPr lang="ro-RO" b="1" dirty="0" err="1" smtClean="0">
                <a:solidFill>
                  <a:schemeClr val="bg1">
                    <a:lumMod val="95000"/>
                    <a:lumOff val="5000"/>
                  </a:schemeClr>
                </a:solidFill>
              </a:rPr>
              <a:t>Odata</a:t>
            </a:r>
            <a:r>
              <a:rPr lang="ro-RO" b="1" dirty="0" smtClean="0">
                <a:solidFill>
                  <a:schemeClr val="bg1">
                    <a:lumMod val="95000"/>
                    <a:lumOff val="5000"/>
                  </a:schemeClr>
                </a:solidFill>
              </a:rPr>
              <a:t> ajuns acolo, ovulul fertilizat se </a:t>
            </a:r>
            <a:r>
              <a:rPr lang="ro-RO" b="1" dirty="0" err="1" smtClean="0">
                <a:solidFill>
                  <a:schemeClr val="bg1">
                    <a:lumMod val="95000"/>
                    <a:lumOff val="5000"/>
                  </a:schemeClr>
                </a:solidFill>
              </a:rPr>
              <a:t>implanteaza</a:t>
            </a:r>
            <a:r>
              <a:rPr lang="ro-RO" b="1" dirty="0" smtClean="0">
                <a:solidFill>
                  <a:schemeClr val="bg1">
                    <a:lumMod val="95000"/>
                    <a:lumOff val="5000"/>
                  </a:schemeClr>
                </a:solidFill>
              </a:rPr>
              <a:t> profund in mucoasa uterina. In momentul </a:t>
            </a:r>
            <a:r>
              <a:rPr lang="ro-RO" b="1" dirty="0" err="1" smtClean="0">
                <a:solidFill>
                  <a:schemeClr val="bg1">
                    <a:lumMod val="95000"/>
                    <a:lumOff val="5000"/>
                  </a:schemeClr>
                </a:solidFill>
              </a:rPr>
              <a:t>implantarii</a:t>
            </a:r>
            <a:r>
              <a:rPr lang="ro-RO" b="1" dirty="0" smtClean="0">
                <a:solidFill>
                  <a:schemeClr val="bg1">
                    <a:lumMod val="95000"/>
                    <a:lumOff val="5000"/>
                  </a:schemeClr>
                </a:solidFill>
              </a:rPr>
              <a:t>, poate </a:t>
            </a:r>
            <a:r>
              <a:rPr lang="ro-RO" b="1" dirty="0" err="1" smtClean="0">
                <a:solidFill>
                  <a:schemeClr val="bg1">
                    <a:lumMod val="95000"/>
                    <a:lumOff val="5000"/>
                  </a:schemeClr>
                </a:solidFill>
              </a:rPr>
              <a:t>aparea</a:t>
            </a:r>
            <a:r>
              <a:rPr lang="ro-RO" b="1" dirty="0" smtClean="0">
                <a:solidFill>
                  <a:schemeClr val="bg1">
                    <a:lumMod val="95000"/>
                    <a:lumOff val="5000"/>
                  </a:schemeClr>
                </a:solidFill>
              </a:rPr>
              <a:t> o </a:t>
            </a:r>
            <a:r>
              <a:rPr lang="ro-RO" b="1" dirty="0" err="1" smtClean="0">
                <a:solidFill>
                  <a:schemeClr val="bg1">
                    <a:lumMod val="95000"/>
                    <a:lumOff val="5000"/>
                  </a:schemeClr>
                </a:solidFill>
              </a:rPr>
              <a:t>sangerare</a:t>
            </a:r>
            <a:r>
              <a:rPr lang="ro-RO" b="1" dirty="0" smtClean="0">
                <a:solidFill>
                  <a:schemeClr val="bg1">
                    <a:lumMod val="95000"/>
                    <a:lumOff val="5000"/>
                  </a:schemeClr>
                </a:solidFill>
              </a:rPr>
              <a:t> in cantitate foarte mica (sub forma de pete </a:t>
            </a:r>
            <a:r>
              <a:rPr lang="ro-RO" b="1" dirty="0" err="1" smtClean="0">
                <a:solidFill>
                  <a:schemeClr val="bg1">
                    <a:lumMod val="95000"/>
                    <a:lumOff val="5000"/>
                  </a:schemeClr>
                </a:solidFill>
              </a:rPr>
              <a:t>rosii</a:t>
            </a:r>
            <a:r>
              <a:rPr lang="ro-RO" b="1" dirty="0" smtClean="0">
                <a:solidFill>
                  <a:schemeClr val="bg1">
                    <a:lumMod val="95000"/>
                    <a:lumOff val="5000"/>
                  </a:schemeClr>
                </a:solidFill>
              </a:rPr>
              <a:t> pe chilot). Aceasta </a:t>
            </a:r>
            <a:r>
              <a:rPr lang="ro-RO" b="1" dirty="0" err="1" smtClean="0">
                <a:solidFill>
                  <a:schemeClr val="bg1">
                    <a:lumMod val="95000"/>
                    <a:lumOff val="5000"/>
                  </a:schemeClr>
                </a:solidFill>
              </a:rPr>
              <a:t>sangerarea</a:t>
            </a:r>
            <a:r>
              <a:rPr lang="ro-RO" b="1" dirty="0" smtClean="0">
                <a:solidFill>
                  <a:schemeClr val="bg1">
                    <a:lumMod val="95000"/>
                    <a:lumOff val="5000"/>
                  </a:schemeClr>
                </a:solidFill>
              </a:rPr>
              <a:t> este normala, </a:t>
            </a:r>
            <a:r>
              <a:rPr lang="ro-RO" b="1" dirty="0" err="1" smtClean="0">
                <a:solidFill>
                  <a:schemeClr val="bg1">
                    <a:lumMod val="95000"/>
                    <a:lumOff val="5000"/>
                  </a:schemeClr>
                </a:solidFill>
              </a:rPr>
              <a:t>desi</a:t>
            </a:r>
            <a:r>
              <a:rPr lang="ro-RO" b="1" dirty="0" smtClean="0">
                <a:solidFill>
                  <a:schemeClr val="bg1">
                    <a:lumMod val="95000"/>
                    <a:lumOff val="5000"/>
                  </a:schemeClr>
                </a:solidFill>
              </a:rPr>
              <a:t> la cele mai multe femei nu apare. </a:t>
            </a:r>
          </a:p>
          <a:p>
            <a:pPr fontAlgn="auto">
              <a:spcAft>
                <a:spcPts val="0"/>
              </a:spcAft>
              <a:buClr>
                <a:schemeClr val="accent3"/>
              </a:buClr>
              <a:buFont typeface="Wingdings 2"/>
              <a:buNone/>
              <a:defRPr/>
            </a:pPr>
            <a:r>
              <a:rPr lang="ro-RO" b="1" dirty="0" smtClean="0">
                <a:solidFill>
                  <a:schemeClr val="bg1">
                    <a:lumMod val="95000"/>
                    <a:lumOff val="5000"/>
                  </a:schemeClr>
                </a:solidFill>
              </a:rPr>
              <a:t> </a:t>
            </a:r>
          </a:p>
          <a:p>
            <a:pPr fontAlgn="auto">
              <a:spcAft>
                <a:spcPts val="0"/>
              </a:spcAft>
              <a:buClr>
                <a:schemeClr val="accent3"/>
              </a:buClr>
              <a:buFont typeface="Wingdings 2"/>
              <a:buNone/>
              <a:defRPr/>
            </a:pPr>
            <a:r>
              <a:rPr lang="ro-RO" b="1" dirty="0" smtClean="0">
                <a:solidFill>
                  <a:schemeClr val="bg1">
                    <a:lumMod val="95000"/>
                    <a:lumOff val="5000"/>
                  </a:schemeClr>
                </a:solidFill>
              </a:rPr>
              <a:t>Produsul de </a:t>
            </a:r>
            <a:r>
              <a:rPr lang="ro-RO" b="1" dirty="0" err="1" smtClean="0">
                <a:solidFill>
                  <a:schemeClr val="bg1">
                    <a:lumMod val="95000"/>
                    <a:lumOff val="5000"/>
                  </a:schemeClr>
                </a:solidFill>
              </a:rPr>
              <a:t>conceptie</a:t>
            </a:r>
            <a:r>
              <a:rPr lang="ro-RO" b="1" dirty="0" smtClean="0">
                <a:solidFill>
                  <a:schemeClr val="bg1">
                    <a:lumMod val="95000"/>
                    <a:lumOff val="5000"/>
                  </a:schemeClr>
                </a:solidFill>
              </a:rPr>
              <a:t> trece prin etapele de morula si </a:t>
            </a:r>
            <a:r>
              <a:rPr lang="ro-RO" b="1" dirty="0" err="1" smtClean="0">
                <a:solidFill>
                  <a:schemeClr val="bg1">
                    <a:lumMod val="95000"/>
                    <a:lumOff val="5000"/>
                  </a:schemeClr>
                </a:solidFill>
              </a:rPr>
              <a:t>blastocist</a:t>
            </a:r>
            <a:r>
              <a:rPr lang="ro-RO" b="1" dirty="0" smtClean="0">
                <a:solidFill>
                  <a:schemeClr val="bg1">
                    <a:lumMod val="95000"/>
                    <a:lumOff val="5000"/>
                  </a:schemeClr>
                </a:solidFill>
              </a:rPr>
              <a:t> pana in </a:t>
            </a:r>
            <a:r>
              <a:rPr lang="ro-RO" b="1" dirty="0" err="1" smtClean="0">
                <a:solidFill>
                  <a:schemeClr val="bg1">
                    <a:lumMod val="95000"/>
                    <a:lumOff val="5000"/>
                  </a:schemeClr>
                </a:solidFill>
              </a:rPr>
              <a:t>saptamana</a:t>
            </a:r>
            <a:r>
              <a:rPr lang="ro-RO" b="1" dirty="0" smtClean="0">
                <a:solidFill>
                  <a:schemeClr val="bg1">
                    <a:lumMod val="95000"/>
                    <a:lumOff val="5000"/>
                  </a:schemeClr>
                </a:solidFill>
              </a:rPr>
              <a:t> 5-a de sarcina, </a:t>
            </a:r>
            <a:r>
              <a:rPr lang="ro-RO" b="1" dirty="0" err="1" smtClean="0">
                <a:solidFill>
                  <a:schemeClr val="bg1">
                    <a:lumMod val="95000"/>
                    <a:lumOff val="5000"/>
                  </a:schemeClr>
                </a:solidFill>
              </a:rPr>
              <a:t>cand</a:t>
            </a:r>
            <a:r>
              <a:rPr lang="ro-RO" b="1" dirty="0" smtClean="0">
                <a:solidFill>
                  <a:schemeClr val="bg1">
                    <a:lumMod val="95000"/>
                    <a:lumOff val="5000"/>
                  </a:schemeClr>
                </a:solidFill>
              </a:rPr>
              <a:t> se va </a:t>
            </a:r>
            <a:r>
              <a:rPr lang="ro-RO" b="1" dirty="0" err="1" smtClean="0">
                <a:solidFill>
                  <a:schemeClr val="bg1">
                    <a:lumMod val="95000"/>
                    <a:lumOff val="5000"/>
                  </a:schemeClr>
                </a:solidFill>
              </a:rPr>
              <a:t>tranforma</a:t>
            </a:r>
            <a:r>
              <a:rPr lang="ro-RO" b="1" dirty="0" smtClean="0">
                <a:solidFill>
                  <a:schemeClr val="bg1">
                    <a:lumMod val="95000"/>
                    <a:lumOff val="5000"/>
                  </a:schemeClr>
                </a:solidFill>
              </a:rPr>
              <a:t> in embrion. La </a:t>
            </a:r>
            <a:r>
              <a:rPr lang="ro-RO" b="1" dirty="0" err="1" smtClean="0">
                <a:solidFill>
                  <a:schemeClr val="bg1">
                    <a:lumMod val="95000"/>
                    <a:lumOff val="5000"/>
                  </a:schemeClr>
                </a:solidFill>
              </a:rPr>
              <a:t>sfarsitul</a:t>
            </a:r>
            <a:r>
              <a:rPr lang="ro-RO" b="1" dirty="0" smtClean="0">
                <a:solidFill>
                  <a:schemeClr val="bg1">
                    <a:lumMod val="95000"/>
                    <a:lumOff val="5000"/>
                  </a:schemeClr>
                </a:solidFill>
              </a:rPr>
              <a:t> primei luni de sarcina, el </a:t>
            </a:r>
            <a:r>
              <a:rPr lang="ro-RO" b="1" dirty="0" err="1" smtClean="0">
                <a:solidFill>
                  <a:schemeClr val="bg1">
                    <a:lumMod val="95000"/>
                    <a:lumOff val="5000"/>
                  </a:schemeClr>
                </a:solidFill>
              </a:rPr>
              <a:t>masoara</a:t>
            </a:r>
            <a:r>
              <a:rPr lang="ro-RO" b="1" dirty="0" smtClean="0">
                <a:solidFill>
                  <a:schemeClr val="bg1">
                    <a:lumMod val="95000"/>
                    <a:lumOff val="5000"/>
                  </a:schemeClr>
                </a:solidFill>
              </a:rPr>
              <a:t> 0.1-0.3 mm. </a:t>
            </a:r>
            <a:r>
              <a:rPr lang="ro-RO" b="1" dirty="0" err="1" smtClean="0">
                <a:solidFill>
                  <a:schemeClr val="bg1">
                    <a:lumMod val="95000"/>
                    <a:lumOff val="5000"/>
                  </a:schemeClr>
                </a:solidFill>
              </a:rPr>
              <a:t>Incepe</a:t>
            </a:r>
            <a:r>
              <a:rPr lang="ro-RO" b="1" dirty="0" smtClean="0">
                <a:solidFill>
                  <a:schemeClr val="bg1">
                    <a:lumMod val="95000"/>
                    <a:lumOff val="5000"/>
                  </a:schemeClr>
                </a:solidFill>
              </a:rPr>
              <a:t> formarea </a:t>
            </a:r>
            <a:r>
              <a:rPr lang="ro-RO" b="1" dirty="0" err="1" smtClean="0">
                <a:solidFill>
                  <a:schemeClr val="bg1">
                    <a:lumMod val="95000"/>
                    <a:lumOff val="5000"/>
                  </a:schemeClr>
                </a:solidFill>
              </a:rPr>
              <a:t>cavitatii</a:t>
            </a:r>
            <a:r>
              <a:rPr lang="ro-RO" b="1" dirty="0" smtClean="0">
                <a:solidFill>
                  <a:schemeClr val="bg1">
                    <a:lumMod val="95000"/>
                    <a:lumOff val="5000"/>
                  </a:schemeClr>
                </a:solidFill>
              </a:rPr>
              <a:t> amniotice (care ulterior se va umple cu lichid) si forma </a:t>
            </a:r>
            <a:r>
              <a:rPr lang="ro-RO" b="1" dirty="0" err="1" smtClean="0">
                <a:solidFill>
                  <a:schemeClr val="bg1">
                    <a:lumMod val="95000"/>
                    <a:lumOff val="5000"/>
                  </a:schemeClr>
                </a:solidFill>
              </a:rPr>
              <a:t>initiala</a:t>
            </a:r>
            <a:r>
              <a:rPr lang="ro-RO" b="1" dirty="0" smtClean="0">
                <a:solidFill>
                  <a:schemeClr val="bg1">
                    <a:lumMod val="95000"/>
                    <a:lumOff val="5000"/>
                  </a:schemeClr>
                </a:solidFill>
              </a:rPr>
              <a:t> a placentei. </a:t>
            </a:r>
          </a:p>
          <a:p>
            <a:pPr fontAlgn="auto">
              <a:spcAft>
                <a:spcPts val="0"/>
              </a:spcAft>
              <a:buClr>
                <a:schemeClr val="accent3"/>
              </a:buClr>
              <a:buFont typeface="Wingdings 2"/>
              <a:buNone/>
              <a:defRPr/>
            </a:pPr>
            <a:r>
              <a:rPr lang="ro-RO" b="1" dirty="0" smtClean="0">
                <a:solidFill>
                  <a:schemeClr val="bg1">
                    <a:lumMod val="95000"/>
                    <a:lumOff val="5000"/>
                  </a:schemeClr>
                </a:solidFill>
              </a:rPr>
              <a:t> </a:t>
            </a:r>
          </a:p>
          <a:p>
            <a:pPr fontAlgn="auto">
              <a:spcAft>
                <a:spcPts val="0"/>
              </a:spcAft>
              <a:buClr>
                <a:schemeClr val="accent3"/>
              </a:buClr>
              <a:buFont typeface="Wingdings 2"/>
              <a:buNone/>
              <a:defRPr/>
            </a:pPr>
            <a:r>
              <a:rPr lang="ro-RO" b="1" dirty="0" err="1" smtClean="0">
                <a:solidFill>
                  <a:schemeClr val="bg1">
                    <a:lumMod val="95000"/>
                    <a:lumOff val="5000"/>
                  </a:schemeClr>
                </a:solidFill>
              </a:rPr>
              <a:t>Incep</a:t>
            </a:r>
            <a:r>
              <a:rPr lang="ro-RO" b="1" dirty="0" smtClean="0">
                <a:solidFill>
                  <a:schemeClr val="bg1">
                    <a:lumMod val="95000"/>
                    <a:lumOff val="5000"/>
                  </a:schemeClr>
                </a:solidFill>
              </a:rPr>
              <a:t> sa se formeze toate organele majore. In cea de a 25-a zi, se </a:t>
            </a:r>
            <a:r>
              <a:rPr lang="ro-RO" b="1" dirty="0" err="1" smtClean="0">
                <a:solidFill>
                  <a:schemeClr val="bg1">
                    <a:lumMod val="95000"/>
                    <a:lumOff val="5000"/>
                  </a:schemeClr>
                </a:solidFill>
              </a:rPr>
              <a:t>formeaza</a:t>
            </a:r>
            <a:r>
              <a:rPr lang="ro-RO" b="1" dirty="0" smtClean="0">
                <a:solidFill>
                  <a:schemeClr val="bg1">
                    <a:lumMod val="95000"/>
                    <a:lumOff val="5000"/>
                  </a:schemeClr>
                </a:solidFill>
              </a:rPr>
              <a:t> inima si </a:t>
            </a:r>
            <a:r>
              <a:rPr lang="ro-RO" b="1" dirty="0" err="1" smtClean="0">
                <a:solidFill>
                  <a:schemeClr val="bg1">
                    <a:lumMod val="95000"/>
                    <a:lumOff val="5000"/>
                  </a:schemeClr>
                </a:solidFill>
              </a:rPr>
              <a:t>incepe</a:t>
            </a:r>
            <a:r>
              <a:rPr lang="ro-RO" b="1" dirty="0" smtClean="0">
                <a:solidFill>
                  <a:schemeClr val="bg1">
                    <a:lumMod val="95000"/>
                    <a:lumOff val="5000"/>
                  </a:schemeClr>
                </a:solidFill>
              </a:rPr>
              <a:t> sa bata. </a:t>
            </a:r>
            <a:r>
              <a:rPr lang="ro-RO" b="1" dirty="0" err="1" smtClean="0">
                <a:solidFill>
                  <a:schemeClr val="bg1">
                    <a:lumMod val="95000"/>
                    <a:lumOff val="5000"/>
                  </a:schemeClr>
                </a:solidFill>
              </a:rPr>
              <a:t>Incepe</a:t>
            </a:r>
            <a:r>
              <a:rPr lang="ro-RO" b="1" dirty="0" smtClean="0">
                <a:solidFill>
                  <a:schemeClr val="bg1">
                    <a:lumMod val="95000"/>
                    <a:lumOff val="5000"/>
                  </a:schemeClr>
                </a:solidFill>
              </a:rPr>
              <a:t> sa se formeze tubul neural, care va deveni mai </a:t>
            </a:r>
            <a:r>
              <a:rPr lang="ro-RO" b="1" dirty="0" err="1" smtClean="0">
                <a:solidFill>
                  <a:schemeClr val="bg1">
                    <a:lumMod val="95000"/>
                    <a:lumOff val="5000"/>
                  </a:schemeClr>
                </a:solidFill>
              </a:rPr>
              <a:t>tarziu</a:t>
            </a:r>
            <a:r>
              <a:rPr lang="ro-RO" b="1" dirty="0" smtClean="0">
                <a:solidFill>
                  <a:schemeClr val="bg1">
                    <a:lumMod val="95000"/>
                    <a:lumOff val="5000"/>
                  </a:schemeClr>
                </a:solidFill>
              </a:rPr>
              <a:t>, </a:t>
            </a:r>
            <a:r>
              <a:rPr lang="ro-RO" b="1" dirty="0" err="1" smtClean="0">
                <a:solidFill>
                  <a:schemeClr val="bg1">
                    <a:lumMod val="95000"/>
                    <a:lumOff val="5000"/>
                  </a:schemeClr>
                </a:solidFill>
              </a:rPr>
              <a:t>maduva</a:t>
            </a:r>
            <a:r>
              <a:rPr lang="ro-RO" b="1" dirty="0" smtClean="0">
                <a:solidFill>
                  <a:schemeClr val="bg1">
                    <a:lumMod val="95000"/>
                    <a:lumOff val="5000"/>
                  </a:schemeClr>
                </a:solidFill>
              </a:rPr>
              <a:t> </a:t>
            </a:r>
            <a:r>
              <a:rPr lang="ro-RO" b="1" dirty="0" err="1" smtClean="0">
                <a:solidFill>
                  <a:schemeClr val="bg1">
                    <a:lumMod val="95000"/>
                    <a:lumOff val="5000"/>
                  </a:schemeClr>
                </a:solidFill>
              </a:rPr>
              <a:t>spinarii</a:t>
            </a:r>
            <a:r>
              <a:rPr lang="ro-RO" b="1" dirty="0" smtClean="0">
                <a:solidFill>
                  <a:schemeClr val="bg1">
                    <a:lumMod val="95000"/>
                    <a:lumOff val="5000"/>
                  </a:schemeClr>
                </a:solidFill>
              </a:rPr>
              <a:t> si creier. Apar mugurii viitoarelor </a:t>
            </a:r>
            <a:r>
              <a:rPr lang="ro-RO" b="1" dirty="0" err="1" smtClean="0">
                <a:solidFill>
                  <a:schemeClr val="bg1">
                    <a:lumMod val="95000"/>
                    <a:lumOff val="5000"/>
                  </a:schemeClr>
                </a:solidFill>
              </a:rPr>
              <a:t>maini</a:t>
            </a:r>
            <a:r>
              <a:rPr lang="ro-RO" b="1" dirty="0" smtClean="0">
                <a:solidFill>
                  <a:schemeClr val="bg1">
                    <a:lumMod val="95000"/>
                    <a:lumOff val="5000"/>
                  </a:schemeClr>
                </a:solidFill>
              </a:rPr>
              <a:t> si picioare. </a:t>
            </a:r>
            <a:r>
              <a:rPr lang="ro-RO" b="1" dirty="0" err="1" smtClean="0">
                <a:solidFill>
                  <a:schemeClr val="bg1">
                    <a:lumMod val="95000"/>
                    <a:lumOff val="5000"/>
                  </a:schemeClr>
                </a:solidFill>
              </a:rPr>
              <a:t>Incep</a:t>
            </a:r>
            <a:r>
              <a:rPr lang="ro-RO" b="1" dirty="0" smtClean="0">
                <a:solidFill>
                  <a:schemeClr val="bg1">
                    <a:lumMod val="95000"/>
                    <a:lumOff val="5000"/>
                  </a:schemeClr>
                </a:solidFill>
              </a:rPr>
              <a:t> sa se dezvolte ochii si urechile. </a:t>
            </a:r>
          </a:p>
          <a:p>
            <a:pPr fontAlgn="auto">
              <a:spcAft>
                <a:spcPts val="0"/>
              </a:spcAft>
              <a:buClr>
                <a:schemeClr val="accent3"/>
              </a:buClr>
              <a:buFont typeface="Wingdings 2"/>
              <a:buNone/>
              <a:defRPr/>
            </a:pPr>
            <a:r>
              <a:rPr lang="ro-RO" b="1" dirty="0" smtClean="0">
                <a:solidFill>
                  <a:schemeClr val="bg1">
                    <a:lumMod val="95000"/>
                    <a:lumOff val="5000"/>
                  </a:schemeClr>
                </a:solidFill>
              </a:rPr>
              <a:t> </a:t>
            </a:r>
          </a:p>
          <a:p>
            <a:pPr fontAlgn="auto">
              <a:spcAft>
                <a:spcPts val="0"/>
              </a:spcAft>
              <a:buClr>
                <a:schemeClr val="accent3"/>
              </a:buClr>
              <a:buFont typeface="Wingdings 2"/>
              <a:buNone/>
              <a:defRPr/>
            </a:pPr>
            <a:r>
              <a:rPr lang="ro-RO" b="1" dirty="0" smtClean="0">
                <a:solidFill>
                  <a:schemeClr val="bg1">
                    <a:lumMod val="95000"/>
                    <a:lumOff val="5000"/>
                  </a:schemeClr>
                </a:solidFill>
              </a:rPr>
              <a:t>De abia la </a:t>
            </a:r>
            <a:r>
              <a:rPr lang="ro-RO" b="1" dirty="0" err="1" smtClean="0">
                <a:solidFill>
                  <a:schemeClr val="bg1">
                    <a:lumMod val="95000"/>
                    <a:lumOff val="5000"/>
                  </a:schemeClr>
                </a:solidFill>
              </a:rPr>
              <a:t>sfarsitul</a:t>
            </a:r>
            <a:r>
              <a:rPr lang="ro-RO" b="1" dirty="0" smtClean="0">
                <a:solidFill>
                  <a:schemeClr val="bg1">
                    <a:lumMod val="95000"/>
                    <a:lumOff val="5000"/>
                  </a:schemeClr>
                </a:solidFill>
              </a:rPr>
              <a:t> lunii, cele mai multe femei se </a:t>
            </a:r>
            <a:r>
              <a:rPr lang="ro-RO" b="1" dirty="0" err="1" smtClean="0">
                <a:solidFill>
                  <a:schemeClr val="bg1">
                    <a:lumMod val="95000"/>
                    <a:lumOff val="5000"/>
                  </a:schemeClr>
                </a:solidFill>
              </a:rPr>
              <a:t>intreaba</a:t>
            </a:r>
            <a:r>
              <a:rPr lang="ro-RO" b="1" dirty="0" smtClean="0">
                <a:solidFill>
                  <a:schemeClr val="bg1">
                    <a:lumMod val="95000"/>
                    <a:lumOff val="5000"/>
                  </a:schemeClr>
                </a:solidFill>
              </a:rPr>
              <a:t> daca sunt </a:t>
            </a:r>
            <a:r>
              <a:rPr lang="ro-RO" b="1" dirty="0" err="1" smtClean="0">
                <a:solidFill>
                  <a:schemeClr val="bg1">
                    <a:lumMod val="95000"/>
                    <a:lumOff val="5000"/>
                  </a:schemeClr>
                </a:solidFill>
              </a:rPr>
              <a:t>insarcinate</a:t>
            </a:r>
            <a:r>
              <a:rPr lang="ro-RO" b="1" dirty="0" smtClean="0">
                <a:solidFill>
                  <a:schemeClr val="bg1">
                    <a:lumMod val="95000"/>
                    <a:lumOff val="5000"/>
                  </a:schemeClr>
                </a:solidFill>
              </a:rPr>
              <a:t>. Cel mai evident semn este </a:t>
            </a:r>
            <a:r>
              <a:rPr lang="ro-RO" b="1" dirty="0" err="1" smtClean="0">
                <a:solidFill>
                  <a:schemeClr val="bg1">
                    <a:lumMod val="95000"/>
                    <a:lumOff val="5000"/>
                  </a:schemeClr>
                </a:solidFill>
              </a:rPr>
              <a:t>intarzierea</a:t>
            </a:r>
            <a:r>
              <a:rPr lang="ro-RO" b="1" dirty="0" smtClean="0">
                <a:solidFill>
                  <a:schemeClr val="bg1">
                    <a:lumMod val="95000"/>
                    <a:lumOff val="5000"/>
                  </a:schemeClr>
                </a:solidFill>
              </a:rPr>
              <a:t> </a:t>
            </a:r>
            <a:r>
              <a:rPr lang="ro-RO" b="1" dirty="0" err="1" smtClean="0">
                <a:solidFill>
                  <a:schemeClr val="bg1">
                    <a:lumMod val="95000"/>
                    <a:lumOff val="5000"/>
                  </a:schemeClr>
                </a:solidFill>
              </a:rPr>
              <a:t>menstruatiei</a:t>
            </a:r>
            <a:r>
              <a:rPr lang="ro-RO" b="1" dirty="0" smtClean="0">
                <a:solidFill>
                  <a:schemeClr val="bg1">
                    <a:lumMod val="95000"/>
                    <a:lumOff val="5000"/>
                  </a:schemeClr>
                </a:solidFill>
              </a:rPr>
              <a:t>. Alte </a:t>
            </a:r>
            <a:r>
              <a:rPr lang="ro-RO" b="1" dirty="0" smtClean="0">
                <a:solidFill>
                  <a:schemeClr val="bg1">
                    <a:lumMod val="95000"/>
                    <a:lumOff val="5000"/>
                  </a:schemeClr>
                </a:solidFill>
                <a:hlinkClick r:id="rId3"/>
              </a:rPr>
              <a:t>simptome</a:t>
            </a:r>
            <a:r>
              <a:rPr lang="ro-RO" b="1" dirty="0" smtClean="0">
                <a:solidFill>
                  <a:schemeClr val="bg1">
                    <a:lumMod val="95000"/>
                    <a:lumOff val="5000"/>
                  </a:schemeClr>
                </a:solidFill>
              </a:rPr>
              <a:t> includ oboseala, sensibilitatea la nivelul </a:t>
            </a:r>
            <a:r>
              <a:rPr lang="ro-RO" b="1" dirty="0" err="1" smtClean="0">
                <a:solidFill>
                  <a:schemeClr val="bg1">
                    <a:lumMod val="95000"/>
                    <a:lumOff val="5000"/>
                  </a:schemeClr>
                </a:solidFill>
              </a:rPr>
              <a:t>sanilor</a:t>
            </a:r>
            <a:r>
              <a:rPr lang="ro-RO" b="1" dirty="0" smtClean="0">
                <a:solidFill>
                  <a:schemeClr val="bg1">
                    <a:lumMod val="95000"/>
                    <a:lumOff val="5000"/>
                  </a:schemeClr>
                </a:solidFill>
              </a:rPr>
              <a:t>, </a:t>
            </a:r>
            <a:r>
              <a:rPr lang="ro-RO" b="1" dirty="0" err="1" smtClean="0">
                <a:solidFill>
                  <a:schemeClr val="bg1">
                    <a:lumMod val="95000"/>
                    <a:lumOff val="5000"/>
                  </a:schemeClr>
                </a:solidFill>
              </a:rPr>
              <a:t>greata</a:t>
            </a:r>
            <a:r>
              <a:rPr lang="ro-RO" b="1" dirty="0" smtClean="0">
                <a:solidFill>
                  <a:schemeClr val="bg1">
                    <a:lumMod val="95000"/>
                    <a:lumOff val="5000"/>
                  </a:schemeClr>
                </a:solidFill>
              </a:rPr>
              <a:t>, </a:t>
            </a:r>
            <a:r>
              <a:rPr lang="ro-RO" b="1" dirty="0" err="1" smtClean="0">
                <a:solidFill>
                  <a:schemeClr val="bg1">
                    <a:lumMod val="95000"/>
                    <a:lumOff val="5000"/>
                  </a:schemeClr>
                </a:solidFill>
              </a:rPr>
              <a:t>varsaturile</a:t>
            </a:r>
            <a:r>
              <a:rPr lang="ro-RO" b="1" dirty="0" smtClean="0">
                <a:solidFill>
                  <a:schemeClr val="bg1">
                    <a:lumMod val="95000"/>
                    <a:lumOff val="5000"/>
                  </a:schemeClr>
                </a:solidFill>
              </a:rPr>
              <a:t>, toanele si </a:t>
            </a:r>
            <a:r>
              <a:rPr lang="ro-RO" b="1" dirty="0" err="1" smtClean="0">
                <a:solidFill>
                  <a:schemeClr val="bg1">
                    <a:lumMod val="95000"/>
                    <a:lumOff val="5000"/>
                  </a:schemeClr>
                </a:solidFill>
              </a:rPr>
              <a:t>urinarile</a:t>
            </a:r>
            <a:r>
              <a:rPr lang="ro-RO" b="1" dirty="0" smtClean="0">
                <a:solidFill>
                  <a:schemeClr val="bg1">
                    <a:lumMod val="95000"/>
                    <a:lumOff val="5000"/>
                  </a:schemeClr>
                </a:solidFill>
              </a:rPr>
              <a:t> frecvente. Ele pot fi confundate ca </a:t>
            </a:r>
            <a:r>
              <a:rPr lang="ro-RO" b="1" dirty="0" err="1" smtClean="0">
                <a:solidFill>
                  <a:schemeClr val="bg1">
                    <a:lumMod val="95000"/>
                    <a:lumOff val="5000"/>
                  </a:schemeClr>
                </a:solidFill>
              </a:rPr>
              <a:t>facand</a:t>
            </a:r>
            <a:r>
              <a:rPr lang="ro-RO" b="1" dirty="0" smtClean="0">
                <a:solidFill>
                  <a:schemeClr val="bg1">
                    <a:lumMod val="95000"/>
                    <a:lumOff val="5000"/>
                  </a:schemeClr>
                </a:solidFill>
              </a:rPr>
              <a:t> parte din sindromul premenstrual. </a:t>
            </a:r>
          </a:p>
          <a:p>
            <a:pPr fontAlgn="auto">
              <a:spcAft>
                <a:spcPts val="0"/>
              </a:spcAft>
              <a:buClr>
                <a:schemeClr val="accent3"/>
              </a:buClr>
              <a:buFont typeface="Wingdings 2"/>
              <a:buNone/>
              <a:defRPr/>
            </a:pPr>
            <a:r>
              <a:rPr lang="ro-RO" b="1" dirty="0" smtClean="0">
                <a:solidFill>
                  <a:schemeClr val="bg1">
                    <a:lumMod val="95000"/>
                    <a:lumOff val="5000"/>
                  </a:schemeClr>
                </a:solidFill>
              </a:rPr>
              <a:t> </a:t>
            </a:r>
          </a:p>
          <a:p>
            <a:pPr fontAlgn="auto">
              <a:spcAft>
                <a:spcPts val="0"/>
              </a:spcAft>
              <a:buClr>
                <a:schemeClr val="accent3"/>
              </a:buClr>
              <a:buFont typeface="Wingdings 2"/>
              <a:buNone/>
              <a:defRPr/>
            </a:pPr>
            <a:r>
              <a:rPr lang="ro-RO" b="1" dirty="0" smtClean="0">
                <a:solidFill>
                  <a:schemeClr val="bg1">
                    <a:lumMod val="95000"/>
                    <a:lumOff val="5000"/>
                  </a:schemeClr>
                </a:solidFill>
              </a:rPr>
              <a:t>Un </a:t>
            </a:r>
            <a:r>
              <a:rPr lang="ro-RO" b="1" dirty="0" smtClean="0">
                <a:solidFill>
                  <a:schemeClr val="bg1">
                    <a:lumMod val="95000"/>
                    <a:lumOff val="5000"/>
                  </a:schemeClr>
                </a:solidFill>
                <a:hlinkClick r:id="rId4"/>
              </a:rPr>
              <a:t>test de sarcina</a:t>
            </a:r>
            <a:r>
              <a:rPr lang="ro-RO" b="1" dirty="0" smtClean="0">
                <a:solidFill>
                  <a:schemeClr val="bg1">
                    <a:lumMod val="95000"/>
                    <a:lumOff val="5000"/>
                  </a:schemeClr>
                </a:solidFill>
              </a:rPr>
              <a:t> </a:t>
            </a:r>
            <a:r>
              <a:rPr lang="ro-RO" b="1" dirty="0" err="1" smtClean="0">
                <a:solidFill>
                  <a:schemeClr val="bg1">
                    <a:lumMod val="95000"/>
                    <a:lumOff val="5000"/>
                  </a:schemeClr>
                </a:solidFill>
              </a:rPr>
              <a:t>facut</a:t>
            </a:r>
            <a:r>
              <a:rPr lang="ro-RO" b="1" dirty="0" smtClean="0">
                <a:solidFill>
                  <a:schemeClr val="bg1">
                    <a:lumMod val="95000"/>
                    <a:lumOff val="5000"/>
                  </a:schemeClr>
                </a:solidFill>
              </a:rPr>
              <a:t> in acest moment, va confirma suspiciunea. Testele de sarcina </a:t>
            </a:r>
            <a:r>
              <a:rPr lang="ro-RO" b="1" dirty="0" err="1" smtClean="0">
                <a:solidFill>
                  <a:schemeClr val="bg1">
                    <a:lumMod val="95000"/>
                    <a:lumOff val="5000"/>
                  </a:schemeClr>
                </a:solidFill>
              </a:rPr>
              <a:t>depisteaza</a:t>
            </a:r>
            <a:r>
              <a:rPr lang="ro-RO" b="1" dirty="0" smtClean="0">
                <a:solidFill>
                  <a:schemeClr val="bg1">
                    <a:lumMod val="95000"/>
                    <a:lumOff val="5000"/>
                  </a:schemeClr>
                </a:solidFill>
              </a:rPr>
              <a:t> </a:t>
            </a:r>
            <a:r>
              <a:rPr lang="ro-RO" b="1" dirty="0" err="1" smtClean="0">
                <a:solidFill>
                  <a:schemeClr val="bg1">
                    <a:lumMod val="95000"/>
                    <a:lumOff val="5000"/>
                  </a:schemeClr>
                </a:solidFill>
              </a:rPr>
              <a:t>hCG-ul</a:t>
            </a:r>
            <a:r>
              <a:rPr lang="ro-RO" b="1" dirty="0" smtClean="0">
                <a:solidFill>
                  <a:schemeClr val="bg1">
                    <a:lumMod val="95000"/>
                    <a:lumOff val="5000"/>
                  </a:schemeClr>
                </a:solidFill>
              </a:rPr>
              <a:t> din urina, secretat de viitorul </a:t>
            </a:r>
            <a:r>
              <a:rPr lang="ro-RO" b="1" dirty="0" err="1" smtClean="0">
                <a:solidFill>
                  <a:schemeClr val="bg1">
                    <a:lumMod val="95000"/>
                    <a:lumOff val="5000"/>
                  </a:schemeClr>
                </a:solidFill>
              </a:rPr>
              <a:t>bebelus</a:t>
            </a:r>
            <a:r>
              <a:rPr lang="ro-RO" b="1" dirty="0" smtClean="0">
                <a:solidFill>
                  <a:schemeClr val="bg1">
                    <a:lumMod val="95000"/>
                    <a:lumOff val="5000"/>
                  </a:schemeClr>
                </a:solidFill>
              </a:rPr>
              <a:t> imediat </a:t>
            </a:r>
            <a:r>
              <a:rPr lang="ro-RO" b="1" dirty="0" err="1" smtClean="0">
                <a:solidFill>
                  <a:schemeClr val="bg1">
                    <a:lumMod val="95000"/>
                    <a:lumOff val="5000"/>
                  </a:schemeClr>
                </a:solidFill>
              </a:rPr>
              <a:t>dupa</a:t>
            </a:r>
            <a:r>
              <a:rPr lang="ro-RO" b="1" dirty="0" smtClean="0">
                <a:solidFill>
                  <a:schemeClr val="bg1">
                    <a:lumMod val="95000"/>
                    <a:lumOff val="5000"/>
                  </a:schemeClr>
                </a:solidFill>
              </a:rPr>
              <a:t> implantare. </a:t>
            </a:r>
            <a:r>
              <a:rPr lang="ro-RO" b="1" dirty="0" err="1" smtClean="0">
                <a:solidFill>
                  <a:schemeClr val="bg1">
                    <a:lumMod val="95000"/>
                    <a:lumOff val="5000"/>
                  </a:schemeClr>
                </a:solidFill>
              </a:rPr>
              <a:t>hCG-ul</a:t>
            </a:r>
            <a:r>
              <a:rPr lang="ro-RO" b="1" dirty="0" smtClean="0">
                <a:solidFill>
                  <a:schemeClr val="bg1">
                    <a:lumMod val="95000"/>
                    <a:lumOff val="5000"/>
                  </a:schemeClr>
                </a:solidFill>
              </a:rPr>
              <a:t> este responsabil de mare parte din simptomele </a:t>
            </a:r>
            <a:r>
              <a:rPr lang="ro-RO" b="1" dirty="0" err="1" smtClean="0">
                <a:solidFill>
                  <a:schemeClr val="bg1">
                    <a:lumMod val="95000"/>
                    <a:lumOff val="5000"/>
                  </a:schemeClr>
                </a:solidFill>
              </a:rPr>
              <a:t>neplacute</a:t>
            </a:r>
            <a:r>
              <a:rPr lang="ro-RO" b="1" dirty="0" smtClean="0">
                <a:solidFill>
                  <a:schemeClr val="bg1">
                    <a:lumMod val="95000"/>
                    <a:lumOff val="5000"/>
                  </a:schemeClr>
                </a:solidFill>
              </a:rPr>
              <a:t> ale sarcinii. </a:t>
            </a:r>
          </a:p>
          <a:p>
            <a:pPr fontAlgn="auto">
              <a:spcAft>
                <a:spcPts val="0"/>
              </a:spcAft>
              <a:buClr>
                <a:schemeClr val="accent3"/>
              </a:buClr>
              <a:buFont typeface="Wingdings 2"/>
              <a:buNone/>
              <a:defRPr/>
            </a:pPr>
            <a:r>
              <a:rPr lang="ro-RO" b="1" dirty="0" smtClean="0">
                <a:solidFill>
                  <a:schemeClr val="bg1">
                    <a:lumMod val="95000"/>
                    <a:lumOff val="5000"/>
                  </a:schemeClr>
                </a:solidFill>
              </a:rPr>
              <a:t> </a:t>
            </a:r>
          </a:p>
          <a:p>
            <a:pPr fontAlgn="auto">
              <a:spcAft>
                <a:spcPts val="0"/>
              </a:spcAft>
              <a:buClr>
                <a:schemeClr val="accent3"/>
              </a:buClr>
              <a:buFont typeface="Wingdings 2"/>
              <a:buNone/>
              <a:defRPr/>
            </a:pPr>
            <a:r>
              <a:rPr lang="ro-RO" b="1" dirty="0" err="1" smtClean="0">
                <a:solidFill>
                  <a:schemeClr val="bg1">
                    <a:lumMod val="95000"/>
                    <a:lumOff val="5000"/>
                  </a:schemeClr>
                </a:solidFill>
              </a:rPr>
              <a:t>Bebelusul</a:t>
            </a:r>
            <a:r>
              <a:rPr lang="ro-RO" b="1" dirty="0" smtClean="0">
                <a:solidFill>
                  <a:schemeClr val="bg1">
                    <a:lumMod val="95000"/>
                    <a:lumOff val="5000"/>
                  </a:schemeClr>
                </a:solidFill>
              </a:rPr>
              <a:t> are risc crescut pentru defectele de tub neural (</a:t>
            </a:r>
            <a:r>
              <a:rPr lang="ro-RO" b="1" dirty="0" err="1" smtClean="0">
                <a:solidFill>
                  <a:schemeClr val="bg1">
                    <a:lumMod val="95000"/>
                    <a:lumOff val="5000"/>
                  </a:schemeClr>
                </a:solidFill>
              </a:rPr>
              <a:t>malformatii</a:t>
            </a:r>
            <a:r>
              <a:rPr lang="ro-RO" b="1" dirty="0" smtClean="0">
                <a:solidFill>
                  <a:schemeClr val="bg1">
                    <a:lumMod val="95000"/>
                    <a:lumOff val="5000"/>
                  </a:schemeClr>
                </a:solidFill>
              </a:rPr>
              <a:t> ale creierului sau coloanei vertebrale) </a:t>
            </a:r>
            <a:r>
              <a:rPr lang="ro-RO" b="1" dirty="0" err="1" smtClean="0">
                <a:solidFill>
                  <a:schemeClr val="bg1">
                    <a:lumMod val="95000"/>
                    <a:lumOff val="5000"/>
                  </a:schemeClr>
                </a:solidFill>
              </a:rPr>
              <a:t>inca</a:t>
            </a:r>
            <a:r>
              <a:rPr lang="ro-RO" b="1" dirty="0" smtClean="0">
                <a:solidFill>
                  <a:schemeClr val="bg1">
                    <a:lumMod val="95000"/>
                    <a:lumOff val="5000"/>
                  </a:schemeClr>
                </a:solidFill>
              </a:rPr>
              <a:t> din acest stadiu timpuriu al sarcinii. Studiile au demonstrat ca administrarea de acid folic (400mg./zi) previne aceste defecte. Astfel, suplimente</a:t>
            </a:r>
          </a:p>
          <a:p>
            <a:pPr fontAlgn="auto">
              <a:spcAft>
                <a:spcPts val="0"/>
              </a:spcAft>
              <a:buClr>
                <a:schemeClr val="accent3"/>
              </a:buClr>
              <a:buFont typeface="Wingdings 2"/>
              <a:buNone/>
              <a:defRPr/>
            </a:pPr>
            <a:endParaRPr lang="ro-RO" dirty="0"/>
          </a:p>
        </p:txBody>
      </p:sp>
      <p:pic>
        <p:nvPicPr>
          <p:cNvPr id="22532" name="Picture 2" descr="Saptamana 4 patru de sarcina"/>
          <p:cNvPicPr>
            <a:picLocks noChangeAspect="1" noChangeArrowheads="1"/>
          </p:cNvPicPr>
          <p:nvPr/>
        </p:nvPicPr>
        <p:blipFill>
          <a:blip r:embed="rId5" cstate="print"/>
          <a:srcRect/>
          <a:stretch>
            <a:fillRect/>
          </a:stretch>
        </p:blipFill>
        <p:spPr bwMode="auto">
          <a:xfrm>
            <a:off x="6429375" y="1928813"/>
            <a:ext cx="2428875" cy="267652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a:xfrm>
            <a:off x="5715008" y="571480"/>
            <a:ext cx="2786082" cy="1143000"/>
          </a:xfrm>
        </p:spPr>
        <p:txBody>
          <a:bodyPr>
            <a:normAutofit fontScale="90000"/>
          </a:bodyPr>
          <a:lstStyle/>
          <a:p>
            <a:pPr fontAlgn="auto">
              <a:spcAft>
                <a:spcPts val="0"/>
              </a:spcAft>
              <a:defRPr/>
            </a:pPr>
            <a:r>
              <a:rPr lang="ro-RO" sz="3100" b="1" dirty="0" smtClean="0"/>
              <a:t>Luna 2 de sarcina</a:t>
            </a:r>
            <a:r>
              <a:rPr lang="ro-RO" sz="5400" dirty="0" smtClean="0"/>
              <a:t/>
            </a:r>
            <a:br>
              <a:rPr lang="ro-RO" sz="5400" dirty="0" smtClean="0"/>
            </a:br>
            <a:endParaRPr lang="ro-RO" dirty="0"/>
          </a:p>
        </p:txBody>
      </p:sp>
      <p:sp>
        <p:nvSpPr>
          <p:cNvPr id="23555" name="CasetăText 2"/>
          <p:cNvSpPr txBox="1">
            <a:spLocks noChangeArrowheads="1"/>
          </p:cNvSpPr>
          <p:nvPr/>
        </p:nvSpPr>
        <p:spPr bwMode="auto">
          <a:xfrm>
            <a:off x="2428875" y="1285875"/>
            <a:ext cx="6715125" cy="5216525"/>
          </a:xfrm>
          <a:prstGeom prst="rect">
            <a:avLst/>
          </a:prstGeom>
          <a:noFill/>
          <a:ln w="9525">
            <a:noFill/>
            <a:miter lim="800000"/>
            <a:headEnd/>
            <a:tailEnd/>
          </a:ln>
        </p:spPr>
        <p:txBody>
          <a:bodyPr>
            <a:spAutoFit/>
          </a:bodyPr>
          <a:lstStyle/>
          <a:p>
            <a:r>
              <a:rPr lang="ro-RO" sz="1100">
                <a:latin typeface="Constantia" pitchFamily="18" charset="0"/>
              </a:rPr>
              <a:t>In luna a 2-a de sarcina e recomandat sa aiba loc </a:t>
            </a:r>
            <a:r>
              <a:rPr lang="ro-RO" sz="1100" b="1">
                <a:latin typeface="Constantia" pitchFamily="18" charset="0"/>
              </a:rPr>
              <a:t>primul consult ginecologic</a:t>
            </a:r>
            <a:r>
              <a:rPr lang="ro-RO" sz="1100">
                <a:latin typeface="Constantia" pitchFamily="18" charset="0"/>
              </a:rPr>
              <a:t>, care va confirma sarcina. </a:t>
            </a:r>
            <a:r>
              <a:rPr lang="ro-RO" sz="1100" b="1">
                <a:latin typeface="Constantia" pitchFamily="18" charset="0"/>
              </a:rPr>
              <a:t>Medicul trebuie ales cu grija</a:t>
            </a:r>
            <a:r>
              <a:rPr lang="ro-RO" sz="1100">
                <a:latin typeface="Constantia" pitchFamily="18" charset="0"/>
              </a:rPr>
              <a:t> pentru a merge cu placere la controale, care devin din ce in ce mai dese, pe masura ce sarcina avanseaza si pentru ca aceste 9 luni de sarcina sa fie o experienta placuta. </a:t>
            </a:r>
          </a:p>
          <a:p>
            <a:r>
              <a:rPr lang="ro-RO" sz="1100">
                <a:latin typeface="Constantia" pitchFamily="18" charset="0"/>
              </a:rPr>
              <a:t> </a:t>
            </a:r>
          </a:p>
          <a:p>
            <a:r>
              <a:rPr lang="ro-RO" sz="1100" b="1">
                <a:latin typeface="Constantia" pitchFamily="18" charset="0"/>
              </a:rPr>
              <a:t>Toate organele majore ale embrionului sunt formate</a:t>
            </a:r>
            <a:r>
              <a:rPr lang="ro-RO" sz="1100">
                <a:latin typeface="Constantia" pitchFamily="18" charset="0"/>
              </a:rPr>
              <a:t> si sunt in curs de dezvoltare. Placenta si cordonul ombilical incep sa functioneze si sa ii asigure oxigenul si substantele nutritive de care are nevoie. Capul este mult mai mare comparativ cu restul corpului si se sprijina pe piept. </a:t>
            </a:r>
            <a:r>
              <a:rPr lang="ro-RO" sz="1100" b="1">
                <a:latin typeface="Constantia" pitchFamily="18" charset="0"/>
              </a:rPr>
              <a:t>Trasaturile fetei incep sa se contureze</a:t>
            </a:r>
            <a:r>
              <a:rPr lang="ro-RO" sz="1100">
                <a:latin typeface="Constantia" pitchFamily="18" charset="0"/>
              </a:rPr>
              <a:t>, pe masura ce se dezvolta ochii, pleoapele, gura, limba, dintii, nasul si urechile. Incep sa se formeze intestinele, pancreasul, plamanii si organele genitale. </a:t>
            </a:r>
          </a:p>
          <a:p>
            <a:r>
              <a:rPr lang="ro-RO" sz="1100">
                <a:latin typeface="Constantia" pitchFamily="18" charset="0"/>
              </a:rPr>
              <a:t> </a:t>
            </a:r>
          </a:p>
          <a:p>
            <a:r>
              <a:rPr lang="ro-RO" sz="1100">
                <a:latin typeface="Constantia" pitchFamily="18" charset="0"/>
              </a:rPr>
              <a:t>Sistemul nervos se dezvolta intr-un ritm rapid. </a:t>
            </a:r>
            <a:r>
              <a:rPr lang="ro-RO" sz="1100" b="1">
                <a:latin typeface="Constantia" pitchFamily="18" charset="0"/>
              </a:rPr>
              <a:t>Embrionul prezinta deja reflexe</a:t>
            </a:r>
            <a:r>
              <a:rPr lang="ro-RO" sz="1100">
                <a:latin typeface="Constantia" pitchFamily="18" charset="0"/>
              </a:rPr>
              <a:t> ca raspuns la atingere si contractii musculare, dar aceste miscari inca nu pot fi percepute de mama, dar pot fi surprinse ecografic. La sfarsitul lunii a 2-a de sarcina, </a:t>
            </a:r>
            <a:r>
              <a:rPr lang="ro-RO" sz="1100" b="1">
                <a:latin typeface="Constantia" pitchFamily="18" charset="0"/>
              </a:rPr>
              <a:t>embrionul are 1-2 cm si cantareste aproape 1 gram</a:t>
            </a:r>
            <a:r>
              <a:rPr lang="ro-RO" sz="1100">
                <a:latin typeface="Constantia" pitchFamily="18" charset="0"/>
              </a:rPr>
              <a:t>. </a:t>
            </a:r>
          </a:p>
          <a:p>
            <a:r>
              <a:rPr lang="ro-RO" sz="1100">
                <a:latin typeface="Constantia" pitchFamily="18" charset="0"/>
              </a:rPr>
              <a:t> </a:t>
            </a:r>
          </a:p>
          <a:p>
            <a:r>
              <a:rPr lang="ro-RO" sz="1100" b="1">
                <a:latin typeface="Constantia" pitchFamily="18" charset="0"/>
              </a:rPr>
              <a:t>Pentru mama, incepe o perioada grea.</a:t>
            </a:r>
            <a:r>
              <a:rPr lang="ro-RO" sz="1100">
                <a:latin typeface="Constantia" pitchFamily="18" charset="0"/>
              </a:rPr>
              <a:t> Uterul ajunge de marimea unei </a:t>
            </a:r>
            <a:r>
              <a:rPr lang="ro-RO" sz="1100" b="1">
                <a:latin typeface="Constantia" pitchFamily="18" charset="0"/>
              </a:rPr>
              <a:t>portocale</a:t>
            </a:r>
            <a:r>
              <a:rPr lang="ro-RO" sz="1100">
                <a:latin typeface="Constantia" pitchFamily="18" charset="0"/>
              </a:rPr>
              <a:t> la sfarsitul acestei luni. </a:t>
            </a:r>
            <a:r>
              <a:rPr lang="ro-RO" sz="1100" b="1">
                <a:latin typeface="Constantia" pitchFamily="18" charset="0"/>
              </a:rPr>
              <a:t>Simptomele</a:t>
            </a:r>
            <a:r>
              <a:rPr lang="ro-RO" sz="1100">
                <a:latin typeface="Constantia" pitchFamily="18" charset="0"/>
              </a:rPr>
              <a:t> sunt aceleasi din prima luna de sarcina si includ oboseala, ametelile, durerile de cap, greturile matinale, poftele, urinarile frecvente, toanele si sensibilitatea si tensiunea la nivelul sanilor. Se mai pot adauga nasul infundat, sensibilitatea si sangerarile gingiilor si constipatia.</a:t>
            </a:r>
          </a:p>
          <a:p>
            <a:r>
              <a:rPr lang="ro-RO" sz="1100">
                <a:latin typeface="Constantia" pitchFamily="18" charset="0"/>
              </a:rPr>
              <a:t> </a:t>
            </a:r>
          </a:p>
          <a:p>
            <a:r>
              <a:rPr lang="ro-RO" sz="1100">
                <a:latin typeface="Constantia" pitchFamily="18" charset="0"/>
              </a:rPr>
              <a:t>Pentru a ameliora simptomele neplacute din aceasta perioada se recomanda </a:t>
            </a:r>
            <a:r>
              <a:rPr lang="ro-RO" sz="1100" b="1">
                <a:latin typeface="Constantia" pitchFamily="18" charset="0"/>
              </a:rPr>
              <a:t>mese mici</a:t>
            </a:r>
            <a:r>
              <a:rPr lang="ro-RO" sz="1100">
                <a:latin typeface="Constantia" pitchFamily="18" charset="0"/>
              </a:rPr>
              <a:t> cantitativ si </a:t>
            </a:r>
            <a:r>
              <a:rPr lang="ro-RO" sz="1100" b="1">
                <a:latin typeface="Constantia" pitchFamily="18" charset="0"/>
              </a:rPr>
              <a:t>dese</a:t>
            </a:r>
            <a:r>
              <a:rPr lang="ro-RO" sz="1100">
                <a:latin typeface="Constantia" pitchFamily="18" charset="0"/>
              </a:rPr>
              <a:t>, 5-6/zi, un consum crescut de </a:t>
            </a:r>
            <a:r>
              <a:rPr lang="ro-RO" sz="1100" b="1">
                <a:latin typeface="Constantia" pitchFamily="18" charset="0"/>
              </a:rPr>
              <a:t>lichide</a:t>
            </a:r>
            <a:r>
              <a:rPr lang="ro-RO" sz="1100">
                <a:latin typeface="Constantia" pitchFamily="18" charset="0"/>
              </a:rPr>
              <a:t> (de preferat apa plata), aproximativ 2,5 litrii pe zi si </a:t>
            </a:r>
            <a:r>
              <a:rPr lang="ro-RO" sz="1100" b="1">
                <a:latin typeface="Constantia" pitchFamily="18" charset="0"/>
              </a:rPr>
              <a:t>odihna</a:t>
            </a:r>
            <a:r>
              <a:rPr lang="ro-RO" sz="1100">
                <a:latin typeface="Constantia" pitchFamily="18" charset="0"/>
              </a:rPr>
              <a:t> suficienta. </a:t>
            </a:r>
          </a:p>
          <a:p>
            <a:r>
              <a:rPr lang="ro-RO" sz="1100">
                <a:latin typeface="Constantia" pitchFamily="18" charset="0"/>
              </a:rPr>
              <a:t> </a:t>
            </a:r>
          </a:p>
          <a:p>
            <a:r>
              <a:rPr lang="ro-RO" sz="1100">
                <a:latin typeface="Constantia" pitchFamily="18" charset="0"/>
              </a:rPr>
              <a:t>Sunt </a:t>
            </a:r>
            <a:r>
              <a:rPr lang="ro-RO" sz="1100" b="1">
                <a:latin typeface="Constantia" pitchFamily="18" charset="0"/>
              </a:rPr>
              <a:t>interzise</a:t>
            </a:r>
            <a:r>
              <a:rPr lang="ro-RO" sz="1100">
                <a:latin typeface="Constantia" pitchFamily="18" charset="0"/>
              </a:rPr>
              <a:t> bauturile alcoolice, drogurile, fumatul si bauturile sau dulciurile ce contin cafeina. </a:t>
            </a:r>
            <a:r>
              <a:rPr lang="ro-RO" sz="1100" b="1">
                <a:latin typeface="Constantia" pitchFamily="18" charset="0"/>
                <a:hlinkClick r:id="rId2"/>
              </a:rPr>
              <a:t>Dieta</a:t>
            </a:r>
            <a:r>
              <a:rPr lang="ro-RO" sz="1100" b="1">
                <a:latin typeface="Constantia" pitchFamily="18" charset="0"/>
              </a:rPr>
              <a:t> </a:t>
            </a:r>
            <a:r>
              <a:rPr lang="ro-RO" sz="1100">
                <a:latin typeface="Constantia" pitchFamily="18" charset="0"/>
              </a:rPr>
              <a:t>trebuie sa fie una </a:t>
            </a:r>
            <a:r>
              <a:rPr lang="ro-RO" sz="1100" b="1">
                <a:latin typeface="Constantia" pitchFamily="18" charset="0"/>
              </a:rPr>
              <a:t>echilibrata</a:t>
            </a:r>
            <a:r>
              <a:rPr lang="ro-RO" sz="1100">
                <a:latin typeface="Constantia" pitchFamily="18" charset="0"/>
              </a:rPr>
              <a:t>, fara excese si cu evitarea pe cat posibil a dulciurilor concentrate, a mancarurilor grase, prajite si condimentate in exces. </a:t>
            </a:r>
            <a:r>
              <a:rPr lang="ro-RO" sz="1100" b="1">
                <a:latin typeface="Constantia" pitchFamily="18" charset="0"/>
              </a:rPr>
              <a:t>Suplimentele de </a:t>
            </a:r>
            <a:r>
              <a:rPr lang="ro-RO" sz="1100" b="1">
                <a:latin typeface="Constantia" pitchFamily="18" charset="0"/>
                <a:hlinkClick r:id="rId3"/>
              </a:rPr>
              <a:t>acid folic</a:t>
            </a:r>
            <a:r>
              <a:rPr lang="ro-RO" sz="1100" b="1">
                <a:latin typeface="Constantia" pitchFamily="18" charset="0"/>
              </a:rPr>
              <a:t> si calciu sunt extrem de importante</a:t>
            </a:r>
            <a:r>
              <a:rPr lang="ro-RO" sz="1100">
                <a:latin typeface="Constantia" pitchFamily="18" charset="0"/>
              </a:rPr>
              <a:t> datorita perioadei de crestere si dezvoltare rapida a embrionului.</a:t>
            </a:r>
          </a:p>
          <a:p>
            <a:r>
              <a:rPr lang="ro-RO">
                <a:latin typeface="Constantia" pitchFamily="18" charset="0"/>
              </a:rPr>
              <a:t> </a:t>
            </a:r>
          </a:p>
          <a:p>
            <a:endParaRPr lang="ro-RO">
              <a:latin typeface="Constantia" pitchFamily="18" charset="0"/>
            </a:endParaRPr>
          </a:p>
        </p:txBody>
      </p:sp>
      <p:pic>
        <p:nvPicPr>
          <p:cNvPr id="23556" name="Picture 2" descr="9 saptamani de sarcina pentru gravida"/>
          <p:cNvPicPr>
            <a:picLocks noChangeAspect="1" noChangeArrowheads="1"/>
          </p:cNvPicPr>
          <p:nvPr/>
        </p:nvPicPr>
        <p:blipFill>
          <a:blip r:embed="rId4" cstate="print"/>
          <a:srcRect/>
          <a:stretch>
            <a:fillRect/>
          </a:stretch>
        </p:blipFill>
        <p:spPr bwMode="auto">
          <a:xfrm>
            <a:off x="0" y="2214563"/>
            <a:ext cx="2428875" cy="3643312"/>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a:xfrm>
            <a:off x="0" y="4286256"/>
            <a:ext cx="6881810" cy="1219199"/>
          </a:xfrm>
        </p:spPr>
        <p:txBody>
          <a:bodyPr>
            <a:normAutofit fontScale="90000"/>
          </a:bodyPr>
          <a:lstStyle/>
          <a:p>
            <a:pPr marL="857250" indent="-857250" fontAlgn="auto">
              <a:spcAft>
                <a:spcPts val="0"/>
              </a:spcAft>
              <a:defRPr/>
            </a:pPr>
            <a:r>
              <a:rPr lang="ro-RO" smtClean="0">
                <a:solidFill>
                  <a:schemeClr val="accent1">
                    <a:lumMod val="50000"/>
                  </a:schemeClr>
                </a:solidFill>
              </a:rPr>
              <a:t/>
            </a:r>
            <a:br>
              <a:rPr lang="ro-RO" smtClean="0">
                <a:solidFill>
                  <a:schemeClr val="accent1">
                    <a:lumMod val="50000"/>
                  </a:schemeClr>
                </a:solidFill>
              </a:rPr>
            </a:br>
            <a:r>
              <a:rPr lang="ro-RO" sz="4400" err="1" smtClean="0">
                <a:solidFill>
                  <a:schemeClr val="accent1">
                    <a:lumMod val="50000"/>
                  </a:schemeClr>
                </a:solidFill>
                <a:latin typeface="Andalus" pitchFamily="18" charset="-78"/>
                <a:cs typeface="Andalus" pitchFamily="18" charset="-78"/>
              </a:rPr>
              <a:t>Banica</a:t>
            </a:r>
            <a:r>
              <a:rPr lang="ro-RO" sz="4400" smtClean="0">
                <a:solidFill>
                  <a:schemeClr val="accent1">
                    <a:lumMod val="50000"/>
                  </a:schemeClr>
                </a:solidFill>
                <a:latin typeface="Andalus" pitchFamily="18" charset="-78"/>
                <a:cs typeface="Andalus" pitchFamily="18" charset="-78"/>
              </a:rPr>
              <a:t> </a:t>
            </a:r>
            <a:r>
              <a:rPr lang="ro-RO" sz="4400" err="1" smtClean="0">
                <a:solidFill>
                  <a:schemeClr val="accent1">
                    <a:lumMod val="50000"/>
                  </a:schemeClr>
                </a:solidFill>
                <a:latin typeface="Andalus" pitchFamily="18" charset="-78"/>
                <a:cs typeface="Andalus" pitchFamily="18" charset="-78"/>
              </a:rPr>
              <a:t>Florenta</a:t>
            </a:r>
            <a:r>
              <a:rPr lang="ro-RO" sz="4400" smtClean="0">
                <a:solidFill>
                  <a:schemeClr val="accent1">
                    <a:lumMod val="50000"/>
                  </a:schemeClr>
                </a:solidFill>
                <a:latin typeface="Andalus" pitchFamily="18" charset="-78"/>
                <a:cs typeface="Andalus" pitchFamily="18" charset="-78"/>
              </a:rPr>
              <a:t/>
            </a:r>
            <a:br>
              <a:rPr lang="ro-RO" sz="4400" smtClean="0">
                <a:solidFill>
                  <a:schemeClr val="accent1">
                    <a:lumMod val="50000"/>
                  </a:schemeClr>
                </a:solidFill>
                <a:latin typeface="Andalus" pitchFamily="18" charset="-78"/>
                <a:cs typeface="Andalus" pitchFamily="18" charset="-78"/>
              </a:rPr>
            </a:br>
            <a:r>
              <a:rPr lang="ro-RO" sz="4400" err="1" smtClean="0">
                <a:solidFill>
                  <a:schemeClr val="accent1">
                    <a:lumMod val="50000"/>
                  </a:schemeClr>
                </a:solidFill>
                <a:latin typeface="Andalus" pitchFamily="18" charset="-78"/>
                <a:cs typeface="Andalus" pitchFamily="18" charset="-78"/>
              </a:rPr>
              <a:t>Dragan</a:t>
            </a:r>
            <a:r>
              <a:rPr lang="ro-RO" sz="4400" smtClean="0">
                <a:solidFill>
                  <a:schemeClr val="accent1">
                    <a:lumMod val="50000"/>
                  </a:schemeClr>
                </a:solidFill>
                <a:latin typeface="Andalus" pitchFamily="18" charset="-78"/>
                <a:cs typeface="Andalus" pitchFamily="18" charset="-78"/>
              </a:rPr>
              <a:t> Ligia </a:t>
            </a:r>
            <a:br>
              <a:rPr lang="ro-RO" sz="4400" smtClean="0">
                <a:solidFill>
                  <a:schemeClr val="accent1">
                    <a:lumMod val="50000"/>
                  </a:schemeClr>
                </a:solidFill>
                <a:latin typeface="Andalus" pitchFamily="18" charset="-78"/>
                <a:cs typeface="Andalus" pitchFamily="18" charset="-78"/>
              </a:rPr>
            </a:br>
            <a:r>
              <a:rPr lang="ro-RO" sz="4400" err="1" smtClean="0">
                <a:solidFill>
                  <a:schemeClr val="accent1">
                    <a:lumMod val="50000"/>
                  </a:schemeClr>
                </a:solidFill>
                <a:latin typeface="Andalus" pitchFamily="18" charset="-78"/>
                <a:cs typeface="Andalus" pitchFamily="18" charset="-78"/>
              </a:rPr>
              <a:t>Draghici</a:t>
            </a:r>
            <a:r>
              <a:rPr lang="ro-RO" sz="4400" smtClean="0">
                <a:solidFill>
                  <a:schemeClr val="accent1">
                    <a:lumMod val="50000"/>
                  </a:schemeClr>
                </a:solidFill>
                <a:latin typeface="Andalus" pitchFamily="18" charset="-78"/>
                <a:cs typeface="Andalus" pitchFamily="18" charset="-78"/>
              </a:rPr>
              <a:t> Andreea</a:t>
            </a:r>
            <a:br>
              <a:rPr lang="ro-RO" sz="4400" smtClean="0">
                <a:solidFill>
                  <a:schemeClr val="accent1">
                    <a:lumMod val="50000"/>
                  </a:schemeClr>
                </a:solidFill>
                <a:latin typeface="Andalus" pitchFamily="18" charset="-78"/>
                <a:cs typeface="Andalus" pitchFamily="18" charset="-78"/>
              </a:rPr>
            </a:br>
            <a:r>
              <a:rPr lang="ro-RO" sz="4400" smtClean="0">
                <a:solidFill>
                  <a:schemeClr val="accent1">
                    <a:lumMod val="50000"/>
                  </a:schemeClr>
                </a:solidFill>
                <a:latin typeface="Andalus" pitchFamily="18" charset="-78"/>
                <a:cs typeface="Andalus" pitchFamily="18" charset="-78"/>
              </a:rPr>
              <a:t>Ionescu Sandra </a:t>
            </a:r>
            <a:br>
              <a:rPr lang="ro-RO" sz="4400" smtClean="0">
                <a:solidFill>
                  <a:schemeClr val="accent1">
                    <a:lumMod val="50000"/>
                  </a:schemeClr>
                </a:solidFill>
                <a:latin typeface="Andalus" pitchFamily="18" charset="-78"/>
                <a:cs typeface="Andalus" pitchFamily="18" charset="-78"/>
              </a:rPr>
            </a:br>
            <a:r>
              <a:rPr lang="ro-RO" sz="4400" smtClean="0">
                <a:solidFill>
                  <a:schemeClr val="accent1">
                    <a:lumMod val="50000"/>
                  </a:schemeClr>
                </a:solidFill>
                <a:latin typeface="Andalus" pitchFamily="18" charset="-78"/>
                <a:cs typeface="Andalus" pitchFamily="18" charset="-78"/>
              </a:rPr>
              <a:t>Nitu Simona </a:t>
            </a:r>
            <a:br>
              <a:rPr lang="ro-RO" sz="4400" smtClean="0">
                <a:solidFill>
                  <a:schemeClr val="accent1">
                    <a:lumMod val="50000"/>
                  </a:schemeClr>
                </a:solidFill>
                <a:latin typeface="Andalus" pitchFamily="18" charset="-78"/>
                <a:cs typeface="Andalus" pitchFamily="18" charset="-78"/>
              </a:rPr>
            </a:br>
            <a:r>
              <a:rPr lang="ro-RO" sz="4400" err="1" smtClean="0">
                <a:solidFill>
                  <a:schemeClr val="accent1">
                    <a:lumMod val="50000"/>
                  </a:schemeClr>
                </a:solidFill>
                <a:latin typeface="Andalus" pitchFamily="18" charset="-78"/>
                <a:cs typeface="Andalus" pitchFamily="18" charset="-78"/>
              </a:rPr>
              <a:t>Soucaliuc</a:t>
            </a:r>
            <a:r>
              <a:rPr lang="ro-RO" sz="4400" smtClean="0">
                <a:solidFill>
                  <a:schemeClr val="accent1">
                    <a:lumMod val="50000"/>
                  </a:schemeClr>
                </a:solidFill>
                <a:latin typeface="Andalus" pitchFamily="18" charset="-78"/>
                <a:cs typeface="Andalus" pitchFamily="18" charset="-78"/>
              </a:rPr>
              <a:t> Andreea</a:t>
            </a:r>
            <a:endParaRPr lang="ro-RO" sz="4400">
              <a:solidFill>
                <a:schemeClr val="accent1">
                  <a:lumMod val="50000"/>
                </a:schemeClr>
              </a:solidFill>
              <a:latin typeface="Andalus" pitchFamily="18" charset="-78"/>
              <a:cs typeface="Andalus" pitchFamily="18" charset="-78"/>
            </a:endParaRPr>
          </a:p>
        </p:txBody>
      </p:sp>
      <p:pic>
        <p:nvPicPr>
          <p:cNvPr id="3" name="Imagine 2" descr="img10.jpg"/>
          <p:cNvPicPr>
            <a:picLocks noChangeAspect="1"/>
          </p:cNvPicPr>
          <p:nvPr/>
        </p:nvPicPr>
        <p:blipFill>
          <a:blip r:embed="rId2" cstate="print"/>
          <a:stretch>
            <a:fillRect/>
          </a:stretch>
        </p:blipFill>
        <p:spPr>
          <a:xfrm>
            <a:off x="4929190" y="1857364"/>
            <a:ext cx="3977664" cy="4058248"/>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a:xfrm>
            <a:off x="642910" y="642918"/>
            <a:ext cx="7772400" cy="1362456"/>
          </a:xfrm>
        </p:spPr>
        <p:txBody>
          <a:bodyPr/>
          <a:lstStyle/>
          <a:p>
            <a:pPr fontAlgn="auto">
              <a:spcAft>
                <a:spcPts val="0"/>
              </a:spcAft>
              <a:defRPr/>
            </a:pPr>
            <a:r>
              <a:rPr lang="ro-RO" sz="3200" smtClean="0"/>
              <a:t>Luna 3 de sarcina</a:t>
            </a:r>
            <a:r>
              <a:rPr lang="ro-RO" smtClean="0"/>
              <a:t/>
            </a:r>
            <a:br>
              <a:rPr lang="ro-RO" smtClean="0"/>
            </a:br>
            <a:endParaRPr lang="ro-RO"/>
          </a:p>
        </p:txBody>
      </p:sp>
      <p:sp>
        <p:nvSpPr>
          <p:cNvPr id="3" name="Substituent text 2"/>
          <p:cNvSpPr>
            <a:spLocks noGrp="1"/>
          </p:cNvSpPr>
          <p:nvPr>
            <p:ph type="body" idx="1"/>
          </p:nvPr>
        </p:nvSpPr>
        <p:spPr>
          <a:xfrm>
            <a:off x="142875" y="1214438"/>
            <a:ext cx="6429375" cy="5643562"/>
          </a:xfrm>
        </p:spPr>
        <p:txBody>
          <a:bodyPr>
            <a:normAutofit fontScale="47500" lnSpcReduction="20000"/>
          </a:bodyPr>
          <a:lstStyle/>
          <a:p>
            <a:pPr fontAlgn="auto">
              <a:spcAft>
                <a:spcPts val="0"/>
              </a:spcAft>
              <a:buClr>
                <a:schemeClr val="accent3"/>
              </a:buClr>
              <a:buFont typeface="Wingdings 2"/>
              <a:buNone/>
              <a:defRPr/>
            </a:pPr>
            <a:r>
              <a:rPr lang="ro-RO" b="1" dirty="0" smtClean="0">
                <a:solidFill>
                  <a:schemeClr val="bg1">
                    <a:lumMod val="95000"/>
                    <a:lumOff val="5000"/>
                  </a:schemeClr>
                </a:solidFill>
              </a:rPr>
              <a:t>In luna 3-a de sarcina, embrionul </a:t>
            </a:r>
            <a:r>
              <a:rPr lang="ro-RO" b="1" dirty="0" err="1" smtClean="0">
                <a:solidFill>
                  <a:schemeClr val="bg1">
                    <a:lumMod val="95000"/>
                    <a:lumOff val="5000"/>
                  </a:schemeClr>
                </a:solidFill>
              </a:rPr>
              <a:t>avanseaza</a:t>
            </a:r>
            <a:r>
              <a:rPr lang="ro-RO" b="1" dirty="0" smtClean="0">
                <a:solidFill>
                  <a:schemeClr val="bg1">
                    <a:lumMod val="95000"/>
                    <a:lumOff val="5000"/>
                  </a:schemeClr>
                </a:solidFill>
              </a:rPr>
              <a:t> si devine </a:t>
            </a:r>
            <a:r>
              <a:rPr lang="ro-RO" b="1" dirty="0" err="1" smtClean="0">
                <a:solidFill>
                  <a:schemeClr val="bg1">
                    <a:lumMod val="95000"/>
                    <a:lumOff val="5000"/>
                  </a:schemeClr>
                </a:solidFill>
              </a:rPr>
              <a:t>fat</a:t>
            </a:r>
            <a:r>
              <a:rPr lang="ro-RO" b="1" dirty="0" smtClean="0">
                <a:solidFill>
                  <a:schemeClr val="bg1">
                    <a:lumMod val="95000"/>
                    <a:lumOff val="5000"/>
                  </a:schemeClr>
                </a:solidFill>
              </a:rPr>
              <a:t> (fetus). De la dimensiunea unei </a:t>
            </a:r>
            <a:r>
              <a:rPr lang="ro-RO" b="1" dirty="0" err="1" smtClean="0">
                <a:solidFill>
                  <a:schemeClr val="bg1">
                    <a:lumMod val="95000"/>
                    <a:lumOff val="5000"/>
                  </a:schemeClr>
                </a:solidFill>
              </a:rPr>
              <a:t>masline</a:t>
            </a:r>
            <a:r>
              <a:rPr lang="ro-RO" b="1" dirty="0" smtClean="0">
                <a:solidFill>
                  <a:schemeClr val="bg1">
                    <a:lumMod val="95000"/>
                    <a:lumOff val="5000"/>
                  </a:schemeClr>
                </a:solidFill>
              </a:rPr>
              <a:t> ajunge la 5.5 cm si 14 grame la </a:t>
            </a:r>
            <a:r>
              <a:rPr lang="ro-RO" b="1" dirty="0" err="1" smtClean="0">
                <a:solidFill>
                  <a:schemeClr val="bg1">
                    <a:lumMod val="95000"/>
                    <a:lumOff val="5000"/>
                  </a:schemeClr>
                </a:solidFill>
              </a:rPr>
              <a:t>sfarsitul</a:t>
            </a:r>
            <a:r>
              <a:rPr lang="ro-RO" b="1" dirty="0" smtClean="0">
                <a:solidFill>
                  <a:schemeClr val="bg1">
                    <a:lumMod val="95000"/>
                    <a:lumOff val="5000"/>
                  </a:schemeClr>
                </a:solidFill>
              </a:rPr>
              <a:t> lunii. Aproape toate organele si structurile sunt formate. Ele vor continua sa </a:t>
            </a:r>
            <a:r>
              <a:rPr lang="ro-RO" b="1" dirty="0" err="1" smtClean="0">
                <a:solidFill>
                  <a:schemeClr val="bg1">
                    <a:lumMod val="95000"/>
                    <a:lumOff val="5000"/>
                  </a:schemeClr>
                </a:solidFill>
              </a:rPr>
              <a:t>creasca</a:t>
            </a:r>
            <a:r>
              <a:rPr lang="ro-RO" b="1" dirty="0" smtClean="0">
                <a:solidFill>
                  <a:schemeClr val="bg1">
                    <a:lumMod val="95000"/>
                    <a:lumOff val="5000"/>
                  </a:schemeClr>
                </a:solidFill>
              </a:rPr>
              <a:t> si sa se dezvolte intr-un ritm alert pana la </a:t>
            </a:r>
            <a:r>
              <a:rPr lang="ro-RO" b="1" dirty="0" err="1" smtClean="0">
                <a:solidFill>
                  <a:schemeClr val="bg1">
                    <a:lumMod val="95000"/>
                    <a:lumOff val="5000"/>
                  </a:schemeClr>
                </a:solidFill>
                <a:hlinkClick r:id="rId2"/>
              </a:rPr>
              <a:t>nastere</a:t>
            </a:r>
            <a:r>
              <a:rPr lang="ro-RO" b="1" dirty="0" smtClean="0">
                <a:solidFill>
                  <a:schemeClr val="bg1">
                    <a:lumMod val="95000"/>
                    <a:lumOff val="5000"/>
                  </a:schemeClr>
                </a:solidFill>
              </a:rPr>
              <a:t>. </a:t>
            </a:r>
            <a:r>
              <a:rPr lang="ro-RO" b="1" dirty="0" err="1" smtClean="0">
                <a:solidFill>
                  <a:schemeClr val="bg1">
                    <a:lumMod val="95000"/>
                    <a:lumOff val="5000"/>
                  </a:schemeClr>
                </a:solidFill>
              </a:rPr>
              <a:t>Dupa</a:t>
            </a:r>
            <a:r>
              <a:rPr lang="ro-RO" b="1" dirty="0" smtClean="0">
                <a:solidFill>
                  <a:schemeClr val="bg1">
                    <a:lumMod val="95000"/>
                    <a:lumOff val="5000"/>
                  </a:schemeClr>
                </a:solidFill>
              </a:rPr>
              <a:t> aceasta luna de sarcina, riscul de a </a:t>
            </a:r>
            <a:r>
              <a:rPr lang="ro-RO" b="1" dirty="0" err="1" smtClean="0">
                <a:solidFill>
                  <a:schemeClr val="bg1">
                    <a:lumMod val="95000"/>
                    <a:lumOff val="5000"/>
                  </a:schemeClr>
                </a:solidFill>
              </a:rPr>
              <a:t>aparea</a:t>
            </a:r>
            <a:r>
              <a:rPr lang="ro-RO" b="1" dirty="0" smtClean="0">
                <a:solidFill>
                  <a:schemeClr val="bg1">
                    <a:lumMod val="95000"/>
                    <a:lumOff val="5000"/>
                  </a:schemeClr>
                </a:solidFill>
              </a:rPr>
              <a:t> anomalii congenitale este foarte mic. </a:t>
            </a:r>
          </a:p>
          <a:p>
            <a:pPr fontAlgn="auto">
              <a:spcAft>
                <a:spcPts val="0"/>
              </a:spcAft>
              <a:buClr>
                <a:schemeClr val="accent3"/>
              </a:buClr>
              <a:buFont typeface="Wingdings 2"/>
              <a:buNone/>
              <a:defRPr/>
            </a:pPr>
            <a:r>
              <a:rPr lang="ro-RO" b="1" dirty="0" smtClean="0">
                <a:solidFill>
                  <a:schemeClr val="bg1">
                    <a:lumMod val="95000"/>
                    <a:lumOff val="5000"/>
                  </a:schemeClr>
                </a:solidFill>
              </a:rPr>
              <a:t> </a:t>
            </a:r>
          </a:p>
          <a:p>
            <a:pPr fontAlgn="auto">
              <a:spcAft>
                <a:spcPts val="0"/>
              </a:spcAft>
              <a:buClr>
                <a:schemeClr val="accent3"/>
              </a:buClr>
              <a:buFont typeface="Wingdings 2"/>
              <a:buNone/>
              <a:defRPr/>
            </a:pPr>
            <a:r>
              <a:rPr lang="ro-RO" b="1" dirty="0" smtClean="0">
                <a:solidFill>
                  <a:schemeClr val="bg1">
                    <a:lumMod val="95000"/>
                    <a:lumOff val="5000"/>
                  </a:schemeClr>
                </a:solidFill>
              </a:rPr>
              <a:t>Creierul </a:t>
            </a:r>
            <a:r>
              <a:rPr lang="ro-RO" b="1" dirty="0" err="1" smtClean="0">
                <a:solidFill>
                  <a:schemeClr val="bg1">
                    <a:lumMod val="95000"/>
                    <a:lumOff val="5000"/>
                  </a:schemeClr>
                </a:solidFill>
              </a:rPr>
              <a:t>fatulului</a:t>
            </a:r>
            <a:r>
              <a:rPr lang="ro-RO" b="1" dirty="0" smtClean="0">
                <a:solidFill>
                  <a:schemeClr val="bg1">
                    <a:lumMod val="95000"/>
                    <a:lumOff val="5000"/>
                  </a:schemeClr>
                </a:solidFill>
              </a:rPr>
              <a:t> este complet format si continua sa se dezvolte. El simte durerea, </a:t>
            </a:r>
            <a:r>
              <a:rPr lang="ro-RO" b="1" dirty="0" err="1" smtClean="0">
                <a:solidFill>
                  <a:schemeClr val="bg1">
                    <a:lumMod val="95000"/>
                    <a:lumOff val="5000"/>
                  </a:schemeClr>
                </a:solidFill>
              </a:rPr>
              <a:t>raspunde</a:t>
            </a:r>
            <a:r>
              <a:rPr lang="ro-RO" b="1" dirty="0" smtClean="0">
                <a:solidFill>
                  <a:schemeClr val="bg1">
                    <a:lumMod val="95000"/>
                    <a:lumOff val="5000"/>
                  </a:schemeClr>
                </a:solidFill>
              </a:rPr>
              <a:t> la atingere si chiar </a:t>
            </a:r>
            <a:r>
              <a:rPr lang="ro-RO" b="1" dirty="0" err="1" smtClean="0">
                <a:solidFill>
                  <a:schemeClr val="bg1">
                    <a:lumMod val="95000"/>
                    <a:lumOff val="5000"/>
                  </a:schemeClr>
                </a:solidFill>
              </a:rPr>
              <a:t>incepe</a:t>
            </a:r>
            <a:r>
              <a:rPr lang="ro-RO" b="1" dirty="0" smtClean="0">
                <a:solidFill>
                  <a:schemeClr val="bg1">
                    <a:lumMod val="95000"/>
                    <a:lumOff val="5000"/>
                  </a:schemeClr>
                </a:solidFill>
              </a:rPr>
              <a:t> sa </a:t>
            </a:r>
            <a:r>
              <a:rPr lang="ro-RO" b="1" dirty="0" err="1" smtClean="0">
                <a:solidFill>
                  <a:schemeClr val="bg1">
                    <a:lumMod val="95000"/>
                    <a:lumOff val="5000"/>
                  </a:schemeClr>
                </a:solidFill>
              </a:rPr>
              <a:t>isi</a:t>
            </a:r>
            <a:r>
              <a:rPr lang="ro-RO" b="1" dirty="0" smtClean="0">
                <a:solidFill>
                  <a:schemeClr val="bg1">
                    <a:lumMod val="95000"/>
                    <a:lumOff val="5000"/>
                  </a:schemeClr>
                </a:solidFill>
              </a:rPr>
              <a:t> duca un deget in </a:t>
            </a:r>
            <a:r>
              <a:rPr lang="ro-RO" b="1" dirty="0" err="1" smtClean="0">
                <a:solidFill>
                  <a:schemeClr val="bg1">
                    <a:lumMod val="95000"/>
                    <a:lumOff val="5000"/>
                  </a:schemeClr>
                </a:solidFill>
              </a:rPr>
              <a:t>gurita</a:t>
            </a:r>
            <a:r>
              <a:rPr lang="ro-RO" b="1" dirty="0" smtClean="0">
                <a:solidFill>
                  <a:schemeClr val="bg1">
                    <a:lumMod val="95000"/>
                    <a:lumOff val="5000"/>
                  </a:schemeClr>
                </a:solidFill>
              </a:rPr>
              <a:t>, </a:t>
            </a:r>
            <a:r>
              <a:rPr lang="ro-RO" b="1" dirty="0" err="1" smtClean="0">
                <a:solidFill>
                  <a:schemeClr val="bg1">
                    <a:lumMod val="95000"/>
                    <a:lumOff val="5000"/>
                  </a:schemeClr>
                </a:solidFill>
              </a:rPr>
              <a:t>desi</a:t>
            </a:r>
            <a:r>
              <a:rPr lang="ro-RO" b="1" dirty="0" smtClean="0">
                <a:solidFill>
                  <a:schemeClr val="bg1">
                    <a:lumMod val="95000"/>
                    <a:lumOff val="5000"/>
                  </a:schemeClr>
                </a:solidFill>
              </a:rPr>
              <a:t> </a:t>
            </a:r>
            <a:r>
              <a:rPr lang="ro-RO" b="1" dirty="0" err="1" smtClean="0">
                <a:solidFill>
                  <a:schemeClr val="bg1">
                    <a:lumMod val="95000"/>
                    <a:lumOff val="5000"/>
                  </a:schemeClr>
                </a:solidFill>
              </a:rPr>
              <a:t>inca</a:t>
            </a:r>
            <a:r>
              <a:rPr lang="ro-RO" b="1" dirty="0" smtClean="0">
                <a:solidFill>
                  <a:schemeClr val="bg1">
                    <a:lumMod val="95000"/>
                    <a:lumOff val="5000"/>
                  </a:schemeClr>
                </a:solidFill>
              </a:rPr>
              <a:t> nu </a:t>
            </a:r>
            <a:r>
              <a:rPr lang="ro-RO" b="1" dirty="0" err="1" smtClean="0">
                <a:solidFill>
                  <a:schemeClr val="bg1">
                    <a:lumMod val="95000"/>
                    <a:lumOff val="5000"/>
                  </a:schemeClr>
                </a:solidFill>
              </a:rPr>
              <a:t>stie</a:t>
            </a:r>
            <a:r>
              <a:rPr lang="ro-RO" b="1" dirty="0" smtClean="0">
                <a:solidFill>
                  <a:schemeClr val="bg1">
                    <a:lumMod val="95000"/>
                    <a:lumOff val="5000"/>
                  </a:schemeClr>
                </a:solidFill>
              </a:rPr>
              <a:t> sa </a:t>
            </a:r>
            <a:r>
              <a:rPr lang="ro-RO" b="1" dirty="0" err="1" smtClean="0">
                <a:solidFill>
                  <a:schemeClr val="bg1">
                    <a:lumMod val="95000"/>
                    <a:lumOff val="5000"/>
                  </a:schemeClr>
                </a:solidFill>
              </a:rPr>
              <a:t>il</a:t>
            </a:r>
            <a:r>
              <a:rPr lang="ro-RO" b="1" dirty="0" smtClean="0">
                <a:solidFill>
                  <a:schemeClr val="bg1">
                    <a:lumMod val="95000"/>
                    <a:lumOff val="5000"/>
                  </a:schemeClr>
                </a:solidFill>
              </a:rPr>
              <a:t> </a:t>
            </a:r>
            <a:r>
              <a:rPr lang="ro-RO" b="1" dirty="0" err="1" smtClean="0">
                <a:solidFill>
                  <a:schemeClr val="bg1">
                    <a:lumMod val="95000"/>
                    <a:lumOff val="5000"/>
                  </a:schemeClr>
                </a:solidFill>
              </a:rPr>
              <a:t>suga</a:t>
            </a:r>
            <a:r>
              <a:rPr lang="ro-RO" b="1" dirty="0" smtClean="0">
                <a:solidFill>
                  <a:schemeClr val="bg1">
                    <a:lumMod val="95000"/>
                    <a:lumOff val="5000"/>
                  </a:schemeClr>
                </a:solidFill>
              </a:rPr>
              <a:t>. Capul este </a:t>
            </a:r>
            <a:r>
              <a:rPr lang="ro-RO" b="1" dirty="0" err="1" smtClean="0">
                <a:solidFill>
                  <a:schemeClr val="bg1">
                    <a:lumMod val="95000"/>
                    <a:lumOff val="5000"/>
                  </a:schemeClr>
                </a:solidFill>
              </a:rPr>
              <a:t>inca</a:t>
            </a:r>
            <a:r>
              <a:rPr lang="ro-RO" b="1" dirty="0" smtClean="0">
                <a:solidFill>
                  <a:schemeClr val="bg1">
                    <a:lumMod val="95000"/>
                    <a:lumOff val="5000"/>
                  </a:schemeClr>
                </a:solidFill>
              </a:rPr>
              <a:t> </a:t>
            </a:r>
            <a:r>
              <a:rPr lang="ro-RO" b="1" dirty="0" err="1" smtClean="0">
                <a:solidFill>
                  <a:schemeClr val="bg1">
                    <a:lumMod val="95000"/>
                    <a:lumOff val="5000"/>
                  </a:schemeClr>
                </a:solidFill>
              </a:rPr>
              <a:t>disproportionat</a:t>
            </a:r>
            <a:r>
              <a:rPr lang="ro-RO" b="1" dirty="0" smtClean="0">
                <a:solidFill>
                  <a:schemeClr val="bg1">
                    <a:lumMod val="95000"/>
                    <a:lumOff val="5000"/>
                  </a:schemeClr>
                </a:solidFill>
              </a:rPr>
              <a:t> fata de restul corpului. Fata lui </a:t>
            </a:r>
            <a:r>
              <a:rPr lang="ro-RO" b="1" dirty="0" err="1" smtClean="0">
                <a:solidFill>
                  <a:schemeClr val="bg1">
                    <a:lumMod val="95000"/>
                    <a:lumOff val="5000"/>
                  </a:schemeClr>
                </a:solidFill>
              </a:rPr>
              <a:t>incepe</a:t>
            </a:r>
            <a:r>
              <a:rPr lang="ro-RO" b="1" dirty="0" smtClean="0">
                <a:solidFill>
                  <a:schemeClr val="bg1">
                    <a:lumMod val="95000"/>
                    <a:lumOff val="5000"/>
                  </a:schemeClr>
                </a:solidFill>
              </a:rPr>
              <a:t> sa semene cu a unei </a:t>
            </a:r>
            <a:r>
              <a:rPr lang="ro-RO" b="1" dirty="0" err="1" smtClean="0">
                <a:solidFill>
                  <a:schemeClr val="bg1">
                    <a:lumMod val="95000"/>
                    <a:lumOff val="5000"/>
                  </a:schemeClr>
                </a:solidFill>
              </a:rPr>
              <a:t>fiinte</a:t>
            </a:r>
            <a:r>
              <a:rPr lang="ro-RO" b="1" dirty="0" smtClean="0">
                <a:solidFill>
                  <a:schemeClr val="bg1">
                    <a:lumMod val="95000"/>
                    <a:lumOff val="5000"/>
                  </a:schemeClr>
                </a:solidFill>
              </a:rPr>
              <a:t> umane. Ochii se </a:t>
            </a:r>
            <a:r>
              <a:rPr lang="ro-RO" b="1" dirty="0" err="1" smtClean="0">
                <a:solidFill>
                  <a:schemeClr val="bg1">
                    <a:lumMod val="95000"/>
                    <a:lumOff val="5000"/>
                  </a:schemeClr>
                </a:solidFill>
              </a:rPr>
              <a:t>misca</a:t>
            </a:r>
            <a:r>
              <a:rPr lang="ro-RO" b="1" dirty="0" smtClean="0">
                <a:solidFill>
                  <a:schemeClr val="bg1">
                    <a:lumMod val="95000"/>
                    <a:lumOff val="5000"/>
                  </a:schemeClr>
                </a:solidFill>
              </a:rPr>
              <a:t> sincron si sunt </a:t>
            </a:r>
            <a:r>
              <a:rPr lang="ro-RO" b="1" dirty="0" err="1" smtClean="0">
                <a:solidFill>
                  <a:schemeClr val="bg1">
                    <a:lumMod val="95000"/>
                    <a:lumOff val="5000"/>
                  </a:schemeClr>
                </a:solidFill>
              </a:rPr>
              <a:t>acoperiti</a:t>
            </a:r>
            <a:r>
              <a:rPr lang="ro-RO" b="1" dirty="0" smtClean="0">
                <a:solidFill>
                  <a:schemeClr val="bg1">
                    <a:lumMod val="95000"/>
                    <a:lumOff val="5000"/>
                  </a:schemeClr>
                </a:solidFill>
              </a:rPr>
              <a:t> de pleoape, pana in luna 7-a de sarcina. Urechile se </a:t>
            </a:r>
            <a:r>
              <a:rPr lang="ro-RO" b="1" dirty="0" err="1" smtClean="0">
                <a:solidFill>
                  <a:schemeClr val="bg1">
                    <a:lumMod val="95000"/>
                    <a:lumOff val="5000"/>
                  </a:schemeClr>
                </a:solidFill>
              </a:rPr>
              <a:t>deplaseaza</a:t>
            </a:r>
            <a:r>
              <a:rPr lang="ro-RO" b="1" dirty="0" smtClean="0">
                <a:solidFill>
                  <a:schemeClr val="bg1">
                    <a:lumMod val="95000"/>
                    <a:lumOff val="5000"/>
                  </a:schemeClr>
                </a:solidFill>
              </a:rPr>
              <a:t> spre </a:t>
            </a:r>
            <a:r>
              <a:rPr lang="ro-RO" b="1" dirty="0" err="1" smtClean="0">
                <a:solidFill>
                  <a:schemeClr val="bg1">
                    <a:lumMod val="95000"/>
                    <a:lumOff val="5000"/>
                  </a:schemeClr>
                </a:solidFill>
              </a:rPr>
              <a:t>partile</a:t>
            </a:r>
            <a:r>
              <a:rPr lang="ro-RO" b="1" dirty="0" smtClean="0">
                <a:solidFill>
                  <a:schemeClr val="bg1">
                    <a:lumMod val="95000"/>
                    <a:lumOff val="5000"/>
                  </a:schemeClr>
                </a:solidFill>
              </a:rPr>
              <a:t> laterale ale capului, iar nasul si </a:t>
            </a:r>
            <a:r>
              <a:rPr lang="ro-RO" b="1" dirty="0" err="1" smtClean="0">
                <a:solidFill>
                  <a:schemeClr val="bg1">
                    <a:lumMod val="95000"/>
                    <a:lumOff val="5000"/>
                  </a:schemeClr>
                </a:solidFill>
              </a:rPr>
              <a:t>barbia</a:t>
            </a:r>
            <a:r>
              <a:rPr lang="ro-RO" b="1" dirty="0" smtClean="0">
                <a:solidFill>
                  <a:schemeClr val="bg1">
                    <a:lumMod val="95000"/>
                    <a:lumOff val="5000"/>
                  </a:schemeClr>
                </a:solidFill>
              </a:rPr>
              <a:t> sunt formate. </a:t>
            </a:r>
          </a:p>
          <a:p>
            <a:pPr fontAlgn="auto">
              <a:spcAft>
                <a:spcPts val="0"/>
              </a:spcAft>
              <a:buClr>
                <a:schemeClr val="accent3"/>
              </a:buClr>
              <a:buFont typeface="Wingdings 2"/>
              <a:buNone/>
              <a:defRPr/>
            </a:pPr>
            <a:r>
              <a:rPr lang="ro-RO" b="1" dirty="0" smtClean="0">
                <a:solidFill>
                  <a:schemeClr val="bg1">
                    <a:lumMod val="95000"/>
                    <a:lumOff val="5000"/>
                  </a:schemeClr>
                </a:solidFill>
              </a:rPr>
              <a:t> </a:t>
            </a:r>
          </a:p>
          <a:p>
            <a:pPr fontAlgn="auto">
              <a:spcAft>
                <a:spcPts val="0"/>
              </a:spcAft>
              <a:buClr>
                <a:schemeClr val="accent3"/>
              </a:buClr>
              <a:buFont typeface="Wingdings 2"/>
              <a:buNone/>
              <a:defRPr/>
            </a:pPr>
            <a:r>
              <a:rPr lang="ro-RO" b="1" dirty="0" smtClean="0">
                <a:solidFill>
                  <a:schemeClr val="bg1">
                    <a:lumMod val="95000"/>
                    <a:lumOff val="5000"/>
                  </a:schemeClr>
                </a:solidFill>
              </a:rPr>
              <a:t>Degetele de la </a:t>
            </a:r>
            <a:r>
              <a:rPr lang="ro-RO" b="1" dirty="0" err="1" smtClean="0">
                <a:solidFill>
                  <a:schemeClr val="bg1">
                    <a:lumMod val="95000"/>
                    <a:lumOff val="5000"/>
                  </a:schemeClr>
                </a:solidFill>
              </a:rPr>
              <a:t>maini</a:t>
            </a:r>
            <a:r>
              <a:rPr lang="ro-RO" b="1" dirty="0" smtClean="0">
                <a:solidFill>
                  <a:schemeClr val="bg1">
                    <a:lumMod val="95000"/>
                    <a:lumOff val="5000"/>
                  </a:schemeClr>
                </a:solidFill>
              </a:rPr>
              <a:t> si picioare sunt separate si </a:t>
            </a:r>
            <a:r>
              <a:rPr lang="ro-RO" b="1" dirty="0" err="1" smtClean="0">
                <a:solidFill>
                  <a:schemeClr val="bg1">
                    <a:lumMod val="95000"/>
                    <a:lumOff val="5000"/>
                  </a:schemeClr>
                </a:solidFill>
              </a:rPr>
              <a:t>incep</a:t>
            </a:r>
            <a:r>
              <a:rPr lang="ro-RO" b="1" dirty="0" smtClean="0">
                <a:solidFill>
                  <a:schemeClr val="bg1">
                    <a:lumMod val="95000"/>
                    <a:lumOff val="5000"/>
                  </a:schemeClr>
                </a:solidFill>
              </a:rPr>
              <a:t> sa </a:t>
            </a:r>
            <a:r>
              <a:rPr lang="ro-RO" b="1" dirty="0" err="1" smtClean="0">
                <a:solidFill>
                  <a:schemeClr val="bg1">
                    <a:lumMod val="95000"/>
                    <a:lumOff val="5000"/>
                  </a:schemeClr>
                </a:solidFill>
              </a:rPr>
              <a:t>creasca</a:t>
            </a:r>
            <a:r>
              <a:rPr lang="ro-RO" b="1" dirty="0" smtClean="0">
                <a:solidFill>
                  <a:schemeClr val="bg1">
                    <a:lumMod val="95000"/>
                    <a:lumOff val="5000"/>
                  </a:schemeClr>
                </a:solidFill>
              </a:rPr>
              <a:t> unghiile. Sistemul osos este in curs de osificare. Sistemul digestiv continua sa se dezvolte. Rinichii sunt </a:t>
            </a:r>
            <a:r>
              <a:rPr lang="ro-RO" b="1" dirty="0" err="1" smtClean="0">
                <a:solidFill>
                  <a:schemeClr val="bg1">
                    <a:lumMod val="95000"/>
                    <a:lumOff val="5000"/>
                  </a:schemeClr>
                </a:solidFill>
              </a:rPr>
              <a:t>functionali</a:t>
            </a:r>
            <a:r>
              <a:rPr lang="ro-RO" b="1" dirty="0" smtClean="0">
                <a:solidFill>
                  <a:schemeClr val="bg1">
                    <a:lumMod val="95000"/>
                    <a:lumOff val="5000"/>
                  </a:schemeClr>
                </a:solidFill>
              </a:rPr>
              <a:t> si </a:t>
            </a:r>
            <a:r>
              <a:rPr lang="ro-RO" b="1" dirty="0" err="1" smtClean="0">
                <a:solidFill>
                  <a:schemeClr val="bg1">
                    <a:lumMod val="95000"/>
                    <a:lumOff val="5000"/>
                  </a:schemeClr>
                </a:solidFill>
              </a:rPr>
              <a:t>dupa</a:t>
            </a:r>
            <a:r>
              <a:rPr lang="ro-RO" b="1" dirty="0" smtClean="0">
                <a:solidFill>
                  <a:schemeClr val="bg1">
                    <a:lumMod val="95000"/>
                    <a:lumOff val="5000"/>
                  </a:schemeClr>
                </a:solidFill>
              </a:rPr>
              <a:t> ce </a:t>
            </a:r>
            <a:r>
              <a:rPr lang="ro-RO" b="1" dirty="0" err="1" smtClean="0">
                <a:solidFill>
                  <a:schemeClr val="bg1">
                    <a:lumMod val="95000"/>
                    <a:lumOff val="5000"/>
                  </a:schemeClr>
                </a:solidFill>
              </a:rPr>
              <a:t>inghite</a:t>
            </a:r>
            <a:r>
              <a:rPr lang="ro-RO" b="1" dirty="0" smtClean="0">
                <a:solidFill>
                  <a:schemeClr val="bg1">
                    <a:lumMod val="95000"/>
                    <a:lumOff val="5000"/>
                  </a:schemeClr>
                </a:solidFill>
              </a:rPr>
              <a:t> lichid amniotic, </a:t>
            </a:r>
            <a:r>
              <a:rPr lang="ro-RO" b="1" dirty="0" err="1" smtClean="0">
                <a:solidFill>
                  <a:schemeClr val="bg1">
                    <a:lumMod val="95000"/>
                    <a:lumOff val="5000"/>
                  </a:schemeClr>
                </a:solidFill>
              </a:rPr>
              <a:t>fatul</a:t>
            </a:r>
            <a:r>
              <a:rPr lang="ro-RO" b="1" dirty="0" smtClean="0">
                <a:solidFill>
                  <a:schemeClr val="bg1">
                    <a:lumMod val="95000"/>
                    <a:lumOff val="5000"/>
                  </a:schemeClr>
                </a:solidFill>
              </a:rPr>
              <a:t> </a:t>
            </a:r>
            <a:r>
              <a:rPr lang="ro-RO" b="1" dirty="0" err="1" smtClean="0">
                <a:solidFill>
                  <a:schemeClr val="bg1">
                    <a:lumMod val="95000"/>
                    <a:lumOff val="5000"/>
                  </a:schemeClr>
                </a:solidFill>
              </a:rPr>
              <a:t>il</a:t>
            </a:r>
            <a:r>
              <a:rPr lang="ro-RO" b="1" dirty="0" smtClean="0">
                <a:solidFill>
                  <a:schemeClr val="bg1">
                    <a:lumMod val="95000"/>
                    <a:lumOff val="5000"/>
                  </a:schemeClr>
                </a:solidFill>
              </a:rPr>
              <a:t> elimina sub forma de urina. Organele genitale se dezvolta rapid, dar </a:t>
            </a:r>
            <a:r>
              <a:rPr lang="ro-RO" b="1" dirty="0" err="1" smtClean="0">
                <a:solidFill>
                  <a:schemeClr val="bg1">
                    <a:lumMod val="95000"/>
                    <a:lumOff val="5000"/>
                  </a:schemeClr>
                </a:solidFill>
              </a:rPr>
              <a:t>inca</a:t>
            </a:r>
            <a:r>
              <a:rPr lang="ro-RO" b="1" dirty="0" smtClean="0">
                <a:solidFill>
                  <a:schemeClr val="bg1">
                    <a:lumMod val="95000"/>
                    <a:lumOff val="5000"/>
                  </a:schemeClr>
                </a:solidFill>
              </a:rPr>
              <a:t> sunt </a:t>
            </a:r>
            <a:r>
              <a:rPr lang="ro-RO" b="1" dirty="0" err="1" smtClean="0">
                <a:solidFill>
                  <a:schemeClr val="bg1">
                    <a:lumMod val="95000"/>
                    <a:lumOff val="5000"/>
                  </a:schemeClr>
                </a:solidFill>
              </a:rPr>
              <a:t>asemanatoare</a:t>
            </a:r>
            <a:r>
              <a:rPr lang="ro-RO" b="1" dirty="0" smtClean="0">
                <a:solidFill>
                  <a:schemeClr val="bg1">
                    <a:lumMod val="95000"/>
                    <a:lumOff val="5000"/>
                  </a:schemeClr>
                </a:solidFill>
              </a:rPr>
              <a:t> ca aspect la fete si </a:t>
            </a:r>
            <a:r>
              <a:rPr lang="ro-RO" b="1" dirty="0" err="1" smtClean="0">
                <a:solidFill>
                  <a:schemeClr val="bg1">
                    <a:lumMod val="95000"/>
                    <a:lumOff val="5000"/>
                  </a:schemeClr>
                </a:solidFill>
              </a:rPr>
              <a:t>baieti</a:t>
            </a:r>
            <a:r>
              <a:rPr lang="ro-RO" b="1" dirty="0" smtClean="0">
                <a:solidFill>
                  <a:schemeClr val="bg1">
                    <a:lumMod val="95000"/>
                    <a:lumOff val="5000"/>
                  </a:schemeClr>
                </a:solidFill>
              </a:rPr>
              <a:t>. In </a:t>
            </a:r>
            <a:r>
              <a:rPr lang="ro-RO" b="1" dirty="0" err="1" smtClean="0">
                <a:solidFill>
                  <a:schemeClr val="bg1">
                    <a:lumMod val="95000"/>
                    <a:lumOff val="5000"/>
                  </a:schemeClr>
                </a:solidFill>
              </a:rPr>
              <a:t>cateva</a:t>
            </a:r>
            <a:r>
              <a:rPr lang="ro-RO" b="1" dirty="0" smtClean="0">
                <a:solidFill>
                  <a:schemeClr val="bg1">
                    <a:lumMod val="95000"/>
                    <a:lumOff val="5000"/>
                  </a:schemeClr>
                </a:solidFill>
              </a:rPr>
              <a:t> </a:t>
            </a:r>
            <a:r>
              <a:rPr lang="ro-RO" b="1" dirty="0" err="1" smtClean="0">
                <a:solidFill>
                  <a:schemeClr val="bg1">
                    <a:lumMod val="95000"/>
                    <a:lumOff val="5000"/>
                  </a:schemeClr>
                </a:solidFill>
              </a:rPr>
              <a:t>saptamani</a:t>
            </a:r>
            <a:r>
              <a:rPr lang="ro-RO" b="1" dirty="0" smtClean="0">
                <a:solidFill>
                  <a:schemeClr val="bg1">
                    <a:lumMod val="95000"/>
                    <a:lumOff val="5000"/>
                  </a:schemeClr>
                </a:solidFill>
              </a:rPr>
              <a:t> se va putea spune stabili care este </a:t>
            </a:r>
            <a:r>
              <a:rPr lang="ro-RO" b="1" dirty="0" smtClean="0">
                <a:solidFill>
                  <a:schemeClr val="bg1">
                    <a:lumMod val="95000"/>
                    <a:lumOff val="5000"/>
                  </a:schemeClr>
                </a:solidFill>
                <a:hlinkClick r:id="rId3"/>
              </a:rPr>
              <a:t>sexul </a:t>
            </a:r>
            <a:r>
              <a:rPr lang="ro-RO" b="1" dirty="0" err="1" smtClean="0">
                <a:solidFill>
                  <a:schemeClr val="bg1">
                    <a:lumMod val="95000"/>
                    <a:lumOff val="5000"/>
                  </a:schemeClr>
                </a:solidFill>
                <a:hlinkClick r:id="rId3"/>
              </a:rPr>
              <a:t>fatului</a:t>
            </a:r>
            <a:r>
              <a:rPr lang="ro-RO" b="1" dirty="0" smtClean="0">
                <a:solidFill>
                  <a:schemeClr val="bg1">
                    <a:lumMod val="95000"/>
                    <a:lumOff val="5000"/>
                  </a:schemeClr>
                </a:solidFill>
              </a:rPr>
              <a:t>. </a:t>
            </a:r>
          </a:p>
          <a:p>
            <a:pPr fontAlgn="auto">
              <a:spcAft>
                <a:spcPts val="0"/>
              </a:spcAft>
              <a:buClr>
                <a:schemeClr val="accent3"/>
              </a:buClr>
              <a:buFont typeface="Wingdings 2"/>
              <a:buNone/>
              <a:defRPr/>
            </a:pPr>
            <a:r>
              <a:rPr lang="ro-RO" b="1" dirty="0" smtClean="0">
                <a:solidFill>
                  <a:schemeClr val="bg1">
                    <a:lumMod val="95000"/>
                    <a:lumOff val="5000"/>
                  </a:schemeClr>
                </a:solidFill>
              </a:rPr>
              <a:t> </a:t>
            </a:r>
          </a:p>
          <a:p>
            <a:pPr fontAlgn="auto">
              <a:spcAft>
                <a:spcPts val="0"/>
              </a:spcAft>
              <a:buClr>
                <a:schemeClr val="accent3"/>
              </a:buClr>
              <a:buFont typeface="Wingdings 2"/>
              <a:buNone/>
              <a:defRPr/>
            </a:pPr>
            <a:r>
              <a:rPr lang="ro-RO" b="1" dirty="0" smtClean="0">
                <a:solidFill>
                  <a:schemeClr val="bg1">
                    <a:lumMod val="95000"/>
                    <a:lumOff val="5000"/>
                  </a:schemeClr>
                </a:solidFill>
              </a:rPr>
              <a:t>In aceasta luna de sarcina pot fi auzite ecografic </a:t>
            </a:r>
            <a:r>
              <a:rPr lang="ro-RO" b="1" dirty="0" err="1" smtClean="0">
                <a:solidFill>
                  <a:schemeClr val="bg1">
                    <a:lumMod val="95000"/>
                    <a:lumOff val="5000"/>
                  </a:schemeClr>
                </a:solidFill>
              </a:rPr>
              <a:t>bataile</a:t>
            </a:r>
            <a:r>
              <a:rPr lang="ro-RO" b="1" dirty="0" smtClean="0">
                <a:solidFill>
                  <a:schemeClr val="bg1">
                    <a:lumMod val="95000"/>
                    <a:lumOff val="5000"/>
                  </a:schemeClr>
                </a:solidFill>
              </a:rPr>
              <a:t> inimii </a:t>
            </a:r>
            <a:r>
              <a:rPr lang="ro-RO" b="1" dirty="0" err="1" smtClean="0">
                <a:solidFill>
                  <a:schemeClr val="bg1">
                    <a:lumMod val="95000"/>
                    <a:lumOff val="5000"/>
                  </a:schemeClr>
                </a:solidFill>
              </a:rPr>
              <a:t>fatului</a:t>
            </a:r>
            <a:r>
              <a:rPr lang="ro-RO" b="1" dirty="0" smtClean="0">
                <a:solidFill>
                  <a:schemeClr val="bg1">
                    <a:lumMod val="95000"/>
                    <a:lumOff val="5000"/>
                  </a:schemeClr>
                </a:solidFill>
              </a:rPr>
              <a:t>, in jur 160/min, dublu fata de ritmul normal al unui adult. </a:t>
            </a:r>
            <a:r>
              <a:rPr lang="ro-RO" b="1" dirty="0" err="1" smtClean="0">
                <a:solidFill>
                  <a:schemeClr val="bg1">
                    <a:lumMod val="95000"/>
                    <a:lumOff val="5000"/>
                  </a:schemeClr>
                </a:solidFill>
              </a:rPr>
              <a:t>Fatul</a:t>
            </a:r>
            <a:r>
              <a:rPr lang="ro-RO" b="1" dirty="0" smtClean="0">
                <a:solidFill>
                  <a:schemeClr val="bg1">
                    <a:lumMod val="95000"/>
                    <a:lumOff val="5000"/>
                  </a:schemeClr>
                </a:solidFill>
              </a:rPr>
              <a:t> este foarte activ si poate fi surprins ecografic cum </a:t>
            </a:r>
            <a:r>
              <a:rPr lang="ro-RO" b="1" dirty="0" err="1" smtClean="0">
                <a:solidFill>
                  <a:schemeClr val="bg1">
                    <a:lumMod val="95000"/>
                    <a:lumOff val="5000"/>
                  </a:schemeClr>
                </a:solidFill>
              </a:rPr>
              <a:t>isi</a:t>
            </a:r>
            <a:r>
              <a:rPr lang="ro-RO" b="1" dirty="0" smtClean="0">
                <a:solidFill>
                  <a:schemeClr val="bg1">
                    <a:lumMod val="95000"/>
                    <a:lumOff val="5000"/>
                  </a:schemeClr>
                </a:solidFill>
              </a:rPr>
              <a:t> </a:t>
            </a:r>
            <a:r>
              <a:rPr lang="ro-RO" b="1" dirty="0" err="1" smtClean="0">
                <a:solidFill>
                  <a:schemeClr val="bg1">
                    <a:lumMod val="95000"/>
                    <a:lumOff val="5000"/>
                  </a:schemeClr>
                </a:solidFill>
              </a:rPr>
              <a:t>indoaie</a:t>
            </a:r>
            <a:r>
              <a:rPr lang="ro-RO" b="1" dirty="0" smtClean="0">
                <a:solidFill>
                  <a:schemeClr val="bg1">
                    <a:lumMod val="95000"/>
                    <a:lumOff val="5000"/>
                  </a:schemeClr>
                </a:solidFill>
              </a:rPr>
              <a:t> si </a:t>
            </a:r>
            <a:r>
              <a:rPr lang="ro-RO" b="1" dirty="0" err="1" smtClean="0">
                <a:solidFill>
                  <a:schemeClr val="bg1">
                    <a:lumMod val="95000"/>
                    <a:lumOff val="5000"/>
                  </a:schemeClr>
                </a:solidFill>
              </a:rPr>
              <a:t>intinde</a:t>
            </a:r>
            <a:r>
              <a:rPr lang="ro-RO" b="1" dirty="0" smtClean="0">
                <a:solidFill>
                  <a:schemeClr val="bg1">
                    <a:lumMod val="95000"/>
                    <a:lumOff val="5000"/>
                  </a:schemeClr>
                </a:solidFill>
              </a:rPr>
              <a:t> </a:t>
            </a:r>
            <a:r>
              <a:rPr lang="ro-RO" b="1" dirty="0" err="1" smtClean="0">
                <a:solidFill>
                  <a:schemeClr val="bg1">
                    <a:lumMod val="95000"/>
                    <a:lumOff val="5000"/>
                  </a:schemeClr>
                </a:solidFill>
              </a:rPr>
              <a:t>articulatiile</a:t>
            </a:r>
            <a:r>
              <a:rPr lang="ro-RO" b="1" dirty="0" smtClean="0">
                <a:solidFill>
                  <a:schemeClr val="bg1">
                    <a:lumMod val="95000"/>
                    <a:lumOff val="5000"/>
                  </a:schemeClr>
                </a:solidFill>
              </a:rPr>
              <a:t> </a:t>
            </a:r>
            <a:r>
              <a:rPr lang="ro-RO" b="1" dirty="0" err="1" smtClean="0">
                <a:solidFill>
                  <a:schemeClr val="bg1">
                    <a:lumMod val="95000"/>
                    <a:lumOff val="5000"/>
                  </a:schemeClr>
                </a:solidFill>
              </a:rPr>
              <a:t>si</a:t>
            </a:r>
            <a:r>
              <a:rPr lang="ro-RO" b="1" dirty="0" smtClean="0">
                <a:solidFill>
                  <a:schemeClr val="bg1">
                    <a:lumMod val="95000"/>
                    <a:lumOff val="5000"/>
                  </a:schemeClr>
                </a:solidFill>
              </a:rPr>
              <a:t> cum </a:t>
            </a:r>
            <a:r>
              <a:rPr lang="ro-RO" b="1" dirty="0" err="1" smtClean="0">
                <a:solidFill>
                  <a:schemeClr val="bg1">
                    <a:lumMod val="95000"/>
                    <a:lumOff val="5000"/>
                  </a:schemeClr>
                </a:solidFill>
              </a:rPr>
              <a:t>isi</a:t>
            </a:r>
            <a:r>
              <a:rPr lang="ro-RO" b="1" dirty="0" smtClean="0">
                <a:solidFill>
                  <a:schemeClr val="bg1">
                    <a:lumMod val="95000"/>
                    <a:lumOff val="5000"/>
                  </a:schemeClr>
                </a:solidFill>
              </a:rPr>
              <a:t> </a:t>
            </a:r>
            <a:r>
              <a:rPr lang="ro-RO" b="1" dirty="0" err="1" smtClean="0">
                <a:solidFill>
                  <a:schemeClr val="bg1">
                    <a:lumMod val="95000"/>
                    <a:lumOff val="5000"/>
                  </a:schemeClr>
                </a:solidFill>
              </a:rPr>
              <a:t>arcuieste</a:t>
            </a:r>
            <a:r>
              <a:rPr lang="ro-RO" b="1" dirty="0" smtClean="0">
                <a:solidFill>
                  <a:schemeClr val="bg1">
                    <a:lumMod val="95000"/>
                    <a:lumOff val="5000"/>
                  </a:schemeClr>
                </a:solidFill>
              </a:rPr>
              <a:t> degetele in jurul cordonului ombilical. Mama </a:t>
            </a:r>
            <a:r>
              <a:rPr lang="ro-RO" b="1" dirty="0" err="1" smtClean="0">
                <a:solidFill>
                  <a:schemeClr val="bg1">
                    <a:lumMod val="95000"/>
                    <a:lumOff val="5000"/>
                  </a:schemeClr>
                </a:solidFill>
              </a:rPr>
              <a:t>inca</a:t>
            </a:r>
            <a:r>
              <a:rPr lang="ro-RO" b="1" dirty="0" smtClean="0">
                <a:solidFill>
                  <a:schemeClr val="bg1">
                    <a:lumMod val="95000"/>
                    <a:lumOff val="5000"/>
                  </a:schemeClr>
                </a:solidFill>
              </a:rPr>
              <a:t> nu poate percepe </a:t>
            </a:r>
            <a:r>
              <a:rPr lang="ro-RO" b="1" dirty="0" err="1" smtClean="0">
                <a:solidFill>
                  <a:schemeClr val="bg1">
                    <a:lumMod val="95000"/>
                    <a:lumOff val="5000"/>
                  </a:schemeClr>
                </a:solidFill>
              </a:rPr>
              <a:t>miscarile</a:t>
            </a:r>
            <a:r>
              <a:rPr lang="ro-RO" b="1" dirty="0" smtClean="0">
                <a:solidFill>
                  <a:schemeClr val="bg1">
                    <a:lumMod val="95000"/>
                    <a:lumOff val="5000"/>
                  </a:schemeClr>
                </a:solidFill>
              </a:rPr>
              <a:t> lui. </a:t>
            </a:r>
          </a:p>
          <a:p>
            <a:pPr fontAlgn="auto">
              <a:spcAft>
                <a:spcPts val="0"/>
              </a:spcAft>
              <a:buClr>
                <a:schemeClr val="accent3"/>
              </a:buClr>
              <a:buFont typeface="Wingdings 2"/>
              <a:buNone/>
              <a:defRPr/>
            </a:pPr>
            <a:r>
              <a:rPr lang="ro-RO" b="1" dirty="0" smtClean="0">
                <a:solidFill>
                  <a:schemeClr val="bg1">
                    <a:lumMod val="95000"/>
                    <a:lumOff val="5000"/>
                  </a:schemeClr>
                </a:solidFill>
              </a:rPr>
              <a:t> </a:t>
            </a:r>
          </a:p>
          <a:p>
            <a:pPr fontAlgn="auto">
              <a:spcAft>
                <a:spcPts val="0"/>
              </a:spcAft>
              <a:buClr>
                <a:schemeClr val="accent3"/>
              </a:buClr>
              <a:buFont typeface="Wingdings 2"/>
              <a:buNone/>
              <a:defRPr/>
            </a:pPr>
            <a:r>
              <a:rPr lang="ro-RO" b="1" dirty="0" smtClean="0">
                <a:solidFill>
                  <a:schemeClr val="bg1">
                    <a:lumMod val="95000"/>
                    <a:lumOff val="5000"/>
                  </a:schemeClr>
                </a:solidFill>
              </a:rPr>
              <a:t>In </a:t>
            </a:r>
            <a:r>
              <a:rPr lang="ro-RO" b="1" dirty="0" err="1" smtClean="0">
                <a:solidFill>
                  <a:schemeClr val="bg1">
                    <a:lumMod val="95000"/>
                    <a:lumOff val="5000"/>
                  </a:schemeClr>
                </a:solidFill>
              </a:rPr>
              <a:t>curand</a:t>
            </a:r>
            <a:r>
              <a:rPr lang="ro-RO" b="1" dirty="0" smtClean="0">
                <a:solidFill>
                  <a:schemeClr val="bg1">
                    <a:lumMod val="95000"/>
                    <a:lumOff val="5000"/>
                  </a:schemeClr>
                </a:solidFill>
              </a:rPr>
              <a:t>, pentru mama, va </a:t>
            </a:r>
            <a:r>
              <a:rPr lang="ro-RO" b="1" dirty="0" err="1" smtClean="0">
                <a:solidFill>
                  <a:schemeClr val="bg1">
                    <a:lumMod val="95000"/>
                    <a:lumOff val="5000"/>
                  </a:schemeClr>
                </a:solidFill>
              </a:rPr>
              <a:t>incepe</a:t>
            </a:r>
            <a:r>
              <a:rPr lang="ro-RO" b="1" dirty="0" smtClean="0">
                <a:solidFill>
                  <a:schemeClr val="bg1">
                    <a:lumMod val="95000"/>
                    <a:lumOff val="5000"/>
                  </a:schemeClr>
                </a:solidFill>
              </a:rPr>
              <a:t> cea mai </a:t>
            </a:r>
            <a:r>
              <a:rPr lang="ro-RO" b="1" dirty="0" err="1" smtClean="0">
                <a:solidFill>
                  <a:schemeClr val="bg1">
                    <a:lumMod val="95000"/>
                    <a:lumOff val="5000"/>
                  </a:schemeClr>
                </a:solidFill>
              </a:rPr>
              <a:t>usoara</a:t>
            </a:r>
            <a:r>
              <a:rPr lang="ro-RO" b="1" dirty="0" smtClean="0">
                <a:solidFill>
                  <a:schemeClr val="bg1">
                    <a:lumMod val="95000"/>
                    <a:lumOff val="5000"/>
                  </a:schemeClr>
                </a:solidFill>
              </a:rPr>
              <a:t> parte a sarcinii. Spre </a:t>
            </a:r>
            <a:r>
              <a:rPr lang="ro-RO" b="1" dirty="0" err="1" smtClean="0">
                <a:solidFill>
                  <a:schemeClr val="bg1">
                    <a:lumMod val="95000"/>
                    <a:lumOff val="5000"/>
                  </a:schemeClr>
                </a:solidFill>
              </a:rPr>
              <a:t>sfarsitul</a:t>
            </a:r>
            <a:r>
              <a:rPr lang="ro-RO" b="1" dirty="0" smtClean="0">
                <a:solidFill>
                  <a:schemeClr val="bg1">
                    <a:lumMod val="95000"/>
                    <a:lumOff val="5000"/>
                  </a:schemeClr>
                </a:solidFill>
              </a:rPr>
              <a:t> lunii a 3-a de sarcina, </a:t>
            </a:r>
            <a:r>
              <a:rPr lang="ro-RO" b="1" dirty="0" err="1" smtClean="0">
                <a:solidFill>
                  <a:schemeClr val="bg1">
                    <a:lumMod val="95000"/>
                    <a:lumOff val="5000"/>
                  </a:schemeClr>
                </a:solidFill>
                <a:hlinkClick r:id="rId4"/>
              </a:rPr>
              <a:t>greturile</a:t>
            </a:r>
            <a:r>
              <a:rPr lang="ro-RO" b="1" dirty="0" smtClean="0">
                <a:solidFill>
                  <a:schemeClr val="bg1">
                    <a:lumMod val="95000"/>
                    <a:lumOff val="5000"/>
                  </a:schemeClr>
                </a:solidFill>
                <a:hlinkClick r:id="rId4"/>
              </a:rPr>
              <a:t> matinale</a:t>
            </a:r>
            <a:r>
              <a:rPr lang="ro-RO" b="1" dirty="0" smtClean="0">
                <a:solidFill>
                  <a:schemeClr val="bg1">
                    <a:lumMod val="95000"/>
                    <a:lumOff val="5000"/>
                  </a:schemeClr>
                </a:solidFill>
              </a:rPr>
              <a:t> se </a:t>
            </a:r>
            <a:r>
              <a:rPr lang="ro-RO" b="1" dirty="0" err="1" smtClean="0">
                <a:solidFill>
                  <a:schemeClr val="bg1">
                    <a:lumMod val="95000"/>
                    <a:lumOff val="5000"/>
                  </a:schemeClr>
                </a:solidFill>
              </a:rPr>
              <a:t>amelioreaza</a:t>
            </a:r>
            <a:r>
              <a:rPr lang="ro-RO" b="1" dirty="0" smtClean="0">
                <a:solidFill>
                  <a:schemeClr val="bg1">
                    <a:lumMod val="95000"/>
                    <a:lumOff val="5000"/>
                  </a:schemeClr>
                </a:solidFill>
              </a:rPr>
              <a:t>, la fel si </a:t>
            </a:r>
            <a:r>
              <a:rPr lang="ro-RO" b="1" dirty="0" err="1" smtClean="0">
                <a:solidFill>
                  <a:schemeClr val="bg1">
                    <a:lumMod val="95000"/>
                    <a:lumOff val="5000"/>
                  </a:schemeClr>
                </a:solidFill>
              </a:rPr>
              <a:t>senzatia</a:t>
            </a:r>
            <a:r>
              <a:rPr lang="ro-RO" b="1" dirty="0" smtClean="0">
                <a:solidFill>
                  <a:schemeClr val="bg1">
                    <a:lumMod val="95000"/>
                    <a:lumOff val="5000"/>
                  </a:schemeClr>
                </a:solidFill>
              </a:rPr>
              <a:t> de oboseala accentuata. </a:t>
            </a:r>
            <a:r>
              <a:rPr lang="ro-RO" b="1" dirty="0" err="1" smtClean="0">
                <a:solidFill>
                  <a:schemeClr val="bg1">
                    <a:lumMod val="95000"/>
                    <a:lumOff val="5000"/>
                  </a:schemeClr>
                </a:solidFill>
              </a:rPr>
              <a:t>Ametelile</a:t>
            </a:r>
            <a:r>
              <a:rPr lang="ro-RO" b="1" dirty="0" smtClean="0">
                <a:solidFill>
                  <a:schemeClr val="bg1">
                    <a:lumMod val="95000"/>
                    <a:lumOff val="5000"/>
                  </a:schemeClr>
                </a:solidFill>
              </a:rPr>
              <a:t> si durerile de cap continua sa se </a:t>
            </a:r>
            <a:r>
              <a:rPr lang="ro-RO" b="1" dirty="0" err="1" smtClean="0">
                <a:solidFill>
                  <a:schemeClr val="bg1">
                    <a:lumMod val="95000"/>
                    <a:lumOff val="5000"/>
                  </a:schemeClr>
                </a:solidFill>
              </a:rPr>
              <a:t>faca</a:t>
            </a:r>
            <a:r>
              <a:rPr lang="ro-RO" b="1" dirty="0" smtClean="0">
                <a:solidFill>
                  <a:schemeClr val="bg1">
                    <a:lumMod val="95000"/>
                    <a:lumOff val="5000"/>
                  </a:schemeClr>
                </a:solidFill>
              </a:rPr>
              <a:t> </a:t>
            </a:r>
            <a:r>
              <a:rPr lang="ro-RO" b="1" dirty="0" err="1" smtClean="0">
                <a:solidFill>
                  <a:schemeClr val="bg1">
                    <a:lumMod val="95000"/>
                    <a:lumOff val="5000"/>
                  </a:schemeClr>
                </a:solidFill>
              </a:rPr>
              <a:t>simtite</a:t>
            </a:r>
            <a:r>
              <a:rPr lang="ro-RO" b="1" dirty="0" smtClean="0">
                <a:solidFill>
                  <a:schemeClr val="bg1">
                    <a:lumMod val="95000"/>
                    <a:lumOff val="5000"/>
                  </a:schemeClr>
                </a:solidFill>
              </a:rPr>
              <a:t>. </a:t>
            </a:r>
            <a:r>
              <a:rPr lang="ro-RO" b="1" dirty="0" err="1" smtClean="0">
                <a:solidFill>
                  <a:schemeClr val="bg1">
                    <a:lumMod val="95000"/>
                    <a:lumOff val="5000"/>
                  </a:schemeClr>
                </a:solidFill>
              </a:rPr>
              <a:t>Incepe</a:t>
            </a:r>
            <a:r>
              <a:rPr lang="ro-RO" b="1" dirty="0" smtClean="0">
                <a:solidFill>
                  <a:schemeClr val="bg1">
                    <a:lumMod val="95000"/>
                    <a:lumOff val="5000"/>
                  </a:schemeClr>
                </a:solidFill>
              </a:rPr>
              <a:t> sa se contureze </a:t>
            </a:r>
            <a:r>
              <a:rPr lang="ro-RO" b="1" dirty="0" err="1" smtClean="0">
                <a:solidFill>
                  <a:schemeClr val="bg1">
                    <a:lumMod val="95000"/>
                    <a:lumOff val="5000"/>
                  </a:schemeClr>
                </a:solidFill>
              </a:rPr>
              <a:t>linea</a:t>
            </a:r>
            <a:r>
              <a:rPr lang="ro-RO" b="1" dirty="0" smtClean="0">
                <a:solidFill>
                  <a:schemeClr val="bg1">
                    <a:lumMod val="95000"/>
                    <a:lumOff val="5000"/>
                  </a:schemeClr>
                </a:solidFill>
              </a:rPr>
              <a:t> </a:t>
            </a:r>
            <a:r>
              <a:rPr lang="ro-RO" b="1" dirty="0" err="1" smtClean="0">
                <a:solidFill>
                  <a:schemeClr val="bg1">
                    <a:lumMod val="95000"/>
                    <a:lumOff val="5000"/>
                  </a:schemeClr>
                </a:solidFill>
              </a:rPr>
              <a:t>nigra</a:t>
            </a:r>
            <a:r>
              <a:rPr lang="ro-RO" b="1" dirty="0" smtClean="0">
                <a:solidFill>
                  <a:schemeClr val="bg1">
                    <a:lumMod val="95000"/>
                    <a:lumOff val="5000"/>
                  </a:schemeClr>
                </a:solidFill>
              </a:rPr>
              <a:t> (o linie </a:t>
            </a:r>
            <a:r>
              <a:rPr lang="ro-RO" b="1" dirty="0" err="1" smtClean="0">
                <a:solidFill>
                  <a:schemeClr val="bg1">
                    <a:lumMod val="95000"/>
                    <a:lumOff val="5000"/>
                  </a:schemeClr>
                </a:solidFill>
              </a:rPr>
              <a:t>inchisa</a:t>
            </a:r>
            <a:r>
              <a:rPr lang="ro-RO" b="1" dirty="0" smtClean="0">
                <a:solidFill>
                  <a:schemeClr val="bg1">
                    <a:lumMod val="95000"/>
                    <a:lumOff val="5000"/>
                  </a:schemeClr>
                </a:solidFill>
              </a:rPr>
              <a:t> la culoare pe mijlocul abdomenului) si poate </a:t>
            </a:r>
            <a:r>
              <a:rPr lang="ro-RO" b="1" dirty="0" err="1" smtClean="0">
                <a:solidFill>
                  <a:schemeClr val="bg1">
                    <a:lumMod val="95000"/>
                    <a:lumOff val="5000"/>
                  </a:schemeClr>
                </a:solidFill>
              </a:rPr>
              <a:t>aparea</a:t>
            </a:r>
            <a:r>
              <a:rPr lang="ro-RO" b="1" dirty="0" smtClean="0">
                <a:solidFill>
                  <a:schemeClr val="bg1">
                    <a:lumMod val="95000"/>
                    <a:lumOff val="5000"/>
                  </a:schemeClr>
                </a:solidFill>
              </a:rPr>
              <a:t> masca </a:t>
            </a:r>
            <a:r>
              <a:rPr lang="ro-RO" b="1" dirty="0" err="1" smtClean="0">
                <a:solidFill>
                  <a:schemeClr val="bg1">
                    <a:lumMod val="95000"/>
                    <a:lumOff val="5000"/>
                  </a:schemeClr>
                </a:solidFill>
              </a:rPr>
              <a:t>gravidica</a:t>
            </a:r>
            <a:r>
              <a:rPr lang="ro-RO" b="1" dirty="0" smtClean="0">
                <a:solidFill>
                  <a:schemeClr val="bg1">
                    <a:lumMod val="95000"/>
                    <a:lumOff val="5000"/>
                  </a:schemeClr>
                </a:solidFill>
              </a:rPr>
              <a:t> (pete </a:t>
            </a:r>
            <a:r>
              <a:rPr lang="ro-RO" b="1" dirty="0" err="1" smtClean="0">
                <a:solidFill>
                  <a:schemeClr val="bg1">
                    <a:lumMod val="95000"/>
                    <a:lumOff val="5000"/>
                  </a:schemeClr>
                </a:solidFill>
              </a:rPr>
              <a:t>inchise</a:t>
            </a:r>
            <a:r>
              <a:rPr lang="ro-RO" b="1" dirty="0" smtClean="0">
                <a:solidFill>
                  <a:schemeClr val="bg1">
                    <a:lumMod val="95000"/>
                    <a:lumOff val="5000"/>
                  </a:schemeClr>
                </a:solidFill>
              </a:rPr>
              <a:t> la culoare pe fata si gat). Aceste </a:t>
            </a:r>
            <a:r>
              <a:rPr lang="ro-RO" b="1" dirty="0" err="1" smtClean="0">
                <a:solidFill>
                  <a:schemeClr val="bg1">
                    <a:lumMod val="95000"/>
                    <a:lumOff val="5000"/>
                  </a:schemeClr>
                </a:solidFill>
              </a:rPr>
              <a:t>modificari</a:t>
            </a:r>
            <a:r>
              <a:rPr lang="ro-RO" b="1" dirty="0" smtClean="0">
                <a:solidFill>
                  <a:schemeClr val="bg1">
                    <a:lumMod val="95000"/>
                    <a:lumOff val="5000"/>
                  </a:schemeClr>
                </a:solidFill>
              </a:rPr>
              <a:t> dispar </a:t>
            </a:r>
            <a:r>
              <a:rPr lang="ro-RO" b="1" dirty="0" err="1" smtClean="0">
                <a:solidFill>
                  <a:schemeClr val="bg1">
                    <a:lumMod val="95000"/>
                    <a:lumOff val="5000"/>
                  </a:schemeClr>
                </a:solidFill>
              </a:rPr>
              <a:t>dupa</a:t>
            </a:r>
            <a:r>
              <a:rPr lang="ro-RO" b="1" dirty="0" smtClean="0">
                <a:solidFill>
                  <a:schemeClr val="bg1">
                    <a:lumMod val="95000"/>
                    <a:lumOff val="5000"/>
                  </a:schemeClr>
                </a:solidFill>
              </a:rPr>
              <a:t> </a:t>
            </a:r>
            <a:r>
              <a:rPr lang="ro-RO" b="1" dirty="0" err="1" smtClean="0">
                <a:solidFill>
                  <a:schemeClr val="bg1">
                    <a:lumMod val="95000"/>
                    <a:lumOff val="5000"/>
                  </a:schemeClr>
                </a:solidFill>
              </a:rPr>
              <a:t>nastere</a:t>
            </a:r>
            <a:r>
              <a:rPr lang="ro-RO" b="1" dirty="0" smtClean="0">
                <a:solidFill>
                  <a:schemeClr val="bg1">
                    <a:lumMod val="95000"/>
                    <a:lumOff val="5000"/>
                  </a:schemeClr>
                </a:solidFill>
              </a:rPr>
              <a:t>. </a:t>
            </a:r>
          </a:p>
          <a:p>
            <a:pPr fontAlgn="auto">
              <a:spcAft>
                <a:spcPts val="0"/>
              </a:spcAft>
              <a:buClr>
                <a:schemeClr val="accent3"/>
              </a:buClr>
              <a:buFont typeface="Wingdings 2"/>
              <a:buNone/>
              <a:defRPr/>
            </a:pPr>
            <a:r>
              <a:rPr lang="ro-RO" b="1" dirty="0" smtClean="0">
                <a:solidFill>
                  <a:schemeClr val="bg1">
                    <a:lumMod val="95000"/>
                    <a:lumOff val="5000"/>
                  </a:schemeClr>
                </a:solidFill>
              </a:rPr>
              <a:t> </a:t>
            </a:r>
          </a:p>
          <a:p>
            <a:pPr fontAlgn="auto">
              <a:spcAft>
                <a:spcPts val="0"/>
              </a:spcAft>
              <a:buClr>
                <a:schemeClr val="accent3"/>
              </a:buClr>
              <a:buFont typeface="Wingdings 2"/>
              <a:buNone/>
              <a:defRPr/>
            </a:pPr>
            <a:r>
              <a:rPr lang="ro-RO" b="1" dirty="0" smtClean="0">
                <a:solidFill>
                  <a:schemeClr val="bg1">
                    <a:lumMod val="95000"/>
                    <a:lumOff val="5000"/>
                  </a:schemeClr>
                </a:solidFill>
              </a:rPr>
              <a:t>Aceasta luna este una confuza pentru mama. </a:t>
            </a:r>
            <a:r>
              <a:rPr lang="ro-RO" b="1" dirty="0" err="1" smtClean="0">
                <a:solidFill>
                  <a:schemeClr val="bg1">
                    <a:lumMod val="95000"/>
                    <a:lumOff val="5000"/>
                  </a:schemeClr>
                </a:solidFill>
              </a:rPr>
              <a:t>Incep</a:t>
            </a:r>
            <a:r>
              <a:rPr lang="ro-RO" b="1" dirty="0" smtClean="0">
                <a:solidFill>
                  <a:schemeClr val="bg1">
                    <a:lumMod val="95000"/>
                    <a:lumOff val="5000"/>
                  </a:schemeClr>
                </a:solidFill>
              </a:rPr>
              <a:t> </a:t>
            </a:r>
            <a:r>
              <a:rPr lang="ro-RO" b="1" dirty="0" err="1" smtClean="0">
                <a:solidFill>
                  <a:schemeClr val="bg1">
                    <a:lumMod val="95000"/>
                    <a:lumOff val="5000"/>
                  </a:schemeClr>
                </a:solidFill>
              </a:rPr>
              <a:t>gandurile</a:t>
            </a:r>
            <a:r>
              <a:rPr lang="ro-RO" b="1" dirty="0" smtClean="0">
                <a:solidFill>
                  <a:schemeClr val="bg1">
                    <a:lumMod val="95000"/>
                    <a:lumOff val="5000"/>
                  </a:schemeClr>
                </a:solidFill>
              </a:rPr>
              <a:t> despre cum e sa fii </a:t>
            </a:r>
            <a:r>
              <a:rPr lang="ro-RO" b="1" dirty="0" err="1" smtClean="0">
                <a:solidFill>
                  <a:schemeClr val="bg1">
                    <a:lumMod val="95000"/>
                    <a:lumOff val="5000"/>
                  </a:schemeClr>
                </a:solidFill>
              </a:rPr>
              <a:t>parinte</a:t>
            </a:r>
            <a:r>
              <a:rPr lang="ro-RO" b="1" dirty="0" smtClean="0">
                <a:solidFill>
                  <a:schemeClr val="bg1">
                    <a:lumMod val="95000"/>
                    <a:lumOff val="5000"/>
                  </a:schemeClr>
                </a:solidFill>
              </a:rPr>
              <a:t>, daca o sa se descurce cu un copil in familie, despre </a:t>
            </a:r>
            <a:r>
              <a:rPr lang="ro-RO" b="1" dirty="0" err="1" smtClean="0">
                <a:solidFill>
                  <a:schemeClr val="bg1">
                    <a:lumMod val="95000"/>
                    <a:lumOff val="5000"/>
                  </a:schemeClr>
                </a:solidFill>
              </a:rPr>
              <a:t>situatia</a:t>
            </a:r>
            <a:r>
              <a:rPr lang="ro-RO" b="1" dirty="0" smtClean="0">
                <a:solidFill>
                  <a:schemeClr val="bg1">
                    <a:lumMod val="95000"/>
                    <a:lumOff val="5000"/>
                  </a:schemeClr>
                </a:solidFill>
              </a:rPr>
              <a:t> financiara etc. Datorita </a:t>
            </a:r>
            <a:r>
              <a:rPr lang="ro-RO" b="1" dirty="0" err="1" smtClean="0">
                <a:solidFill>
                  <a:schemeClr val="bg1">
                    <a:lumMod val="95000"/>
                    <a:lumOff val="5000"/>
                  </a:schemeClr>
                </a:solidFill>
              </a:rPr>
              <a:t>emotivitatii</a:t>
            </a:r>
            <a:r>
              <a:rPr lang="ro-RO" b="1" dirty="0" smtClean="0">
                <a:solidFill>
                  <a:schemeClr val="bg1">
                    <a:lumMod val="95000"/>
                    <a:lumOff val="5000"/>
                  </a:schemeClr>
                </a:solidFill>
              </a:rPr>
              <a:t> crescute a gravidei, pot </a:t>
            </a:r>
            <a:r>
              <a:rPr lang="ro-RO" b="1" dirty="0" err="1" smtClean="0">
                <a:solidFill>
                  <a:schemeClr val="bg1">
                    <a:lumMod val="95000"/>
                    <a:lumOff val="5000"/>
                  </a:schemeClr>
                </a:solidFill>
              </a:rPr>
              <a:t>aparea</a:t>
            </a:r>
            <a:r>
              <a:rPr lang="ro-RO" b="1" dirty="0" smtClean="0">
                <a:solidFill>
                  <a:schemeClr val="bg1">
                    <a:lumMod val="95000"/>
                    <a:lumOff val="5000"/>
                  </a:schemeClr>
                </a:solidFill>
              </a:rPr>
              <a:t> certuri. Comunicarea intre gravida si partener este foarte importanta, in mod special in timpul celor 9 luni de sarcina.</a:t>
            </a:r>
          </a:p>
          <a:p>
            <a:pPr fontAlgn="auto">
              <a:spcAft>
                <a:spcPts val="0"/>
              </a:spcAft>
              <a:buClr>
                <a:schemeClr val="accent3"/>
              </a:buClr>
              <a:buFont typeface="Wingdings 2"/>
              <a:buNone/>
              <a:defRPr/>
            </a:pPr>
            <a:r>
              <a:rPr lang="ro-RO" b="1" dirty="0" smtClean="0">
                <a:solidFill>
                  <a:schemeClr val="bg1">
                    <a:lumMod val="95000"/>
                    <a:lumOff val="5000"/>
                  </a:schemeClr>
                </a:solidFill>
              </a:rPr>
              <a:t> </a:t>
            </a:r>
          </a:p>
          <a:p>
            <a:pPr fontAlgn="auto">
              <a:spcAft>
                <a:spcPts val="0"/>
              </a:spcAft>
              <a:buClr>
                <a:schemeClr val="accent3"/>
              </a:buClr>
              <a:buFont typeface="Wingdings 2"/>
              <a:buNone/>
              <a:defRPr/>
            </a:pPr>
            <a:r>
              <a:rPr lang="ro-RO" b="1" dirty="0" err="1" smtClean="0">
                <a:solidFill>
                  <a:schemeClr val="bg1">
                    <a:lumMod val="95000"/>
                    <a:lumOff val="5000"/>
                  </a:schemeClr>
                </a:solidFill>
              </a:rPr>
              <a:t>Cresterea</a:t>
            </a:r>
            <a:r>
              <a:rPr lang="ro-RO" b="1" dirty="0" smtClean="0">
                <a:solidFill>
                  <a:schemeClr val="bg1">
                    <a:lumMod val="95000"/>
                    <a:lumOff val="5000"/>
                  </a:schemeClr>
                </a:solidFill>
              </a:rPr>
              <a:t> in greutate este o problema a multor femei in timpul sarcinii. Dar in timpul sarcinii nu se tine regim! </a:t>
            </a:r>
            <a:r>
              <a:rPr lang="ro-RO" b="1" dirty="0" err="1" smtClean="0">
                <a:solidFill>
                  <a:schemeClr val="bg1">
                    <a:lumMod val="95000"/>
                    <a:lumOff val="5000"/>
                  </a:schemeClr>
                </a:solidFill>
              </a:rPr>
              <a:t>Alimentatia</a:t>
            </a:r>
            <a:r>
              <a:rPr lang="ro-RO" b="1" dirty="0" smtClean="0">
                <a:solidFill>
                  <a:schemeClr val="bg1">
                    <a:lumMod val="95000"/>
                    <a:lumOff val="5000"/>
                  </a:schemeClr>
                </a:solidFill>
              </a:rPr>
              <a:t> gravidei este foarte importanta in timpul celor 9 luni de sarcina pentru </a:t>
            </a:r>
            <a:r>
              <a:rPr lang="ro-RO" b="1" dirty="0" err="1" smtClean="0">
                <a:solidFill>
                  <a:schemeClr val="bg1">
                    <a:lumMod val="95000"/>
                    <a:lumOff val="5000"/>
                  </a:schemeClr>
                </a:solidFill>
              </a:rPr>
              <a:t>cresterea</a:t>
            </a:r>
            <a:r>
              <a:rPr lang="ro-RO" b="1" dirty="0" smtClean="0">
                <a:solidFill>
                  <a:schemeClr val="bg1">
                    <a:lumMod val="95000"/>
                    <a:lumOff val="5000"/>
                  </a:schemeClr>
                </a:solidFill>
              </a:rPr>
              <a:t> si dezvoltarea normala a </a:t>
            </a:r>
            <a:r>
              <a:rPr lang="ro-RO" b="1" dirty="0" err="1" smtClean="0">
                <a:solidFill>
                  <a:schemeClr val="bg1">
                    <a:lumMod val="95000"/>
                    <a:lumOff val="5000"/>
                  </a:schemeClr>
                </a:solidFill>
              </a:rPr>
              <a:t>fatului</a:t>
            </a:r>
            <a:r>
              <a:rPr lang="ro-RO" b="1" dirty="0" smtClean="0">
                <a:solidFill>
                  <a:schemeClr val="bg1">
                    <a:lumMod val="95000"/>
                    <a:lumOff val="5000"/>
                  </a:schemeClr>
                </a:solidFill>
              </a:rPr>
              <a:t>, dar si pentru ca </a:t>
            </a:r>
            <a:r>
              <a:rPr lang="ro-RO" b="1" dirty="0" err="1" smtClean="0">
                <a:solidFill>
                  <a:schemeClr val="bg1">
                    <a:lumMod val="95000"/>
                    <a:lumOff val="5000"/>
                  </a:schemeClr>
                </a:solidFill>
              </a:rPr>
              <a:t>modificarile</a:t>
            </a:r>
            <a:r>
              <a:rPr lang="ro-RO" b="1" dirty="0" smtClean="0">
                <a:solidFill>
                  <a:schemeClr val="bg1">
                    <a:lumMod val="95000"/>
                    <a:lumOff val="5000"/>
                  </a:schemeClr>
                </a:solidFill>
              </a:rPr>
              <a:t> din organismul ei. Dieta trebuie sa fie bogata in proteine, fier, calciu, zinc, </a:t>
            </a:r>
            <a:r>
              <a:rPr lang="ro-RO" b="1" dirty="0" smtClean="0">
                <a:solidFill>
                  <a:schemeClr val="bg1">
                    <a:lumMod val="95000"/>
                    <a:lumOff val="5000"/>
                  </a:schemeClr>
                </a:solidFill>
                <a:hlinkClick r:id="rId5"/>
              </a:rPr>
              <a:t>vitamina D</a:t>
            </a:r>
            <a:r>
              <a:rPr lang="ro-RO" b="1" dirty="0" smtClean="0">
                <a:solidFill>
                  <a:schemeClr val="bg1">
                    <a:lumMod val="95000"/>
                    <a:lumOff val="5000"/>
                  </a:schemeClr>
                </a:solidFill>
              </a:rPr>
              <a:t>, vitamina B12 si acid folic. Trebuie crescut </a:t>
            </a:r>
            <a:r>
              <a:rPr lang="ro-RO" b="1" dirty="0" err="1" smtClean="0">
                <a:solidFill>
                  <a:schemeClr val="bg1">
                    <a:lumMod val="95000"/>
                    <a:lumOff val="5000"/>
                  </a:schemeClr>
                </a:solidFill>
              </a:rPr>
              <a:t>numarul</a:t>
            </a:r>
            <a:r>
              <a:rPr lang="ro-RO" b="1" dirty="0" smtClean="0">
                <a:solidFill>
                  <a:schemeClr val="bg1">
                    <a:lumMod val="95000"/>
                    <a:lumOff val="5000"/>
                  </a:schemeClr>
                </a:solidFill>
              </a:rPr>
              <a:t> de calorii consumat zilnic cu 300-700 de calorii/zi.</a:t>
            </a:r>
          </a:p>
          <a:p>
            <a:pPr fontAlgn="auto">
              <a:spcAft>
                <a:spcPts val="0"/>
              </a:spcAft>
              <a:buClr>
                <a:schemeClr val="accent3"/>
              </a:buClr>
              <a:buFont typeface="Wingdings 2"/>
              <a:buNone/>
              <a:defRPr/>
            </a:pPr>
            <a:endParaRPr lang="ro-RO" dirty="0"/>
          </a:p>
        </p:txBody>
      </p:sp>
      <p:pic>
        <p:nvPicPr>
          <p:cNvPr id="24580" name="Picture 2" descr="Evolutia sarcinii de 12 saptamani"/>
          <p:cNvPicPr>
            <a:picLocks noChangeAspect="1" noChangeArrowheads="1"/>
          </p:cNvPicPr>
          <p:nvPr/>
        </p:nvPicPr>
        <p:blipFill>
          <a:blip r:embed="rId6" cstate="print"/>
          <a:srcRect/>
          <a:stretch>
            <a:fillRect/>
          </a:stretch>
        </p:blipFill>
        <p:spPr bwMode="auto">
          <a:xfrm>
            <a:off x="6500813" y="1643063"/>
            <a:ext cx="2643187" cy="371475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200" y="214290"/>
            <a:ext cx="8305800" cy="1143000"/>
          </a:xfrm>
        </p:spPr>
        <p:txBody>
          <a:bodyPr/>
          <a:lstStyle/>
          <a:p>
            <a:pPr fontAlgn="auto">
              <a:spcAft>
                <a:spcPts val="0"/>
              </a:spcAft>
              <a:defRPr/>
            </a:pPr>
            <a:r>
              <a:rPr lang="ro-RO" sz="3200" b="1" dirty="0" smtClean="0">
                <a:solidFill>
                  <a:srgbClr val="399FB8"/>
                </a:solidFill>
                <a:ea typeface="Times New Roman" pitchFamily="18" charset="0"/>
                <a:cs typeface="Times New Roman" pitchFamily="18" charset="0"/>
              </a:rPr>
              <a:t>Luna 4 de sarcina</a:t>
            </a:r>
            <a:r>
              <a:rPr lang="ro-RO" sz="3200" dirty="0" smtClean="0">
                <a:solidFill>
                  <a:schemeClr val="tx1"/>
                </a:solidFill>
                <a:latin typeface="Arial" pitchFamily="34" charset="0"/>
                <a:ea typeface="Times New Roman" pitchFamily="18" charset="0"/>
                <a:cs typeface="Arial" pitchFamily="34" charset="0"/>
              </a:rPr>
              <a:t/>
            </a:r>
            <a:br>
              <a:rPr lang="ro-RO" sz="3200" dirty="0" smtClean="0">
                <a:solidFill>
                  <a:schemeClr val="tx1"/>
                </a:solidFill>
                <a:latin typeface="Arial" pitchFamily="34" charset="0"/>
                <a:ea typeface="Times New Roman" pitchFamily="18" charset="0"/>
                <a:cs typeface="Arial" pitchFamily="34" charset="0"/>
              </a:rPr>
            </a:br>
            <a:endParaRPr lang="ro-RO" sz="3200" dirty="0"/>
          </a:p>
        </p:txBody>
      </p:sp>
      <p:sp>
        <p:nvSpPr>
          <p:cNvPr id="25603" name="Rectangle 2"/>
          <p:cNvSpPr>
            <a:spLocks noChangeArrowheads="1"/>
          </p:cNvSpPr>
          <p:nvPr/>
        </p:nvSpPr>
        <p:spPr bwMode="auto">
          <a:xfrm>
            <a:off x="0" y="857250"/>
            <a:ext cx="6230938" cy="3262313"/>
          </a:xfrm>
          <a:prstGeom prst="rect">
            <a:avLst/>
          </a:prstGeom>
          <a:noFill/>
          <a:ln w="9525">
            <a:noFill/>
            <a:miter lim="800000"/>
            <a:headEnd/>
            <a:tailEnd/>
          </a:ln>
        </p:spPr>
        <p:txBody>
          <a:bodyPr anchor="ctr">
            <a:spAutoFit/>
          </a:bodyPr>
          <a:lstStyle/>
          <a:p>
            <a:pPr eaLnBrk="0" hangingPunct="0"/>
            <a:r>
              <a:rPr lang="ro-RO" sz="1000">
                <a:ea typeface="Times New Roman" pitchFamily="18" charset="0"/>
              </a:rPr>
              <a:t>Luna 4-a de sarcina marcheaza inceputul celui de </a:t>
            </a:r>
            <a:r>
              <a:rPr lang="ro-RO" sz="1000" b="1">
                <a:ea typeface="Times New Roman" pitchFamily="18" charset="0"/>
              </a:rPr>
              <a:t>al doilea trimestru de sarcina</a:t>
            </a:r>
            <a:r>
              <a:rPr lang="ro-RO" sz="1000">
                <a:ea typeface="Times New Roman" pitchFamily="18" charset="0"/>
              </a:rPr>
              <a:t>. Toate organele fatului sunt deja formate si el trece printr-o perioada de crestere accelerata, crescand atat in greutate, cat si in lungime, ajungand la sfarsitul lunii la aprox. </a:t>
            </a:r>
            <a:r>
              <a:rPr lang="ro-RO" sz="1000" b="1">
                <a:ea typeface="Times New Roman" pitchFamily="18" charset="0"/>
              </a:rPr>
              <a:t>13 cm si 140 de grame</a:t>
            </a:r>
            <a:r>
              <a:rPr lang="ro-RO" sz="1000">
                <a:ea typeface="Times New Roman" pitchFamily="18" charset="0"/>
              </a:rPr>
              <a:t>. El seamana din ce in ce mai mult cu o fiinta umana. Isi tine capul mai drept, iar mainile, picioarele si corpul sunt mai mari fata de cap. </a:t>
            </a:r>
            <a:endParaRPr lang="ro-RO" sz="1200">
              <a:ea typeface="Times New Roman" pitchFamily="18" charset="0"/>
            </a:endParaRPr>
          </a:p>
          <a:p>
            <a:pPr eaLnBrk="0" hangingPunct="0"/>
            <a:r>
              <a:rPr lang="ro-RO" sz="1200">
                <a:latin typeface="Calibri" pitchFamily="34" charset="0"/>
                <a:ea typeface="Times New Roman" pitchFamily="18" charset="0"/>
              </a:rPr>
              <a:t> </a:t>
            </a:r>
            <a:endParaRPr lang="ro-RO" sz="1200">
              <a:ea typeface="Times New Roman" pitchFamily="18" charset="0"/>
            </a:endParaRPr>
          </a:p>
          <a:p>
            <a:pPr eaLnBrk="0" hangingPunct="0"/>
            <a:r>
              <a:rPr lang="ro-RO" sz="1000">
                <a:ea typeface="Times New Roman" pitchFamily="18" charset="0"/>
              </a:rPr>
              <a:t>Pe degete, se formeaza </a:t>
            </a:r>
            <a:r>
              <a:rPr lang="ro-RO" sz="1000" b="1">
                <a:ea typeface="Times New Roman" pitchFamily="18" charset="0"/>
              </a:rPr>
              <a:t>amprentele</a:t>
            </a:r>
            <a:r>
              <a:rPr lang="ro-RO" sz="1000">
                <a:ea typeface="Times New Roman" pitchFamily="18" charset="0"/>
              </a:rPr>
              <a:t>. Pielea lui este foarte subtire si prin transparenta se vad vasele de sange. Incep sa creasca ii genele si parul de pe cap, iar corpul se acopera cu lanugo, un pufulet fin care dispare pana la nastere. Incep sa apara depozitele subcutanate de grasime, care il ajuta la reglarea temperaturii corporale. </a:t>
            </a:r>
            <a:endParaRPr lang="ro-RO" sz="1200">
              <a:ea typeface="Times New Roman" pitchFamily="18" charset="0"/>
            </a:endParaRPr>
          </a:p>
          <a:p>
            <a:pPr eaLnBrk="0" hangingPunct="0"/>
            <a:r>
              <a:rPr lang="ro-RO" sz="1200">
                <a:latin typeface="Calibri" pitchFamily="34" charset="0"/>
                <a:cs typeface="Times New Roman" pitchFamily="18" charset="0"/>
              </a:rPr>
              <a:t> </a:t>
            </a:r>
            <a:endParaRPr lang="ro-RO" sz="1200">
              <a:cs typeface="Times New Roman" pitchFamily="18" charset="0"/>
            </a:endParaRPr>
          </a:p>
          <a:p>
            <a:pPr eaLnBrk="0" hangingPunct="0"/>
            <a:r>
              <a:rPr lang="ro-RO" sz="1000">
                <a:cs typeface="Times New Roman" pitchFamily="18" charset="0"/>
              </a:rPr>
              <a:t>In colonul fatului, incepe sa se acumuleze resturi celulare, secretii digestive, lichid amniotic, lanugo si mucus, pe care le inghite in timpul celor 9 luni de zile petrecute in uterul mamei (</a:t>
            </a:r>
            <a:r>
              <a:rPr lang="ro-RO" sz="1000" b="1">
                <a:cs typeface="Times New Roman" pitchFamily="18" charset="0"/>
              </a:rPr>
              <a:t>meconiul</a:t>
            </a:r>
            <a:r>
              <a:rPr lang="ro-RO" sz="1000">
                <a:cs typeface="Times New Roman" pitchFamily="18" charset="0"/>
              </a:rPr>
              <a:t>), primul scaun de dupa nastere. </a:t>
            </a:r>
            <a:endParaRPr lang="ro-RO" sz="1200">
              <a:cs typeface="Times New Roman" pitchFamily="18" charset="0"/>
            </a:endParaRPr>
          </a:p>
          <a:p>
            <a:pPr eaLnBrk="0" hangingPunct="0"/>
            <a:r>
              <a:rPr lang="ro-RO" sz="1200">
                <a:latin typeface="Calibri" pitchFamily="34" charset="0"/>
                <a:cs typeface="Times New Roman" pitchFamily="18" charset="0"/>
              </a:rPr>
              <a:t> </a:t>
            </a:r>
            <a:endParaRPr lang="ro-RO" sz="1200">
              <a:cs typeface="Times New Roman" pitchFamily="18" charset="0"/>
            </a:endParaRPr>
          </a:p>
          <a:p>
            <a:pPr eaLnBrk="0" hangingPunct="0"/>
            <a:r>
              <a:rPr lang="ro-RO" sz="1000">
                <a:cs typeface="Times New Roman" pitchFamily="18" charset="0"/>
              </a:rPr>
              <a:t>Fatul </a:t>
            </a:r>
            <a:r>
              <a:rPr lang="ro-RO" sz="1000" b="1">
                <a:cs typeface="Times New Roman" pitchFamily="18" charset="0"/>
              </a:rPr>
              <a:t>incepe sa exerseze respiratia</a:t>
            </a:r>
            <a:r>
              <a:rPr lang="ro-RO" sz="1000">
                <a:cs typeface="Times New Roman" pitchFamily="18" charset="0"/>
              </a:rPr>
              <a:t>, deocamdata inspirand si expirand lichidul amniotic, ajutand astfel la dezvoltarea si cresterea plamanilor. El poate schita </a:t>
            </a:r>
            <a:r>
              <a:rPr lang="ro-RO" sz="1000" b="1">
                <a:cs typeface="Times New Roman" pitchFamily="18" charset="0"/>
              </a:rPr>
              <a:t>zambete</a:t>
            </a:r>
            <a:r>
              <a:rPr lang="ro-RO" sz="1000">
                <a:cs typeface="Times New Roman" pitchFamily="18" charset="0"/>
              </a:rPr>
              <a:t> si poate sesiza </a:t>
            </a:r>
            <a:r>
              <a:rPr lang="ro-RO" sz="1000" b="1">
                <a:cs typeface="Times New Roman" pitchFamily="18" charset="0"/>
              </a:rPr>
              <a:t>diferente de lumina</a:t>
            </a:r>
            <a:r>
              <a:rPr lang="ro-RO" sz="1000">
                <a:cs typeface="Times New Roman" pitchFamily="18" charset="0"/>
              </a:rPr>
              <a:t>. Auzul fatului este in curs de dezvoltare, la fel si corzile vocale. </a:t>
            </a:r>
            <a:endParaRPr lang="ro-RO" sz="1200">
              <a:cs typeface="Times New Roman" pitchFamily="18" charset="0"/>
            </a:endParaRPr>
          </a:p>
          <a:p>
            <a:pPr eaLnBrk="0" hangingPunct="0"/>
            <a:r>
              <a:rPr lang="ro-RO" sz="1200">
                <a:latin typeface="Calibri" pitchFamily="34" charset="0"/>
                <a:cs typeface="Times New Roman" pitchFamily="18" charset="0"/>
              </a:rPr>
              <a:t> </a:t>
            </a:r>
            <a:endParaRPr lang="ro-RO" sz="1200">
              <a:cs typeface="Times New Roman" pitchFamily="18" charset="0"/>
            </a:endParaRPr>
          </a:p>
          <a:p>
            <a:pPr eaLnBrk="0" hangingPunct="0"/>
            <a:endParaRPr lang="ro-RO"/>
          </a:p>
        </p:txBody>
      </p:sp>
      <p:sp>
        <p:nvSpPr>
          <p:cNvPr id="25604" name="Rectangle 3"/>
          <p:cNvSpPr>
            <a:spLocks noChangeArrowheads="1"/>
          </p:cNvSpPr>
          <p:nvPr/>
        </p:nvSpPr>
        <p:spPr bwMode="auto">
          <a:xfrm rot="10800000" flipV="1">
            <a:off x="-34925" y="3878263"/>
            <a:ext cx="9144000" cy="2832100"/>
          </a:xfrm>
          <a:prstGeom prst="rect">
            <a:avLst/>
          </a:prstGeom>
          <a:noFill/>
          <a:ln w="9525">
            <a:noFill/>
            <a:miter lim="800000"/>
            <a:headEnd/>
            <a:tailEnd/>
          </a:ln>
        </p:spPr>
        <p:txBody>
          <a:bodyPr anchor="ctr">
            <a:spAutoFit/>
          </a:bodyPr>
          <a:lstStyle/>
          <a:p>
            <a:r>
              <a:rPr lang="ro-RO" sz="1000">
                <a:ea typeface="Times New Roman" pitchFamily="18" charset="0"/>
              </a:rPr>
              <a:t>Intre saptamanile 15 si 18 de sarcina este recomandat </a:t>
            </a:r>
            <a:r>
              <a:rPr lang="ro-RO" sz="1000" b="1">
                <a:ea typeface="Times New Roman" pitchFamily="18" charset="0"/>
                <a:hlinkClick r:id="rId2"/>
              </a:rPr>
              <a:t>triplul test</a:t>
            </a:r>
            <a:r>
              <a:rPr lang="ro-RO" sz="1000">
                <a:ea typeface="Times New Roman" pitchFamily="18" charset="0"/>
              </a:rPr>
              <a:t>. El da informatii importante despre posibile defecte de tub neural (cum ar fi spina bifida) sau boli genetice cromozomiale (cum ar fi sindromul Down). Este recomandat tuturor femeilor, indiferent de varsta. In cazul unui rezultat anormal, se recomanda </a:t>
            </a:r>
            <a:r>
              <a:rPr lang="ro-RO" sz="1000" b="1">
                <a:ea typeface="Times New Roman" pitchFamily="18" charset="0"/>
              </a:rPr>
              <a:t>amniocenteza</a:t>
            </a:r>
            <a:r>
              <a:rPr lang="ro-RO" sz="1000">
                <a:ea typeface="Times New Roman" pitchFamily="18" charset="0"/>
              </a:rPr>
              <a:t>. </a:t>
            </a:r>
            <a:endParaRPr lang="ro-RO" sz="1200">
              <a:ea typeface="Times New Roman" pitchFamily="18" charset="0"/>
            </a:endParaRPr>
          </a:p>
          <a:p>
            <a:pPr eaLnBrk="0" hangingPunct="0"/>
            <a:r>
              <a:rPr lang="ro-RO" sz="1200">
                <a:latin typeface="Calibri" pitchFamily="34" charset="0"/>
                <a:ea typeface="Times New Roman" pitchFamily="18" charset="0"/>
              </a:rPr>
              <a:t> </a:t>
            </a:r>
            <a:endParaRPr lang="ro-RO" sz="1200">
              <a:ea typeface="Times New Roman" pitchFamily="18" charset="0"/>
            </a:endParaRPr>
          </a:p>
          <a:p>
            <a:pPr eaLnBrk="0" hangingPunct="0"/>
            <a:r>
              <a:rPr lang="ro-RO" sz="1000">
                <a:ea typeface="Times New Roman" pitchFamily="18" charset="0"/>
              </a:rPr>
              <a:t>Pentru </a:t>
            </a:r>
            <a:r>
              <a:rPr lang="ro-RO" sz="1000" b="1">
                <a:ea typeface="Times New Roman" pitchFamily="18" charset="0"/>
              </a:rPr>
              <a:t>gravide</a:t>
            </a:r>
            <a:r>
              <a:rPr lang="ro-RO" sz="1000">
                <a:ea typeface="Times New Roman" pitchFamily="18" charset="0"/>
              </a:rPr>
              <a:t>, luna a 4-a, la fel ca si tot trimestrul al 2-lea de sarcina, este plin de modificari si surprize, fiind </a:t>
            </a:r>
            <a:r>
              <a:rPr lang="ro-RO" sz="1000" b="1">
                <a:ea typeface="Times New Roman" pitchFamily="18" charset="0"/>
              </a:rPr>
              <a:t>cel mai placut din toata sarcina</a:t>
            </a:r>
            <a:r>
              <a:rPr lang="ro-RO" sz="1000">
                <a:ea typeface="Times New Roman" pitchFamily="18" charset="0"/>
              </a:rPr>
              <a:t>. In luna a 4-a, se poate spune cu certitudine </a:t>
            </a:r>
            <a:r>
              <a:rPr lang="ro-RO" sz="1000" b="1">
                <a:ea typeface="Times New Roman" pitchFamily="18" charset="0"/>
              </a:rPr>
              <a:t>sexul bebelusului</a:t>
            </a:r>
            <a:r>
              <a:rPr lang="ro-RO" sz="1000">
                <a:ea typeface="Times New Roman" pitchFamily="18" charset="0"/>
              </a:rPr>
              <a:t>, iar unele femei, mai ales cele la a 2-a, a 3-a sarcina, pot simti </a:t>
            </a:r>
            <a:r>
              <a:rPr lang="ro-RO" sz="1000" b="1">
                <a:ea typeface="Times New Roman" pitchFamily="18" charset="0"/>
              </a:rPr>
              <a:t>primele miscari fetale</a:t>
            </a:r>
            <a:r>
              <a:rPr lang="ro-RO" sz="1000">
                <a:ea typeface="Times New Roman" pitchFamily="18" charset="0"/>
              </a:rPr>
              <a:t>. </a:t>
            </a:r>
            <a:endParaRPr lang="ro-RO" sz="1200">
              <a:ea typeface="Times New Roman" pitchFamily="18" charset="0"/>
            </a:endParaRPr>
          </a:p>
          <a:p>
            <a:pPr eaLnBrk="0" hangingPunct="0"/>
            <a:r>
              <a:rPr lang="ro-RO" sz="1200">
                <a:latin typeface="Calibri" pitchFamily="34" charset="0"/>
                <a:cs typeface="Times New Roman" pitchFamily="18" charset="0"/>
              </a:rPr>
              <a:t> </a:t>
            </a:r>
            <a:endParaRPr lang="ro-RO" sz="1200">
              <a:cs typeface="Times New Roman" pitchFamily="18" charset="0"/>
            </a:endParaRPr>
          </a:p>
          <a:p>
            <a:pPr eaLnBrk="0" hangingPunct="0"/>
            <a:r>
              <a:rPr lang="ro-RO" sz="1000">
                <a:cs typeface="Times New Roman" pitchFamily="18" charset="0"/>
              </a:rPr>
              <a:t>Cele mai multe gravide sunt </a:t>
            </a:r>
            <a:r>
              <a:rPr lang="ro-RO" sz="1000" b="1">
                <a:cs typeface="Times New Roman" pitchFamily="18" charset="0"/>
              </a:rPr>
              <a:t>pline de energie</a:t>
            </a:r>
            <a:r>
              <a:rPr lang="ro-RO" sz="1000">
                <a:cs typeface="Times New Roman" pitchFamily="18" charset="0"/>
              </a:rPr>
              <a:t> si intr-o </a:t>
            </a:r>
            <a:r>
              <a:rPr lang="ro-RO" sz="1000" b="1">
                <a:cs typeface="Times New Roman" pitchFamily="18" charset="0"/>
              </a:rPr>
              <a:t>foarte buna dispozitie</a:t>
            </a:r>
            <a:r>
              <a:rPr lang="ro-RO" sz="1000">
                <a:cs typeface="Times New Roman" pitchFamily="18" charset="0"/>
              </a:rPr>
              <a:t>. Majoritatea simptomelor neplacute s-au ameliorat si incep sa dispara. Sunt inlocuite de unele noi determinate de hormonii de sarcina si de uterul in continua crestere, si anume, </a:t>
            </a:r>
            <a:r>
              <a:rPr lang="ro-RO" sz="1000" b="1">
                <a:cs typeface="Times New Roman" pitchFamily="18" charset="0"/>
              </a:rPr>
              <a:t>durerile lombare</a:t>
            </a:r>
            <a:r>
              <a:rPr lang="ro-RO" sz="1000">
                <a:cs typeface="Times New Roman" pitchFamily="18" charset="0"/>
              </a:rPr>
              <a:t>, </a:t>
            </a:r>
            <a:r>
              <a:rPr lang="ro-RO" sz="1000" b="1">
                <a:cs typeface="Times New Roman" pitchFamily="18" charset="0"/>
              </a:rPr>
              <a:t>abdominale si de picioare</a:t>
            </a:r>
            <a:r>
              <a:rPr lang="ro-RO" sz="1000">
                <a:cs typeface="Times New Roman" pitchFamily="18" charset="0"/>
              </a:rPr>
              <a:t>, </a:t>
            </a:r>
            <a:r>
              <a:rPr lang="ro-RO" sz="1000" b="1">
                <a:cs typeface="Times New Roman" pitchFamily="18" charset="0"/>
              </a:rPr>
              <a:t>arsurile stomacale, </a:t>
            </a:r>
            <a:r>
              <a:rPr lang="ro-RO" sz="1000" b="1">
                <a:cs typeface="Times New Roman" pitchFamily="18" charset="0"/>
                <a:hlinkClick r:id="rId3"/>
              </a:rPr>
              <a:t>constipatia</a:t>
            </a:r>
            <a:r>
              <a:rPr lang="ro-RO" sz="1000" b="1">
                <a:cs typeface="Times New Roman" pitchFamily="18" charset="0"/>
              </a:rPr>
              <a:t>, insomniile, sangerarile nazale si transpiratia</a:t>
            </a:r>
            <a:r>
              <a:rPr lang="ro-RO" sz="1000">
                <a:cs typeface="Times New Roman" pitchFamily="18" charset="0"/>
              </a:rPr>
              <a:t>. Pozitia de somn recomandata este pe partea stanga. </a:t>
            </a:r>
            <a:endParaRPr lang="ro-RO" sz="1200">
              <a:cs typeface="Times New Roman" pitchFamily="18" charset="0"/>
            </a:endParaRPr>
          </a:p>
          <a:p>
            <a:pPr eaLnBrk="0" hangingPunct="0"/>
            <a:r>
              <a:rPr lang="ro-RO" sz="1200">
                <a:latin typeface="Calibri" pitchFamily="34" charset="0"/>
                <a:cs typeface="Times New Roman" pitchFamily="18" charset="0"/>
              </a:rPr>
              <a:t> </a:t>
            </a:r>
            <a:endParaRPr lang="ro-RO" sz="1200">
              <a:cs typeface="Times New Roman" pitchFamily="18" charset="0"/>
            </a:endParaRPr>
          </a:p>
          <a:p>
            <a:pPr eaLnBrk="0" hangingPunct="0"/>
            <a:r>
              <a:rPr lang="ro-RO" sz="1000">
                <a:cs typeface="Times New Roman" pitchFamily="18" charset="0"/>
              </a:rPr>
              <a:t>Abia acum incepe sa fie simtita sarcina. </a:t>
            </a:r>
            <a:r>
              <a:rPr lang="ro-RO" sz="1000" b="1">
                <a:cs typeface="Times New Roman" pitchFamily="18" charset="0"/>
              </a:rPr>
              <a:t>Incepe sa se vada burtica</a:t>
            </a:r>
            <a:r>
              <a:rPr lang="ro-RO" sz="1000">
                <a:cs typeface="Times New Roman" pitchFamily="18" charset="0"/>
              </a:rPr>
              <a:t>. Daca pana acum nu au fost inlocuite, cu siguranta ca in aceasta luna va fi schimbata garderoba cu </a:t>
            </a:r>
            <a:r>
              <a:rPr lang="ro-RO" sz="1000" b="1">
                <a:cs typeface="Times New Roman" pitchFamily="18" charset="0"/>
              </a:rPr>
              <a:t>haine mai largi si mai comode</a:t>
            </a:r>
            <a:r>
              <a:rPr lang="ro-RO" sz="1000">
                <a:cs typeface="Times New Roman" pitchFamily="18" charset="0"/>
              </a:rPr>
              <a:t>. Cresterea in greutate de pana acum este de aprox. </a:t>
            </a:r>
            <a:r>
              <a:rPr lang="ro-RO" sz="1000" b="1">
                <a:cs typeface="Times New Roman" pitchFamily="18" charset="0"/>
              </a:rPr>
              <a:t>2-4 kg</a:t>
            </a:r>
            <a:r>
              <a:rPr lang="ro-RO" sz="1000">
                <a:cs typeface="Times New Roman" pitchFamily="18" charset="0"/>
              </a:rPr>
              <a:t>, cu variatii largi de la persoana la persoana, unele gravide putand si slabi din cauza greturilor matinale de pana acum. </a:t>
            </a:r>
            <a:endParaRPr lang="ro-RO" sz="1200">
              <a:cs typeface="Times New Roman" pitchFamily="18" charset="0"/>
            </a:endParaRPr>
          </a:p>
          <a:p>
            <a:pPr eaLnBrk="0" hangingPunct="0"/>
            <a:r>
              <a:rPr lang="ro-RO" sz="1200">
                <a:latin typeface="Calibri" pitchFamily="34" charset="0"/>
                <a:cs typeface="Times New Roman" pitchFamily="18" charset="0"/>
              </a:rPr>
              <a:t> </a:t>
            </a:r>
            <a:endParaRPr lang="ro-RO" sz="1200">
              <a:cs typeface="Times New Roman" pitchFamily="18" charset="0"/>
            </a:endParaRPr>
          </a:p>
          <a:p>
            <a:pPr eaLnBrk="0" hangingPunct="0"/>
            <a:r>
              <a:rPr lang="ro-RO" sz="1000">
                <a:cs typeface="Times New Roman" pitchFamily="18" charset="0"/>
              </a:rPr>
              <a:t>O dieta bogata in </a:t>
            </a:r>
            <a:r>
              <a:rPr lang="ro-RO" sz="1000" b="1">
                <a:cs typeface="Times New Roman" pitchFamily="18" charset="0"/>
              </a:rPr>
              <a:t>fructe si legume proaspete</a:t>
            </a:r>
            <a:r>
              <a:rPr lang="ro-RO" sz="1000">
                <a:cs typeface="Times New Roman" pitchFamily="18" charset="0"/>
              </a:rPr>
              <a:t>, </a:t>
            </a:r>
            <a:r>
              <a:rPr lang="ro-RO" sz="1000" b="1">
                <a:cs typeface="Times New Roman" pitchFamily="18" charset="0"/>
              </a:rPr>
              <a:t>carne</a:t>
            </a:r>
            <a:r>
              <a:rPr lang="ro-RO" sz="1000">
                <a:cs typeface="Times New Roman" pitchFamily="18" charset="0"/>
              </a:rPr>
              <a:t>, </a:t>
            </a:r>
            <a:r>
              <a:rPr lang="ro-RO" sz="1000" b="1">
                <a:cs typeface="Times New Roman" pitchFamily="18" charset="0"/>
              </a:rPr>
              <a:t>peste</a:t>
            </a:r>
            <a:r>
              <a:rPr lang="ro-RO" sz="1000">
                <a:cs typeface="Times New Roman" pitchFamily="18" charset="0"/>
              </a:rPr>
              <a:t>, </a:t>
            </a:r>
            <a:r>
              <a:rPr lang="ro-RO" sz="1000" b="1">
                <a:cs typeface="Times New Roman" pitchFamily="18" charset="0"/>
              </a:rPr>
              <a:t>oua</a:t>
            </a:r>
            <a:r>
              <a:rPr lang="ro-RO" sz="1000">
                <a:cs typeface="Times New Roman" pitchFamily="18" charset="0"/>
              </a:rPr>
              <a:t>, </a:t>
            </a:r>
            <a:r>
              <a:rPr lang="ro-RO" sz="1000" b="1">
                <a:cs typeface="Times New Roman" pitchFamily="18" charset="0"/>
              </a:rPr>
              <a:t>lactate</a:t>
            </a:r>
            <a:r>
              <a:rPr lang="ro-RO" sz="1000">
                <a:cs typeface="Times New Roman" pitchFamily="18" charset="0"/>
              </a:rPr>
              <a:t>, consumul a minim </a:t>
            </a:r>
            <a:r>
              <a:rPr lang="ro-RO" sz="1000" b="1">
                <a:cs typeface="Times New Roman" pitchFamily="18" charset="0"/>
              </a:rPr>
              <a:t>8 pahare de apa plata</a:t>
            </a:r>
            <a:r>
              <a:rPr lang="ro-RO" sz="1000">
                <a:cs typeface="Times New Roman" pitchFamily="18" charset="0"/>
              </a:rPr>
              <a:t> pe zi, </a:t>
            </a:r>
            <a:r>
              <a:rPr lang="ro-RO" sz="1000" b="1">
                <a:cs typeface="Times New Roman" pitchFamily="18" charset="0"/>
                <a:hlinkClick r:id="rId4"/>
              </a:rPr>
              <a:t>exercitii fizice usoare</a:t>
            </a:r>
            <a:r>
              <a:rPr lang="ro-RO" sz="1000">
                <a:cs typeface="Times New Roman" pitchFamily="18" charset="0"/>
              </a:rPr>
              <a:t> si </a:t>
            </a:r>
            <a:r>
              <a:rPr lang="ro-RO" sz="1000" b="1">
                <a:cs typeface="Times New Roman" pitchFamily="18" charset="0"/>
              </a:rPr>
              <a:t>odihna</a:t>
            </a:r>
            <a:r>
              <a:rPr lang="ro-RO" sz="1000">
                <a:cs typeface="Times New Roman" pitchFamily="18" charset="0"/>
              </a:rPr>
              <a:t> suficienta ii asigura fatului tot necesarul pentru o dezvoltare normala. </a:t>
            </a:r>
            <a:endParaRPr lang="ro-RO"/>
          </a:p>
        </p:txBody>
      </p:sp>
      <p:pic>
        <p:nvPicPr>
          <p:cNvPr id="25605" name="Picture 2" descr="Sarcina pe saptamani, 16 saptamani"/>
          <p:cNvPicPr>
            <a:picLocks noChangeAspect="1" noChangeArrowheads="1"/>
          </p:cNvPicPr>
          <p:nvPr/>
        </p:nvPicPr>
        <p:blipFill>
          <a:blip r:embed="rId5" cstate="print"/>
          <a:srcRect/>
          <a:stretch>
            <a:fillRect/>
          </a:stretch>
        </p:blipFill>
        <p:spPr bwMode="auto">
          <a:xfrm>
            <a:off x="6357938" y="1071563"/>
            <a:ext cx="2286000" cy="25146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71670" y="142852"/>
            <a:ext cx="7772400" cy="1362456"/>
          </a:xfrm>
        </p:spPr>
        <p:txBody>
          <a:bodyPr/>
          <a:lstStyle/>
          <a:p>
            <a:pPr fontAlgn="auto">
              <a:spcAft>
                <a:spcPts val="0"/>
              </a:spcAft>
              <a:defRPr/>
            </a:pPr>
            <a:r>
              <a:rPr lang="ro-RO" sz="2800" smtClean="0">
                <a:solidFill>
                  <a:schemeClr val="accent1">
                    <a:lumMod val="75000"/>
                  </a:schemeClr>
                </a:solidFill>
              </a:rPr>
              <a:t>Luna 5 de sarcina</a:t>
            </a:r>
            <a:r>
              <a:rPr lang="ro-RO" smtClean="0"/>
              <a:t/>
            </a:r>
            <a:br>
              <a:rPr lang="ro-RO" smtClean="0"/>
            </a:br>
            <a:endParaRPr lang="ro-RO"/>
          </a:p>
        </p:txBody>
      </p:sp>
      <p:sp>
        <p:nvSpPr>
          <p:cNvPr id="26627" name="Text Placeholder 2"/>
          <p:cNvSpPr>
            <a:spLocks noGrp="1"/>
          </p:cNvSpPr>
          <p:nvPr>
            <p:ph type="body" idx="1"/>
          </p:nvPr>
        </p:nvSpPr>
        <p:spPr>
          <a:xfrm>
            <a:off x="0" y="500063"/>
            <a:ext cx="6731000" cy="5929312"/>
          </a:xfrm>
        </p:spPr>
        <p:txBody>
          <a:bodyPr/>
          <a:lstStyle/>
          <a:p>
            <a:endParaRPr lang="ro-RO" sz="900" b="1" smtClean="0"/>
          </a:p>
          <a:p>
            <a:r>
              <a:rPr lang="ro-RO" sz="900" b="1" smtClean="0"/>
              <a:t>Luna 5-a de sarcina este marcata de numeroase schimbari, atat pentru mama, cat si pentru fat. Fatul este la mijlocului perioadei petrecute in uterul mamei. Perioada de crestere rapida se apropie de sfarsit. La sfarsitul acestei luni el ajunge la aprox. 27.5 cm si 430 de grame. </a:t>
            </a:r>
          </a:p>
          <a:p>
            <a:r>
              <a:rPr lang="ro-RO" sz="900" b="1" smtClean="0"/>
              <a:t> </a:t>
            </a:r>
          </a:p>
          <a:p>
            <a:r>
              <a:rPr lang="ro-RO" sz="900" b="1" smtClean="0"/>
              <a:t>Toate organele si sistemele majore sunt dezvolatate si fatul este o fiinta umana in miniatura. Pe zi ce trece, el se apropie din ce in ce mai mult cu aspectul de la </a:t>
            </a:r>
            <a:r>
              <a:rPr lang="ro-RO" sz="900" b="1" smtClean="0">
                <a:hlinkClick r:id="rId2"/>
              </a:rPr>
              <a:t>nastere</a:t>
            </a:r>
            <a:r>
              <a:rPr lang="ro-RO" sz="900" b="1" smtClean="0"/>
              <a:t>.</a:t>
            </a:r>
          </a:p>
          <a:p>
            <a:r>
              <a:rPr lang="ro-RO" sz="900" b="1" smtClean="0"/>
              <a:t> Pielea are aspect zbarcit, dar va diminua pe masura ce se depune grasime subcutanat. Incepe sa se depuna vernix caseosa, o substanta alba, grasoasa cu aspect branzos, cu rol de a proteja pielea fatului in timpul celor 9 luni in lichid amniotic. Incepe sa se observe parul de pe cap. Mugurii dintiilor de lapte sunt deja formati si in spatele lor se vor dezvolta si cei ai dintiilor definitivi. Pe dintii deja formati sub gingii, incepe sa apara smaltul si dentina. </a:t>
            </a:r>
          </a:p>
          <a:p>
            <a:r>
              <a:rPr lang="ro-RO" sz="900" b="1" smtClean="0"/>
              <a:t> Maduva osoasa incepe sa sintetizeze globulele rosii ale sangelui. Tot acum, incep sa se sintetizeze leucocitele (globulele albe ale sangelui), al caror rol este de a apara organismul impotriva infectiilor si a unor boli. </a:t>
            </a:r>
          </a:p>
          <a:p>
            <a:r>
              <a:rPr lang="ro-RO" sz="900" b="1" smtClean="0"/>
              <a:t> Celulele nervoase responsabile de gust, miros, auz, vedere si atingere se dezvolta. Fatul stie sa inghita, sa loveasca, sa sughita, sa detecteze lumina, sa auda bataile inimii mamei, sa isi suga degetul si chiar sa si planga, fara sunet, datorita lipsei de aer din uter. </a:t>
            </a:r>
          </a:p>
          <a:p>
            <a:r>
              <a:rPr lang="ro-RO" sz="900" b="1" smtClean="0"/>
              <a:t> Organele genitale sunt din ce in ce mai distincte si usor de recunoscut, iar inima fatului poate fi ascultata acum cu ajutorul unui stetoscop pus pe abdomenul mamei. </a:t>
            </a:r>
          </a:p>
          <a:p>
            <a:r>
              <a:rPr lang="ro-RO" sz="900" b="1" smtClean="0"/>
              <a:t> In aceasta luna de sarcina este recomanda ecografia de trimestru 2 de sarcina, denumita ecografia morfofetala, pentru monitorizarea dezvoltarii fatului si depistarii eventualelor anomalii.</a:t>
            </a:r>
          </a:p>
          <a:p>
            <a:r>
              <a:rPr lang="ro-RO" sz="900" b="1" smtClean="0"/>
              <a:t> Fatul a crescut suficient pentru ca toate gravidele sa inceapa sa ii simta miscarile si sa poata deosebi perioadele de activitate de cele de somn, care sunt ca ale unui nou nascut, fatul dormind circa 18 ore pe zi. De cele mai multe ori, nu coincide cu somnul mamei. </a:t>
            </a:r>
          </a:p>
          <a:p>
            <a:r>
              <a:rPr lang="ro-RO" sz="900" b="1" smtClean="0"/>
              <a:t> Apare hipotensiunea, ceea ce explica ametelile si senzatiile de lesin. Uterul ajunge la sfarsitul lunii a 5-a de sarcina la aprox. 1 cm mai sus de ombilic. El apasa pe diafragm si plamani, determinand senzatia de lipsa de aer si pe vezica urinara, determinand urinari frecvente. Respiratia greoaie se va ameliora o data ce fatul coboara, pregatindu-se pentru nastere. </a:t>
            </a:r>
          </a:p>
          <a:p>
            <a:r>
              <a:rPr lang="ro-RO" sz="900" b="1" smtClean="0"/>
              <a:t> Incep sa apara </a:t>
            </a:r>
            <a:r>
              <a:rPr lang="ro-RO" sz="900" b="1" smtClean="0">
                <a:hlinkClick r:id="rId3"/>
              </a:rPr>
              <a:t>contractiile Braxton Hicks</a:t>
            </a:r>
            <a:r>
              <a:rPr lang="ro-RO" sz="900" b="1" smtClean="0"/>
              <a:t>. Acestea sunt contractii neregulate, scurte, nedureroase si sunt exercitii ale uterului pregatitoare pentru contractiile din timpul nasterii. </a:t>
            </a:r>
          </a:p>
          <a:p>
            <a:r>
              <a:rPr lang="ro-RO" sz="900" b="1" smtClean="0"/>
              <a:t> </a:t>
            </a:r>
          </a:p>
          <a:p>
            <a:r>
              <a:rPr lang="ro-RO" sz="900" b="1" smtClean="0"/>
              <a:t>Cresterea in greutate de pana acum este de aprox. 4-7 kg si depinde mult si de greutatea dinainte de sarcina. Pe abdomen pot aparea vergeturi rosiatice, care in timp devin sidefii. La cele mai multe gravide, apar in ultimele luni de sarcina. Trebuie evitat statul prelungit in picioare si folosirea de incaltaminte comoda, fara tocuri, pentru ca apar edemele (umflarea) picioarelor, cel mai frecvent la sfarsitul zilei. </a:t>
            </a:r>
          </a:p>
          <a:p>
            <a:r>
              <a:rPr lang="ro-RO" sz="900" b="1" smtClean="0"/>
              <a:t> </a:t>
            </a:r>
          </a:p>
          <a:p>
            <a:r>
              <a:rPr lang="ro-RO" sz="900" b="1" smtClean="0"/>
              <a:t>Gravidele trebuie sa fie atente la simptomele care pot prevesti o nastere prematura si care necesita prezentarea de urgenta la ginecolog. Acestea sunt durerile abdominale si de cap prelungite si intense, sangerarile vaginale, mai mult de 4 contractii pe ora, urinari dureroase, scurgere de lichid amniotic, scaderea intensitatii si frecventei miscarilor fetale etc. </a:t>
            </a:r>
          </a:p>
          <a:p>
            <a:r>
              <a:rPr lang="ro-RO" sz="900" b="1" smtClean="0"/>
              <a:t> </a:t>
            </a:r>
          </a:p>
          <a:p>
            <a:endParaRPr lang="ro-RO" sz="900" b="1" smtClean="0"/>
          </a:p>
        </p:txBody>
      </p:sp>
      <p:pic>
        <p:nvPicPr>
          <p:cNvPr id="26628" name="Picture 2" descr="Cum arata burtica in saptamana 20 de sarcina"/>
          <p:cNvPicPr>
            <a:picLocks noChangeAspect="1" noChangeArrowheads="1"/>
          </p:cNvPicPr>
          <p:nvPr/>
        </p:nvPicPr>
        <p:blipFill>
          <a:blip r:embed="rId4" cstate="print"/>
          <a:srcRect/>
          <a:stretch>
            <a:fillRect/>
          </a:stretch>
        </p:blipFill>
        <p:spPr bwMode="auto">
          <a:xfrm>
            <a:off x="6929438" y="2000250"/>
            <a:ext cx="1857375" cy="2786063"/>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Box 1"/>
          <p:cNvSpPr txBox="1">
            <a:spLocks noChangeArrowheads="1"/>
          </p:cNvSpPr>
          <p:nvPr/>
        </p:nvSpPr>
        <p:spPr bwMode="auto">
          <a:xfrm>
            <a:off x="214313" y="357188"/>
            <a:ext cx="7286625" cy="3170237"/>
          </a:xfrm>
          <a:prstGeom prst="rect">
            <a:avLst/>
          </a:prstGeom>
          <a:noFill/>
          <a:ln w="9525">
            <a:noFill/>
            <a:miter lim="800000"/>
            <a:headEnd/>
            <a:tailEnd/>
          </a:ln>
        </p:spPr>
        <p:txBody>
          <a:bodyPr>
            <a:spAutoFit/>
          </a:bodyPr>
          <a:lstStyle/>
          <a:p>
            <a:r>
              <a:rPr lang="ro-RO" sz="1100">
                <a:latin typeface="Constantia" pitchFamily="18" charset="0"/>
              </a:rPr>
              <a:t>Luna a 6-a de sarcina este ultima luna din al 2-lea trimestru. Din saptamana 24 fatul este </a:t>
            </a:r>
            <a:r>
              <a:rPr lang="ro-RO" sz="1100" b="1">
                <a:latin typeface="Constantia" pitchFamily="18" charset="0"/>
              </a:rPr>
              <a:t>oficial considerat viabil</a:t>
            </a:r>
            <a:r>
              <a:rPr lang="ro-RO" sz="1100">
                <a:latin typeface="Constantia" pitchFamily="18" charset="0"/>
              </a:rPr>
              <a:t> si in cazul unei nasteri premature, poate supravietui cu ingrijirile specializate din unitatile de terapie intensiva. Cu fiecare zi petrecuta in uterul mamei, sansele de supravietuire in cazul unei nasteri premature cresc.</a:t>
            </a:r>
          </a:p>
          <a:p>
            <a:r>
              <a:rPr lang="ro-RO" sz="1100">
                <a:latin typeface="Constantia" pitchFamily="18" charset="0"/>
              </a:rPr>
              <a:t> Proportiile organismului sunt aproape similare cu ale unui nou nascut, desi este mult mai slab, datorita depozitelor reduse de grasime. La sfarsitul lunii masoara aprox. </a:t>
            </a:r>
            <a:r>
              <a:rPr lang="ro-RO" sz="1100" b="1">
                <a:latin typeface="Constantia" pitchFamily="18" charset="0"/>
              </a:rPr>
              <a:t>36 cm si 850 de grame</a:t>
            </a:r>
            <a:r>
              <a:rPr lang="ro-RO" sz="1100">
                <a:latin typeface="Constantia" pitchFamily="18" charset="0"/>
              </a:rPr>
              <a:t> si este foarte activ, mama putand deosebi acum manutele si picioarele, de restul corpului. Va continua sa castige in greutate prin dezvoltarea muschilor, organelor si a depozitelor de grasime. </a:t>
            </a:r>
          </a:p>
          <a:p>
            <a:r>
              <a:rPr lang="ro-RO" sz="1100">
                <a:latin typeface="Constantia" pitchFamily="18" charset="0"/>
              </a:rPr>
              <a:t> Genele si sprancenele continua sa creasca, la fel si parul de pe cap. Pentru a sustine greutatea in continua crestere, coloana vertebrala se intareste. </a:t>
            </a:r>
            <a:r>
              <a:rPr lang="ro-RO" sz="1100" b="1">
                <a:latin typeface="Constantia" pitchFamily="18" charset="0"/>
              </a:rPr>
              <a:t>Ochii, inclusiv retina, sunt complet formati</a:t>
            </a:r>
            <a:r>
              <a:rPr lang="ro-RO" sz="1100">
                <a:latin typeface="Constantia" pitchFamily="18" charset="0"/>
              </a:rPr>
              <a:t>, iar pleoapele sunt deschise, fatul fiind capabil sa deosebeasca </a:t>
            </a:r>
            <a:r>
              <a:rPr lang="ro-RO" sz="1100" b="1">
                <a:latin typeface="Constantia" pitchFamily="18" charset="0"/>
              </a:rPr>
              <a:t>lumina de intuneric</a:t>
            </a:r>
            <a:r>
              <a:rPr lang="ro-RO" sz="1100">
                <a:latin typeface="Constantia" pitchFamily="18" charset="0"/>
              </a:rPr>
              <a:t>, iar la pozitionarea unei lumini pe abdomen, el intoarce capul in acea directie. Poate acum sa clipeasca, inchizand si deschizand frecvent ochii. Unghiile sunt aproape complet dezvoltate, iar lanugo se inchide la culoare. Se formeaza glandele sudoripare. </a:t>
            </a:r>
          </a:p>
          <a:p>
            <a:r>
              <a:rPr lang="ro-RO" sz="1100">
                <a:latin typeface="Constantia" pitchFamily="18" charset="0"/>
              </a:rPr>
              <a:t> Cea mai mare realizare lunii a 6-a de sarcina este </a:t>
            </a:r>
            <a:r>
              <a:rPr lang="ro-RO" sz="1100" b="1">
                <a:latin typeface="Constantia" pitchFamily="18" charset="0"/>
              </a:rPr>
              <a:t>inceperea productiei de surfactant</a:t>
            </a:r>
            <a:r>
              <a:rPr lang="ro-RO" sz="1100">
                <a:latin typeface="Constantia" pitchFamily="18" charset="0"/>
              </a:rPr>
              <a:t>, indispensabil pentru respiratie. In cazul unei nasteri premature, cantitatea de surfactant secretata nu este suficienta, iar respiratia este foarte dificila, aceasta fiind una dintre principalele cauze de deces la prematuri.</a:t>
            </a:r>
          </a:p>
          <a:p>
            <a:r>
              <a:rPr lang="ro-RO" sz="1100">
                <a:latin typeface="Constantia" pitchFamily="18" charset="0"/>
              </a:rPr>
              <a:t> </a:t>
            </a:r>
          </a:p>
          <a:p>
            <a:r>
              <a:rPr lang="ro-RO" sz="1200">
                <a:latin typeface="Constantia" pitchFamily="18" charset="0"/>
              </a:rPr>
              <a:t> </a:t>
            </a:r>
          </a:p>
          <a:p>
            <a:endParaRPr lang="ro-RO" sz="1200">
              <a:latin typeface="Constantia" pitchFamily="18" charset="0"/>
            </a:endParaRPr>
          </a:p>
        </p:txBody>
      </p:sp>
      <p:sp>
        <p:nvSpPr>
          <p:cNvPr id="27651" name="TextBox 2"/>
          <p:cNvSpPr txBox="1">
            <a:spLocks noChangeArrowheads="1"/>
          </p:cNvSpPr>
          <p:nvPr/>
        </p:nvSpPr>
        <p:spPr bwMode="auto">
          <a:xfrm>
            <a:off x="4786313" y="142875"/>
            <a:ext cx="3071812" cy="369888"/>
          </a:xfrm>
          <a:prstGeom prst="rect">
            <a:avLst/>
          </a:prstGeom>
          <a:noFill/>
          <a:ln w="9525">
            <a:noFill/>
            <a:miter lim="800000"/>
            <a:headEnd/>
            <a:tailEnd/>
          </a:ln>
        </p:spPr>
        <p:txBody>
          <a:bodyPr>
            <a:spAutoFit/>
          </a:bodyPr>
          <a:lstStyle/>
          <a:p>
            <a:r>
              <a:rPr lang="ro-RO" b="1">
                <a:latin typeface="Constantia" pitchFamily="18" charset="0"/>
              </a:rPr>
              <a:t>Luna 6 de sarcina</a:t>
            </a:r>
            <a:endParaRPr lang="ro-RO">
              <a:latin typeface="Constantia" pitchFamily="18" charset="0"/>
            </a:endParaRPr>
          </a:p>
        </p:txBody>
      </p:sp>
      <p:pic>
        <p:nvPicPr>
          <p:cNvPr id="27652" name="Picture 2" descr="Sarcina dupa 24 de saptamani"/>
          <p:cNvPicPr>
            <a:picLocks noChangeAspect="1" noChangeArrowheads="1"/>
          </p:cNvPicPr>
          <p:nvPr/>
        </p:nvPicPr>
        <p:blipFill>
          <a:blip r:embed="rId2" cstate="print"/>
          <a:srcRect/>
          <a:stretch>
            <a:fillRect/>
          </a:stretch>
        </p:blipFill>
        <p:spPr bwMode="auto">
          <a:xfrm>
            <a:off x="142875" y="3143250"/>
            <a:ext cx="2714625" cy="3076575"/>
          </a:xfrm>
          <a:prstGeom prst="rect">
            <a:avLst/>
          </a:prstGeom>
          <a:noFill/>
          <a:ln w="9525">
            <a:noFill/>
            <a:miter lim="800000"/>
            <a:headEnd/>
            <a:tailEnd/>
          </a:ln>
        </p:spPr>
      </p:pic>
      <p:sp>
        <p:nvSpPr>
          <p:cNvPr id="27653" name="CasetăText 4"/>
          <p:cNvSpPr txBox="1">
            <a:spLocks noChangeArrowheads="1"/>
          </p:cNvSpPr>
          <p:nvPr/>
        </p:nvSpPr>
        <p:spPr bwMode="auto">
          <a:xfrm>
            <a:off x="3000375" y="3214688"/>
            <a:ext cx="6143625" cy="2986087"/>
          </a:xfrm>
          <a:prstGeom prst="rect">
            <a:avLst/>
          </a:prstGeom>
          <a:noFill/>
          <a:ln w="9525">
            <a:noFill/>
            <a:miter lim="800000"/>
            <a:headEnd/>
            <a:tailEnd/>
          </a:ln>
        </p:spPr>
        <p:txBody>
          <a:bodyPr>
            <a:spAutoFit/>
          </a:bodyPr>
          <a:lstStyle/>
          <a:p>
            <a:r>
              <a:rPr lang="ro-RO" sz="1000">
                <a:latin typeface="Constantia" pitchFamily="18" charset="0"/>
              </a:rPr>
              <a:t>Cresterea in greutate a </a:t>
            </a:r>
            <a:r>
              <a:rPr lang="ro-RO" sz="1000" b="1">
                <a:latin typeface="Constantia" pitchFamily="18" charset="0"/>
              </a:rPr>
              <a:t>mamei</a:t>
            </a:r>
            <a:r>
              <a:rPr lang="ro-RO" sz="1000">
                <a:latin typeface="Constantia" pitchFamily="18" charset="0"/>
              </a:rPr>
              <a:t> devine mai accelerata de acum, cam cu aprox. </a:t>
            </a:r>
            <a:r>
              <a:rPr lang="ro-RO" sz="1000" b="1">
                <a:latin typeface="Constantia" pitchFamily="18" charset="0"/>
              </a:rPr>
              <a:t>200 de grame pe saptamana</a:t>
            </a:r>
            <a:r>
              <a:rPr lang="ro-RO" sz="1000">
                <a:latin typeface="Constantia" pitchFamily="18" charset="0"/>
              </a:rPr>
              <a:t>. Uterul a ajuns la aproximativ 6 cm deasupra ombilicului si continua sa creasca pana la nastere. Sanii s-au marit considerabil, iar areolele mamare s-au inchis mult la culoare. </a:t>
            </a:r>
          </a:p>
          <a:p>
            <a:r>
              <a:rPr lang="ro-RO" sz="1000">
                <a:latin typeface="Constantia" pitchFamily="18" charset="0"/>
              </a:rPr>
              <a:t> </a:t>
            </a:r>
            <a:r>
              <a:rPr lang="ro-RO" sz="1000" b="1">
                <a:latin typeface="Constantia" pitchFamily="18" charset="0"/>
              </a:rPr>
              <a:t>Burtica mamei creste din ce in ce mai mare</a:t>
            </a:r>
            <a:r>
              <a:rPr lang="ro-RO" sz="1000">
                <a:latin typeface="Constantia" pitchFamily="18" charset="0"/>
              </a:rPr>
              <a:t> si determina tot mai des </a:t>
            </a:r>
            <a:r>
              <a:rPr lang="ro-RO" sz="1000" b="1">
                <a:latin typeface="Constantia" pitchFamily="18" charset="0"/>
              </a:rPr>
              <a:t>dureri lombare</a:t>
            </a:r>
            <a:r>
              <a:rPr lang="ro-RO" sz="1000">
                <a:latin typeface="Constantia" pitchFamily="18" charset="0"/>
              </a:rPr>
              <a:t> si </a:t>
            </a:r>
            <a:r>
              <a:rPr lang="ro-RO" sz="1000" b="1">
                <a:latin typeface="Constantia" pitchFamily="18" charset="0"/>
              </a:rPr>
              <a:t>de picioare </a:t>
            </a:r>
            <a:r>
              <a:rPr lang="ro-RO" sz="1000">
                <a:latin typeface="Constantia" pitchFamily="18" charset="0"/>
              </a:rPr>
              <a:t>si </a:t>
            </a:r>
            <a:r>
              <a:rPr lang="ro-RO" sz="1000" b="1">
                <a:latin typeface="Constantia" pitchFamily="18" charset="0"/>
              </a:rPr>
              <a:t>migrene</a:t>
            </a:r>
            <a:r>
              <a:rPr lang="ro-RO" sz="1000">
                <a:latin typeface="Constantia" pitchFamily="18" charset="0"/>
              </a:rPr>
              <a:t>. Se recomanda o</a:t>
            </a:r>
            <a:r>
              <a:rPr lang="ro-RO" sz="1000" b="1">
                <a:latin typeface="Constantia" pitchFamily="18" charset="0"/>
              </a:rPr>
              <a:t> baie calda </a:t>
            </a:r>
            <a:r>
              <a:rPr lang="ro-RO" sz="1000">
                <a:latin typeface="Constantia" pitchFamily="18" charset="0"/>
              </a:rPr>
              <a:t>sau </a:t>
            </a:r>
            <a:r>
              <a:rPr lang="ro-RO" sz="1000" b="1">
                <a:latin typeface="Constantia" pitchFamily="18" charset="0"/>
              </a:rPr>
              <a:t>gheata pe zona dureroasa</a:t>
            </a:r>
            <a:r>
              <a:rPr lang="ro-RO" sz="1000">
                <a:latin typeface="Constantia" pitchFamily="18" charset="0"/>
              </a:rPr>
              <a:t>. Respiratia, arsurile stomacale, constipatia si </a:t>
            </a:r>
            <a:r>
              <a:rPr lang="ro-RO" sz="1000">
                <a:latin typeface="Constantia" pitchFamily="18" charset="0"/>
                <a:hlinkClick r:id="rId3"/>
              </a:rPr>
              <a:t>somnul</a:t>
            </a:r>
            <a:r>
              <a:rPr lang="ro-RO" sz="1000">
                <a:latin typeface="Constantia" pitchFamily="18" charset="0"/>
              </a:rPr>
              <a:t> sunt din ce in ce mai dificile pe masura ce sarcina avanseaza. </a:t>
            </a:r>
          </a:p>
          <a:p>
            <a:r>
              <a:rPr lang="ro-RO" sz="1000">
                <a:latin typeface="Constantia" pitchFamily="18" charset="0"/>
              </a:rPr>
              <a:t> </a:t>
            </a:r>
            <a:r>
              <a:rPr lang="ro-RO" sz="1000" b="1">
                <a:latin typeface="Constantia" pitchFamily="18" charset="0"/>
              </a:rPr>
              <a:t>Contractiile Braxton Hicks</a:t>
            </a:r>
            <a:r>
              <a:rPr lang="ro-RO" sz="1000">
                <a:latin typeface="Constantia" pitchFamily="18" charset="0"/>
              </a:rPr>
              <a:t> sunt normale in aceasta perioada de sarcina si pregatesc uterul pentru nastere. In cazul in care sunt mai dese decat 4/ora si devin dureroase, se recomanda consultul de </a:t>
            </a:r>
            <a:r>
              <a:rPr lang="ro-RO" sz="1000">
                <a:latin typeface="Constantia" pitchFamily="18" charset="0"/>
                <a:hlinkClick r:id="rId4"/>
              </a:rPr>
              <a:t>urgenta</a:t>
            </a:r>
            <a:r>
              <a:rPr lang="ro-RO" sz="1000">
                <a:latin typeface="Constantia" pitchFamily="18" charset="0"/>
              </a:rPr>
              <a:t> a medicului ginecolog. </a:t>
            </a:r>
          </a:p>
          <a:p>
            <a:r>
              <a:rPr lang="ro-RO" sz="1000">
                <a:latin typeface="Constantia" pitchFamily="18" charset="0"/>
              </a:rPr>
              <a:t> In luna 6-a de sarcina, este recomandat testul de toleranta la glucoza, in scopul depistarii </a:t>
            </a:r>
            <a:r>
              <a:rPr lang="ro-RO" sz="1000" b="1">
                <a:latin typeface="Constantia" pitchFamily="18" charset="0"/>
              </a:rPr>
              <a:t>diabetului de sarcina</a:t>
            </a:r>
            <a:r>
              <a:rPr lang="ro-RO" sz="1000">
                <a:latin typeface="Constantia" pitchFamily="18" charset="0"/>
              </a:rPr>
              <a:t> care poate afecta fatul, determinand hipoglicemie la fat si cresterea excesiva in greutate a acestuia (peste 4200 de grame), fiind necesara </a:t>
            </a:r>
            <a:r>
              <a:rPr lang="ro-RO" sz="1000">
                <a:latin typeface="Constantia" pitchFamily="18" charset="0"/>
                <a:hlinkClick r:id="rId5"/>
              </a:rPr>
              <a:t>nasterea prin cezariana</a:t>
            </a:r>
            <a:r>
              <a:rPr lang="ro-RO" sz="1000">
                <a:latin typeface="Constantia" pitchFamily="18" charset="0"/>
              </a:rPr>
              <a:t>. </a:t>
            </a:r>
            <a:r>
              <a:rPr lang="ro-RO" sz="1000" b="1">
                <a:latin typeface="Constantia" pitchFamily="18" charset="0"/>
              </a:rPr>
              <a:t>Aproximativ 2-5% dintre gravide fac diabet gestational.</a:t>
            </a:r>
            <a:endParaRPr lang="ro-RO" sz="1000">
              <a:latin typeface="Constantia" pitchFamily="18" charset="0"/>
            </a:endParaRPr>
          </a:p>
          <a:p>
            <a:r>
              <a:rPr lang="ro-RO" sz="1000">
                <a:latin typeface="Constantia" pitchFamily="18" charset="0"/>
              </a:rPr>
              <a:t> </a:t>
            </a:r>
            <a:r>
              <a:rPr lang="ro-RO" sz="1000" b="1">
                <a:latin typeface="Constantia" pitchFamily="18" charset="0"/>
              </a:rPr>
              <a:t>Consumul suficient de lichide este foarte important</a:t>
            </a:r>
            <a:r>
              <a:rPr lang="ro-RO" sz="1000">
                <a:latin typeface="Constantia" pitchFamily="18" charset="0"/>
              </a:rPr>
              <a:t> pe toata durata sarcinii. Este recomandata </a:t>
            </a:r>
            <a:r>
              <a:rPr lang="ro-RO" sz="1000" b="1">
                <a:latin typeface="Constantia" pitchFamily="18" charset="0"/>
              </a:rPr>
              <a:t>apa plata</a:t>
            </a:r>
            <a:r>
              <a:rPr lang="ro-RO" sz="1000">
                <a:latin typeface="Constantia" pitchFamily="18" charset="0"/>
              </a:rPr>
              <a:t>, 8 pahare/zi, dar sunt permise si</a:t>
            </a:r>
            <a:r>
              <a:rPr lang="ro-RO" sz="1000" b="1">
                <a:latin typeface="Constantia" pitchFamily="18" charset="0"/>
              </a:rPr>
              <a:t> sucurile de legume</a:t>
            </a:r>
            <a:r>
              <a:rPr lang="ro-RO" sz="1000">
                <a:latin typeface="Constantia" pitchFamily="18" charset="0"/>
              </a:rPr>
              <a:t> si </a:t>
            </a:r>
            <a:r>
              <a:rPr lang="ro-RO" sz="1000" b="1">
                <a:latin typeface="Constantia" pitchFamily="18" charset="0"/>
              </a:rPr>
              <a:t>fructe proaspete</a:t>
            </a:r>
            <a:r>
              <a:rPr lang="ro-RO" sz="1000">
                <a:latin typeface="Constantia" pitchFamily="18" charset="0"/>
              </a:rPr>
              <a:t>, preparate in casa,</a:t>
            </a:r>
            <a:r>
              <a:rPr lang="ro-RO" sz="1000" b="1">
                <a:latin typeface="Constantia" pitchFamily="18" charset="0"/>
              </a:rPr>
              <a:t> laptele</a:t>
            </a:r>
            <a:r>
              <a:rPr lang="ro-RO" sz="1000">
                <a:latin typeface="Constantia" pitchFamily="18" charset="0"/>
              </a:rPr>
              <a:t> sau </a:t>
            </a:r>
            <a:r>
              <a:rPr lang="ro-RO" sz="1000" b="1">
                <a:latin typeface="Constantia" pitchFamily="18" charset="0"/>
              </a:rPr>
              <a:t>ceaiurile</a:t>
            </a:r>
            <a:r>
              <a:rPr lang="ro-RO" sz="1000">
                <a:latin typeface="Constantia" pitchFamily="18" charset="0"/>
              </a:rPr>
              <a:t>. Trebuie </a:t>
            </a:r>
            <a:r>
              <a:rPr lang="ro-RO" sz="1000" b="1">
                <a:latin typeface="Constantia" pitchFamily="18" charset="0"/>
              </a:rPr>
              <a:t>evitate</a:t>
            </a:r>
            <a:r>
              <a:rPr lang="ro-RO" sz="1000">
                <a:latin typeface="Constantia" pitchFamily="18" charset="0"/>
              </a:rPr>
              <a:t> ceaiul negru, cafeaua si bauturile carbogazoase. Hidratarea corespunzatoare previne durerile de cap, infectiile urinare, edemele si constipatia.</a:t>
            </a:r>
          </a:p>
          <a:p>
            <a:endParaRPr lang="ro-RO">
              <a:latin typeface="Constantia" pitchFamily="18" charset="0"/>
            </a:endParaRPr>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7224" y="1071546"/>
            <a:ext cx="5522074" cy="725741"/>
          </a:xfrm>
        </p:spPr>
        <p:txBody>
          <a:bodyPr/>
          <a:lstStyle/>
          <a:p>
            <a:pPr fontAlgn="auto">
              <a:spcAft>
                <a:spcPts val="0"/>
              </a:spcAft>
              <a:defRPr/>
            </a:pPr>
            <a:r>
              <a:rPr lang="ro-RO" sz="4000" smtClean="0">
                <a:solidFill>
                  <a:schemeClr val="accent1">
                    <a:lumMod val="50000"/>
                  </a:schemeClr>
                </a:solidFill>
              </a:rPr>
              <a:t>Luna 7 de sarcina</a:t>
            </a:r>
            <a:br>
              <a:rPr lang="ro-RO" sz="4000" smtClean="0">
                <a:solidFill>
                  <a:schemeClr val="accent1">
                    <a:lumMod val="50000"/>
                  </a:schemeClr>
                </a:solidFill>
              </a:rPr>
            </a:br>
            <a:endParaRPr lang="ro-RO" sz="4000">
              <a:solidFill>
                <a:schemeClr val="accent1">
                  <a:lumMod val="50000"/>
                </a:schemeClr>
              </a:solidFill>
            </a:endParaRPr>
          </a:p>
        </p:txBody>
      </p:sp>
      <p:sp>
        <p:nvSpPr>
          <p:cNvPr id="3" name="Text Placeholder 2"/>
          <p:cNvSpPr>
            <a:spLocks noGrp="1"/>
          </p:cNvSpPr>
          <p:nvPr>
            <p:ph type="body" idx="1"/>
          </p:nvPr>
        </p:nvSpPr>
        <p:spPr>
          <a:xfrm>
            <a:off x="0" y="1071563"/>
            <a:ext cx="7358063" cy="6357937"/>
          </a:xfrm>
        </p:spPr>
        <p:txBody>
          <a:bodyPr>
            <a:normAutofit fontScale="40000" lnSpcReduction="20000"/>
          </a:bodyPr>
          <a:lstStyle/>
          <a:p>
            <a:pPr fontAlgn="auto">
              <a:spcAft>
                <a:spcPts val="0"/>
              </a:spcAft>
              <a:buClr>
                <a:schemeClr val="accent3"/>
              </a:buClr>
              <a:buFont typeface="Wingdings 2"/>
              <a:buNone/>
              <a:defRPr/>
            </a:pPr>
            <a:endParaRPr lang="ro-RO" b="1" dirty="0" smtClean="0">
              <a:solidFill>
                <a:schemeClr val="bg1">
                  <a:lumMod val="95000"/>
                  <a:lumOff val="5000"/>
                </a:schemeClr>
              </a:solidFill>
            </a:endParaRPr>
          </a:p>
          <a:p>
            <a:pPr fontAlgn="auto">
              <a:spcAft>
                <a:spcPts val="0"/>
              </a:spcAft>
              <a:buClr>
                <a:schemeClr val="accent3"/>
              </a:buClr>
              <a:buFont typeface="Wingdings 2"/>
              <a:buNone/>
              <a:defRPr/>
            </a:pPr>
            <a:r>
              <a:rPr lang="ro-RO" b="1" dirty="0" smtClean="0">
                <a:solidFill>
                  <a:schemeClr val="bg1">
                    <a:lumMod val="95000"/>
                    <a:lumOff val="5000"/>
                  </a:schemeClr>
                </a:solidFill>
              </a:rPr>
              <a:t>Luna 7-a de sarcina marcheaza inceputul celui de al 3-lea trimestru de sarcina. La sfarsitul lunii, fatul ajunge la aprox. 41 cm si 1500 de grame. El ocupa aproape tot spatiul din uter si continua sa creasca intr-un ritm ametitor. Miscarile fetale devin mai putin ample, datorita faptului ca nu mai are la fel de mult spatiu ca si pana acum. Plamanii sunt singurul organ major care mai trebuie sa se dezvolte.</a:t>
            </a:r>
          </a:p>
          <a:p>
            <a:pPr fontAlgn="auto">
              <a:spcAft>
                <a:spcPts val="0"/>
              </a:spcAft>
              <a:buClr>
                <a:schemeClr val="accent3"/>
              </a:buClr>
              <a:buFont typeface="Wingdings 2"/>
              <a:buNone/>
              <a:defRPr/>
            </a:pPr>
            <a:r>
              <a:rPr lang="ro-RO" b="1" dirty="0" smtClean="0">
                <a:solidFill>
                  <a:schemeClr val="bg1">
                    <a:lumMod val="95000"/>
                    <a:lumOff val="5000"/>
                  </a:schemeClr>
                </a:solidFill>
              </a:rPr>
              <a:t> </a:t>
            </a:r>
          </a:p>
          <a:p>
            <a:pPr fontAlgn="auto">
              <a:spcAft>
                <a:spcPts val="0"/>
              </a:spcAft>
              <a:buClr>
                <a:schemeClr val="accent3"/>
              </a:buClr>
              <a:buFont typeface="Wingdings 2"/>
              <a:buNone/>
              <a:defRPr/>
            </a:pPr>
            <a:r>
              <a:rPr lang="ro-RO" b="1" dirty="0" smtClean="0">
                <a:solidFill>
                  <a:schemeClr val="bg1">
                    <a:lumMod val="95000"/>
                    <a:lumOff val="5000"/>
                  </a:schemeClr>
                </a:solidFill>
              </a:rPr>
              <a:t>Corpul lui devine din ce in ce mai rotunjor, pe masura ce se dezvolta musculatura si se depun straturi de grasime. Pufuletul de pe piele, denumit lanugo, incepe sa dispara, in timp ce parul de pe cap creste in continuare. </a:t>
            </a:r>
          </a:p>
          <a:p>
            <a:pPr fontAlgn="auto">
              <a:spcAft>
                <a:spcPts val="0"/>
              </a:spcAft>
              <a:buClr>
                <a:schemeClr val="accent3"/>
              </a:buClr>
              <a:buFont typeface="Wingdings 2"/>
              <a:buNone/>
              <a:defRPr/>
            </a:pPr>
            <a:r>
              <a:rPr lang="ro-RO" b="1" dirty="0" smtClean="0">
                <a:solidFill>
                  <a:schemeClr val="bg1">
                    <a:lumMod val="95000"/>
                    <a:lumOff val="5000"/>
                  </a:schemeClr>
                </a:solidFill>
              </a:rPr>
              <a:t> </a:t>
            </a:r>
          </a:p>
          <a:p>
            <a:pPr fontAlgn="auto">
              <a:spcAft>
                <a:spcPts val="0"/>
              </a:spcAft>
              <a:buClr>
                <a:schemeClr val="accent3"/>
              </a:buClr>
              <a:buFont typeface="Wingdings 2"/>
              <a:buNone/>
              <a:defRPr/>
            </a:pPr>
            <a:r>
              <a:rPr lang="ro-RO" b="1" dirty="0" smtClean="0">
                <a:solidFill>
                  <a:schemeClr val="bg1">
                    <a:lumMod val="95000"/>
                    <a:lumOff val="5000"/>
                  </a:schemeClr>
                </a:solidFill>
              </a:rPr>
              <a:t>Ochii sunt complet formati, iar genele si sprancele sunt foarte vizibile. El este acum capabil sa isi focalizeze privirea si sa produca lacrimi, iar irisul se contracta si dilata ca raspuns la lumina sau intuneric. Este foarte sensibil la modificarile de lumina, sunete, gust si miros si recunoaste vocea mamei. </a:t>
            </a:r>
          </a:p>
          <a:p>
            <a:pPr fontAlgn="auto">
              <a:spcAft>
                <a:spcPts val="0"/>
              </a:spcAft>
              <a:buClr>
                <a:schemeClr val="accent3"/>
              </a:buClr>
              <a:buFont typeface="Wingdings 2"/>
              <a:buNone/>
              <a:defRPr/>
            </a:pPr>
            <a:r>
              <a:rPr lang="ro-RO" b="1" dirty="0" smtClean="0">
                <a:solidFill>
                  <a:schemeClr val="bg1">
                    <a:lumMod val="95000"/>
                    <a:lumOff val="5000"/>
                  </a:schemeClr>
                </a:solidFill>
              </a:rPr>
              <a:t> </a:t>
            </a:r>
          </a:p>
          <a:p>
            <a:pPr fontAlgn="auto">
              <a:spcAft>
                <a:spcPts val="0"/>
              </a:spcAft>
              <a:buClr>
                <a:schemeClr val="accent3"/>
              </a:buClr>
              <a:buFont typeface="Wingdings 2"/>
              <a:buNone/>
              <a:defRPr/>
            </a:pPr>
            <a:r>
              <a:rPr lang="ro-RO" b="1" dirty="0" smtClean="0">
                <a:solidFill>
                  <a:schemeClr val="bg1">
                    <a:lumMod val="95000"/>
                    <a:lumOff val="5000"/>
                  </a:schemeClr>
                </a:solidFill>
              </a:rPr>
              <a:t>Calciul, fosforul si fierul sunt acumulate in depozite si oasele continua sa se intareasca. </a:t>
            </a:r>
            <a:r>
              <a:rPr lang="ro-RO" b="1" u="sng" dirty="0" smtClean="0">
                <a:solidFill>
                  <a:schemeClr val="bg1">
                    <a:lumMod val="95000"/>
                    <a:lumOff val="5000"/>
                  </a:schemeClr>
                </a:solidFill>
                <a:hlinkClick r:id="rId2"/>
              </a:rPr>
              <a:t>Dieta</a:t>
            </a:r>
            <a:r>
              <a:rPr lang="ro-RO" b="1" dirty="0" smtClean="0">
                <a:solidFill>
                  <a:schemeClr val="bg1">
                    <a:lumMod val="95000"/>
                    <a:lumOff val="5000"/>
                  </a:schemeClr>
                </a:solidFill>
              </a:rPr>
              <a:t> mamei trebuie sa fie bogata in aceste minerale. Incep sa se dezvolte circumvolutiunile cerebrale. La baieti, testiculele se deplaseaza spre scrot, iar la fetite clitorisul este foarte proeminent. </a:t>
            </a:r>
          </a:p>
          <a:p>
            <a:pPr fontAlgn="auto">
              <a:spcAft>
                <a:spcPts val="0"/>
              </a:spcAft>
              <a:buClr>
                <a:schemeClr val="accent3"/>
              </a:buClr>
              <a:buFont typeface="Wingdings 2"/>
              <a:buNone/>
              <a:defRPr/>
            </a:pPr>
            <a:r>
              <a:rPr lang="ro-RO" b="1" dirty="0" smtClean="0">
                <a:solidFill>
                  <a:schemeClr val="bg1">
                    <a:lumMod val="95000"/>
                    <a:lumOff val="5000"/>
                  </a:schemeClr>
                </a:solidFill>
              </a:rPr>
              <a:t> </a:t>
            </a:r>
          </a:p>
          <a:p>
            <a:pPr fontAlgn="auto">
              <a:spcAft>
                <a:spcPts val="0"/>
              </a:spcAft>
              <a:buClr>
                <a:schemeClr val="accent3"/>
              </a:buClr>
              <a:buFont typeface="Wingdings 2"/>
              <a:buNone/>
              <a:defRPr/>
            </a:pPr>
            <a:r>
              <a:rPr lang="ro-RO" b="1" dirty="0" smtClean="0">
                <a:solidFill>
                  <a:schemeClr val="bg1">
                    <a:lumMod val="95000"/>
                    <a:lumOff val="5000"/>
                  </a:schemeClr>
                </a:solidFill>
              </a:rPr>
              <a:t>Fatul se poate aseza deja in prezentatie craniana, adica cu capul in jos, pregatit pentru nastere. Cei care inca nu sunt pozitionati, mai au inca timp sa o faca sau poti fi ajutati de catre ginecologi. In caz contrar, este indicata nasterea prin cezariana.</a:t>
            </a:r>
          </a:p>
          <a:p>
            <a:pPr fontAlgn="auto">
              <a:spcAft>
                <a:spcPts val="0"/>
              </a:spcAft>
              <a:buClr>
                <a:schemeClr val="accent3"/>
              </a:buClr>
              <a:buFont typeface="Wingdings 2"/>
              <a:buNone/>
              <a:defRPr/>
            </a:pPr>
            <a:r>
              <a:rPr lang="ro-RO" b="1" dirty="0" smtClean="0">
                <a:solidFill>
                  <a:schemeClr val="bg1">
                    <a:lumMod val="95000"/>
                    <a:lumOff val="5000"/>
                  </a:schemeClr>
                </a:solidFill>
              </a:rPr>
              <a:t> </a:t>
            </a:r>
          </a:p>
          <a:p>
            <a:pPr fontAlgn="auto">
              <a:spcAft>
                <a:spcPts val="0"/>
              </a:spcAft>
              <a:buClr>
                <a:schemeClr val="accent3"/>
              </a:buClr>
              <a:buFont typeface="Wingdings 2"/>
              <a:buNone/>
              <a:defRPr/>
            </a:pPr>
            <a:r>
              <a:rPr lang="ro-RO" b="1" dirty="0" smtClean="0">
                <a:solidFill>
                  <a:schemeClr val="bg1">
                    <a:lumMod val="95000"/>
                    <a:lumOff val="5000"/>
                  </a:schemeClr>
                </a:solidFill>
              </a:rPr>
              <a:t>In cazul unei nasteri premature in aceasta luna de sarcina, sansele de supravietuire sunt de aprox. 90%, desi bebelusul inca mai are nevoie de internare in sectia de terapie intensiva pentru nou nascuti prematuri. </a:t>
            </a:r>
          </a:p>
          <a:p>
            <a:pPr fontAlgn="auto">
              <a:spcAft>
                <a:spcPts val="0"/>
              </a:spcAft>
              <a:buClr>
                <a:schemeClr val="accent3"/>
              </a:buClr>
              <a:buFont typeface="Wingdings 2"/>
              <a:buNone/>
              <a:defRPr/>
            </a:pPr>
            <a:r>
              <a:rPr lang="ro-RO" b="1" dirty="0" smtClean="0">
                <a:solidFill>
                  <a:schemeClr val="bg1">
                    <a:lumMod val="95000"/>
                    <a:lumOff val="5000"/>
                  </a:schemeClr>
                </a:solidFill>
              </a:rPr>
              <a:t> </a:t>
            </a:r>
          </a:p>
          <a:p>
            <a:pPr fontAlgn="auto">
              <a:spcAft>
                <a:spcPts val="0"/>
              </a:spcAft>
              <a:buClr>
                <a:schemeClr val="accent3"/>
              </a:buClr>
              <a:buFont typeface="Wingdings 2"/>
              <a:buNone/>
              <a:defRPr/>
            </a:pPr>
            <a:r>
              <a:rPr lang="ro-RO" b="1" dirty="0" smtClean="0">
                <a:solidFill>
                  <a:schemeClr val="bg1">
                    <a:lumMod val="95000"/>
                    <a:lumOff val="5000"/>
                  </a:schemeClr>
                </a:solidFill>
              </a:rPr>
              <a:t>Din luna 7-a incepe, pentru mama, cea mai dificila parte a sarcinii cu dureri de picioare si lombare, varice, hemoroizi, </a:t>
            </a:r>
            <a:r>
              <a:rPr lang="ro-RO" b="1" u="sng" dirty="0" smtClean="0">
                <a:solidFill>
                  <a:schemeClr val="bg1">
                    <a:lumMod val="95000"/>
                    <a:lumOff val="5000"/>
                  </a:schemeClr>
                </a:solidFill>
                <a:hlinkClick r:id="rId3"/>
              </a:rPr>
              <a:t>vergeturi</a:t>
            </a:r>
            <a:r>
              <a:rPr lang="ro-RO" b="1" dirty="0" smtClean="0">
                <a:solidFill>
                  <a:schemeClr val="bg1">
                    <a:lumMod val="95000"/>
                    <a:lumOff val="5000"/>
                  </a:schemeClr>
                </a:solidFill>
              </a:rPr>
              <a:t>, edeme, dureri articulare, indigestii, arsuri stomacale, constipatie etc. Uterul a ajuns la aprox. 11 cm deasupra ombilicului. </a:t>
            </a:r>
          </a:p>
          <a:p>
            <a:pPr fontAlgn="auto">
              <a:spcAft>
                <a:spcPts val="0"/>
              </a:spcAft>
              <a:buClr>
                <a:schemeClr val="accent3"/>
              </a:buClr>
              <a:buFont typeface="Wingdings 2"/>
              <a:buNone/>
              <a:defRPr/>
            </a:pPr>
            <a:r>
              <a:rPr lang="ro-RO" b="1" dirty="0" smtClean="0">
                <a:solidFill>
                  <a:schemeClr val="bg1">
                    <a:lumMod val="95000"/>
                    <a:lumOff val="5000"/>
                  </a:schemeClr>
                </a:solidFill>
              </a:rPr>
              <a:t> </a:t>
            </a:r>
          </a:p>
          <a:p>
            <a:pPr fontAlgn="auto">
              <a:spcAft>
                <a:spcPts val="0"/>
              </a:spcAft>
              <a:buClr>
                <a:schemeClr val="accent3"/>
              </a:buClr>
              <a:buFont typeface="Wingdings 2"/>
              <a:buNone/>
              <a:defRPr/>
            </a:pPr>
            <a:r>
              <a:rPr lang="ro-RO" b="1" dirty="0" smtClean="0">
                <a:solidFill>
                  <a:schemeClr val="bg1">
                    <a:lumMod val="95000"/>
                    <a:lumOff val="5000"/>
                  </a:schemeClr>
                </a:solidFill>
              </a:rPr>
              <a:t>Cresterea in greutate incepe sa fie din ce in ce mai mare de la inceputul acestui trimestru de sarcina pana in saptamanile 36-38. Vizitele la ginecolog se fac o data la 2 saptamani pana in saptamana 36, dupa care devin saptamanale pana la nastere.</a:t>
            </a:r>
          </a:p>
          <a:p>
            <a:pPr fontAlgn="auto">
              <a:spcAft>
                <a:spcPts val="0"/>
              </a:spcAft>
              <a:buClr>
                <a:schemeClr val="accent3"/>
              </a:buClr>
              <a:buFont typeface="Wingdings 2"/>
              <a:buNone/>
              <a:defRPr/>
            </a:pPr>
            <a:r>
              <a:rPr lang="ro-RO" b="1" dirty="0" smtClean="0">
                <a:solidFill>
                  <a:schemeClr val="bg1">
                    <a:lumMod val="95000"/>
                    <a:lumOff val="5000"/>
                  </a:schemeClr>
                </a:solidFill>
              </a:rPr>
              <a:t> </a:t>
            </a:r>
          </a:p>
          <a:p>
            <a:pPr fontAlgn="auto">
              <a:spcAft>
                <a:spcPts val="0"/>
              </a:spcAft>
              <a:buClr>
                <a:schemeClr val="accent3"/>
              </a:buClr>
              <a:buFont typeface="Wingdings 2"/>
              <a:buNone/>
              <a:defRPr/>
            </a:pPr>
            <a:r>
              <a:rPr lang="ro-RO" b="1" dirty="0" smtClean="0">
                <a:solidFill>
                  <a:schemeClr val="bg1">
                    <a:lumMod val="95000"/>
                    <a:lumOff val="5000"/>
                  </a:schemeClr>
                </a:solidFill>
              </a:rPr>
              <a:t>Mama incepe sa piarda din energia de pana acum si sa devina din ce in ce mai obosita. Organismul ei are nevoie de 300-350 calorii in plus pe zi. Datorita oboselii si disconfortului general, reapar toanele si schimbarile bruste de dispozitie, de la plans la ras si invers si depresiile.</a:t>
            </a:r>
          </a:p>
          <a:p>
            <a:pPr fontAlgn="auto">
              <a:spcAft>
                <a:spcPts val="0"/>
              </a:spcAft>
              <a:buClr>
                <a:schemeClr val="accent3"/>
              </a:buClr>
              <a:buFont typeface="Wingdings 2"/>
              <a:buNone/>
              <a:defRPr/>
            </a:pPr>
            <a:r>
              <a:rPr lang="ro-RO" b="1" dirty="0" smtClean="0">
                <a:solidFill>
                  <a:schemeClr val="bg1">
                    <a:lumMod val="95000"/>
                    <a:lumOff val="5000"/>
                  </a:schemeClr>
                </a:solidFill>
              </a:rPr>
              <a:t> </a:t>
            </a:r>
          </a:p>
          <a:p>
            <a:pPr fontAlgn="auto">
              <a:spcAft>
                <a:spcPts val="0"/>
              </a:spcAft>
              <a:buClr>
                <a:schemeClr val="accent3"/>
              </a:buClr>
              <a:buFont typeface="Wingdings 2"/>
              <a:buNone/>
              <a:defRPr/>
            </a:pPr>
            <a:r>
              <a:rPr lang="ro-RO" b="1" dirty="0" smtClean="0">
                <a:solidFill>
                  <a:schemeClr val="bg1">
                    <a:lumMod val="95000"/>
                    <a:lumOff val="5000"/>
                  </a:schemeClr>
                </a:solidFill>
              </a:rPr>
              <a:t>Datorita presiunii uterului pe vasele care iriga picioarele, pot aparea sau se pot agrava vinisoarele, varicele si hemoroizii. Trebuie evitat statul in picioare prelungit, pozitia picior peste picior si se recomanda ridicarea picioarelor pe un taburet, ori de cate ori este posibil. </a:t>
            </a:r>
          </a:p>
          <a:p>
            <a:pPr fontAlgn="auto">
              <a:spcAft>
                <a:spcPts val="0"/>
              </a:spcAft>
              <a:buClr>
                <a:schemeClr val="accent3"/>
              </a:buClr>
              <a:buFont typeface="Wingdings 2"/>
              <a:buNone/>
              <a:defRPr/>
            </a:pPr>
            <a:r>
              <a:rPr lang="ro-RO" b="1" dirty="0" smtClean="0">
                <a:solidFill>
                  <a:schemeClr val="bg1">
                    <a:lumMod val="95000"/>
                    <a:lumOff val="5000"/>
                  </a:schemeClr>
                </a:solidFill>
              </a:rPr>
              <a:t> </a:t>
            </a:r>
          </a:p>
          <a:p>
            <a:pPr fontAlgn="auto">
              <a:spcAft>
                <a:spcPts val="0"/>
              </a:spcAft>
              <a:buClr>
                <a:schemeClr val="accent3"/>
              </a:buClr>
              <a:buFont typeface="Wingdings 2"/>
              <a:buNone/>
              <a:defRPr/>
            </a:pPr>
            <a:r>
              <a:rPr lang="ro-RO" b="1" dirty="0" smtClean="0">
                <a:solidFill>
                  <a:schemeClr val="bg1">
                    <a:lumMod val="95000"/>
                    <a:lumOff val="5000"/>
                  </a:schemeClr>
                </a:solidFill>
              </a:rPr>
              <a:t>Odihna mamei este foarte importanta pentru dezvoltarea fatului. Glandele mamare produc deja colostru, care la unele gravide se scurge din sani. Colostrul este laptele din primele zile de dupa nastere, foarte bogat in anticorpi si substante nutritive pentru bebelus. </a:t>
            </a:r>
          </a:p>
          <a:p>
            <a:pPr fontAlgn="auto">
              <a:spcAft>
                <a:spcPts val="0"/>
              </a:spcAft>
              <a:buClr>
                <a:schemeClr val="accent3"/>
              </a:buClr>
              <a:buFont typeface="Wingdings 2"/>
              <a:buNone/>
              <a:defRPr/>
            </a:pPr>
            <a:r>
              <a:rPr lang="ro-RO" b="1" dirty="0" smtClean="0">
                <a:solidFill>
                  <a:schemeClr val="bg1">
                    <a:lumMod val="95000"/>
                    <a:lumOff val="5000"/>
                  </a:schemeClr>
                </a:solidFill>
              </a:rPr>
              <a:t> </a:t>
            </a:r>
          </a:p>
          <a:p>
            <a:pPr fontAlgn="auto">
              <a:spcAft>
                <a:spcPts val="0"/>
              </a:spcAft>
              <a:buClr>
                <a:schemeClr val="accent3"/>
              </a:buClr>
              <a:buFont typeface="Wingdings 2"/>
              <a:buNone/>
              <a:defRPr/>
            </a:pPr>
            <a:r>
              <a:rPr lang="ro-RO" b="1" dirty="0" smtClean="0">
                <a:solidFill>
                  <a:schemeClr val="bg1">
                    <a:lumMod val="95000"/>
                    <a:lumOff val="5000"/>
                  </a:schemeClr>
                </a:solidFill>
              </a:rPr>
              <a:t>Gravidelor cu Rh negativ si partener Rh pozitiv li se administreaza o doza de vaccin RhoGAM in saptamana 28 de sarcina si la 72 de ora dupa nastere in cazul in care fatul este Rh pozitiv, pentru a preveni anemia severa sau boala hemolitica la fat. </a:t>
            </a:r>
          </a:p>
          <a:p>
            <a:pPr fontAlgn="auto">
              <a:spcAft>
                <a:spcPts val="0"/>
              </a:spcAft>
              <a:buClr>
                <a:schemeClr val="accent3"/>
              </a:buClr>
              <a:buFont typeface="Wingdings 2"/>
              <a:buNone/>
              <a:defRPr/>
            </a:pPr>
            <a:r>
              <a:rPr lang="ro-RO" b="1" dirty="0" smtClean="0">
                <a:solidFill>
                  <a:schemeClr val="bg1">
                    <a:lumMod val="95000"/>
                    <a:lumOff val="5000"/>
                  </a:schemeClr>
                </a:solidFill>
              </a:rPr>
              <a:t> </a:t>
            </a:r>
          </a:p>
          <a:p>
            <a:pPr fontAlgn="auto">
              <a:spcAft>
                <a:spcPts val="0"/>
              </a:spcAft>
              <a:buClr>
                <a:schemeClr val="accent3"/>
              </a:buClr>
              <a:buFont typeface="Wingdings 2"/>
              <a:buNone/>
              <a:defRPr/>
            </a:pPr>
            <a:r>
              <a:rPr lang="ro-RO" b="1" dirty="0" smtClean="0">
                <a:solidFill>
                  <a:schemeClr val="bg1">
                    <a:lumMod val="95000"/>
                    <a:lumOff val="5000"/>
                  </a:schemeClr>
                </a:solidFill>
              </a:rPr>
              <a:t>Gravidele cu sarcini gemelare trebuie sa isi pregateasca </a:t>
            </a:r>
            <a:r>
              <a:rPr lang="ro-RO" b="1" u="sng" dirty="0" smtClean="0">
                <a:solidFill>
                  <a:schemeClr val="bg1">
                    <a:lumMod val="95000"/>
                    <a:lumOff val="5000"/>
                  </a:schemeClr>
                </a:solidFill>
                <a:hlinkClick r:id="rId4"/>
              </a:rPr>
              <a:t>bagajul pentru spital</a:t>
            </a:r>
            <a:r>
              <a:rPr lang="ro-RO" b="1" dirty="0" smtClean="0">
                <a:solidFill>
                  <a:schemeClr val="bg1">
                    <a:lumMod val="95000"/>
                    <a:lumOff val="5000"/>
                  </a:schemeClr>
                </a:solidFill>
              </a:rPr>
              <a:t>, deoarece sansele de a naste mult mai devreme decat termenul sunt mai mari decat in cazul sarcinilor unice.</a:t>
            </a:r>
          </a:p>
          <a:p>
            <a:pPr fontAlgn="auto">
              <a:spcAft>
                <a:spcPts val="0"/>
              </a:spcAft>
              <a:buClr>
                <a:schemeClr val="accent3"/>
              </a:buClr>
              <a:buFont typeface="Wingdings 2"/>
              <a:buNone/>
              <a:defRPr/>
            </a:pPr>
            <a:r>
              <a:rPr lang="ro-RO" b="1" dirty="0" smtClean="0"/>
              <a:t> </a:t>
            </a:r>
          </a:p>
          <a:p>
            <a:pPr fontAlgn="auto">
              <a:spcAft>
                <a:spcPts val="0"/>
              </a:spcAft>
              <a:buClr>
                <a:schemeClr val="accent3"/>
              </a:buClr>
              <a:buFont typeface="Wingdings 2"/>
              <a:buNone/>
              <a:defRPr/>
            </a:pPr>
            <a:endParaRPr lang="ro-RO" b="1" dirty="0"/>
          </a:p>
        </p:txBody>
      </p:sp>
      <p:pic>
        <p:nvPicPr>
          <p:cNvPr id="28676" name="Picture 2" descr="Sarcina la 28 de saptamani si gravida"/>
          <p:cNvPicPr>
            <a:picLocks noChangeAspect="1" noChangeArrowheads="1"/>
          </p:cNvPicPr>
          <p:nvPr/>
        </p:nvPicPr>
        <p:blipFill>
          <a:blip r:embed="rId5" cstate="print"/>
          <a:srcRect/>
          <a:stretch>
            <a:fillRect/>
          </a:stretch>
        </p:blipFill>
        <p:spPr bwMode="auto">
          <a:xfrm>
            <a:off x="7358063" y="2857500"/>
            <a:ext cx="1785937" cy="210502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28662" y="214290"/>
            <a:ext cx="7851648" cy="1214422"/>
          </a:xfrm>
        </p:spPr>
        <p:txBody>
          <a:bodyPr>
            <a:normAutofit fontScale="90000"/>
          </a:bodyPr>
          <a:lstStyle/>
          <a:p>
            <a:pPr fontAlgn="auto">
              <a:spcAft>
                <a:spcPts val="0"/>
              </a:spcAft>
              <a:defRPr/>
            </a:pPr>
            <a:r>
              <a:rPr lang="ro-RO" dirty="0" smtClean="0"/>
              <a:t>Luna 8 de sarcina</a:t>
            </a:r>
            <a:br>
              <a:rPr lang="ro-RO" dirty="0" smtClean="0"/>
            </a:br>
            <a:endParaRPr lang="ro-RO" dirty="0"/>
          </a:p>
        </p:txBody>
      </p:sp>
      <p:sp>
        <p:nvSpPr>
          <p:cNvPr id="3" name="Subtitle 2"/>
          <p:cNvSpPr>
            <a:spLocks noGrp="1"/>
          </p:cNvSpPr>
          <p:nvPr>
            <p:ph type="subTitle" idx="1"/>
          </p:nvPr>
        </p:nvSpPr>
        <p:spPr>
          <a:xfrm>
            <a:off x="428625" y="428625"/>
            <a:ext cx="7643813" cy="3071813"/>
          </a:xfrm>
        </p:spPr>
        <p:txBody>
          <a:bodyPr>
            <a:normAutofit/>
          </a:bodyPr>
          <a:lstStyle/>
          <a:p>
            <a:pPr marR="0" algn="l">
              <a:lnSpc>
                <a:spcPct val="80000"/>
              </a:lnSpc>
            </a:pPr>
            <a:endParaRPr lang="ro-RO" sz="1000" b="1" smtClean="0">
              <a:solidFill>
                <a:srgbClr val="262626"/>
              </a:solidFill>
            </a:endParaRPr>
          </a:p>
          <a:p>
            <a:pPr marR="0" algn="l">
              <a:lnSpc>
                <a:spcPct val="80000"/>
              </a:lnSpc>
            </a:pPr>
            <a:r>
              <a:rPr lang="ro-RO" sz="1000" b="1" smtClean="0">
                <a:solidFill>
                  <a:srgbClr val="262626"/>
                </a:solidFill>
              </a:rPr>
              <a:t>In luna 8-a de sarcina, singurul organ care inca mai are nevoie de dezvoltare este plamanul. El va masura la sfarsitul lunii aprox. 47 cm si 2600 de grame si creste tot mai mare si mai puternic. Incepe cea mai rapida crestere in greutate din toata perioada de sarcina si anume 200-350 de grame in fiecare din saptamanile ce au mai ramas. </a:t>
            </a:r>
          </a:p>
          <a:p>
            <a:pPr marR="0" algn="l">
              <a:lnSpc>
                <a:spcPct val="80000"/>
              </a:lnSpc>
            </a:pPr>
            <a:r>
              <a:rPr lang="ro-RO" sz="1000" b="1" smtClean="0">
                <a:solidFill>
                  <a:srgbClr val="262626"/>
                </a:solidFill>
              </a:rPr>
              <a:t> </a:t>
            </a:r>
          </a:p>
          <a:p>
            <a:pPr marR="0" algn="l">
              <a:lnSpc>
                <a:spcPct val="80000"/>
              </a:lnSpc>
            </a:pPr>
            <a:r>
              <a:rPr lang="ro-RO" sz="1000" b="1" smtClean="0">
                <a:solidFill>
                  <a:srgbClr val="262626"/>
                </a:solidFill>
              </a:rPr>
              <a:t>Pielea lui este mai putin transparenta si ridata si a devenit de culoare roz si fina, iar depozitele de grasime fac gropite la genunchi si coate si cute pe gat si incheietura mainii. Vernixul caseosa, substanta alba, branzoasa care ii acopera corpul cu rol de protectie, devine mai dens, iar spre sfarsitul lunii incepe sa dispara, desi la unii bebelusi ramane si dupa nastere in axile, dupa urechi si in zona genitala. In cazul baietilor, testiculele ar trebui sa fie deja ajunse in scrot.</a:t>
            </a:r>
          </a:p>
          <a:p>
            <a:pPr marR="0" algn="l">
              <a:lnSpc>
                <a:spcPct val="80000"/>
              </a:lnSpc>
            </a:pPr>
            <a:r>
              <a:rPr lang="ro-RO" sz="1000" b="1" smtClean="0">
                <a:solidFill>
                  <a:srgbClr val="262626"/>
                </a:solidFill>
              </a:rPr>
              <a:t> </a:t>
            </a:r>
          </a:p>
          <a:p>
            <a:pPr marR="0" algn="l">
              <a:lnSpc>
                <a:spcPct val="80000"/>
              </a:lnSpc>
            </a:pPr>
            <a:r>
              <a:rPr lang="ro-RO" sz="1000" b="1" smtClean="0">
                <a:solidFill>
                  <a:srgbClr val="262626"/>
                </a:solidFill>
              </a:rPr>
              <a:t>Capul creste in circumferinta, datorita dezvoltarii rapide a creierului. Toate cele cinci simturi functioneaza si incepe sa aiba sensibilitate la temperatura. El se comporta ca un nou nascut, tinand ochii deschisi cand este treaz si inchisi cand doarme. </a:t>
            </a:r>
          </a:p>
          <a:p>
            <a:pPr marR="0" algn="l">
              <a:lnSpc>
                <a:spcPct val="80000"/>
              </a:lnSpc>
            </a:pPr>
            <a:r>
              <a:rPr lang="ro-RO" sz="1000" b="1" smtClean="0">
                <a:solidFill>
                  <a:srgbClr val="262626"/>
                </a:solidFill>
              </a:rPr>
              <a:t> </a:t>
            </a:r>
          </a:p>
          <a:p>
            <a:pPr marR="0" algn="l">
              <a:lnSpc>
                <a:spcPct val="80000"/>
              </a:lnSpc>
            </a:pPr>
            <a:r>
              <a:rPr lang="ro-RO" sz="1000" b="1" smtClean="0">
                <a:solidFill>
                  <a:srgbClr val="262626"/>
                </a:solidFill>
              </a:rPr>
              <a:t>Scheletul este complet format, desi oasele sunt inca pliabile si moi pentru a trece mai usor prin vaginul mamei in timpul nasterii. Din acest motiv, bebelusii au capul deformat dupa nastere. Isi revine la forma normala in cateva ore-zile de la nastere. In plus de anticorpii pe care ii primeste de la mama prin placenta, incepe sa sintetizeze si el pentru a se putea apara de infectii dupa nastere. </a:t>
            </a:r>
          </a:p>
          <a:p>
            <a:pPr marR="0" algn="l">
              <a:lnSpc>
                <a:spcPct val="80000"/>
              </a:lnSpc>
            </a:pPr>
            <a:r>
              <a:rPr lang="ro-RO" sz="1000" b="1" smtClean="0">
                <a:solidFill>
                  <a:srgbClr val="262626"/>
                </a:solidFill>
              </a:rPr>
              <a:t> </a:t>
            </a:r>
          </a:p>
          <a:p>
            <a:pPr marR="0" algn="l">
              <a:lnSpc>
                <a:spcPct val="80000"/>
              </a:lnSpc>
            </a:pPr>
            <a:endParaRPr lang="ro-RO" sz="1000" b="1" smtClean="0">
              <a:solidFill>
                <a:srgbClr val="262626"/>
              </a:solidFill>
            </a:endParaRPr>
          </a:p>
        </p:txBody>
      </p:sp>
      <p:pic>
        <p:nvPicPr>
          <p:cNvPr id="29700" name="Picture 2" descr="Sarcina in 32 de saptamani si gravida"/>
          <p:cNvPicPr>
            <a:picLocks noChangeAspect="1" noChangeArrowheads="1"/>
          </p:cNvPicPr>
          <p:nvPr/>
        </p:nvPicPr>
        <p:blipFill>
          <a:blip r:embed="rId2" cstate="print"/>
          <a:srcRect/>
          <a:stretch>
            <a:fillRect/>
          </a:stretch>
        </p:blipFill>
        <p:spPr bwMode="auto">
          <a:xfrm>
            <a:off x="6572250" y="3929063"/>
            <a:ext cx="2571750" cy="2286000"/>
          </a:xfrm>
          <a:prstGeom prst="rect">
            <a:avLst/>
          </a:prstGeom>
          <a:noFill/>
          <a:ln w="9525">
            <a:noFill/>
            <a:miter lim="800000"/>
            <a:headEnd/>
            <a:tailEnd/>
          </a:ln>
        </p:spPr>
      </p:pic>
      <p:sp>
        <p:nvSpPr>
          <p:cNvPr id="5" name="CasetăText 4"/>
          <p:cNvSpPr txBox="1"/>
          <p:nvPr/>
        </p:nvSpPr>
        <p:spPr>
          <a:xfrm>
            <a:off x="285750" y="2857500"/>
            <a:ext cx="6286500" cy="4246563"/>
          </a:xfrm>
          <a:prstGeom prst="rect">
            <a:avLst/>
          </a:prstGeom>
          <a:noFill/>
        </p:spPr>
        <p:txBody>
          <a:bodyPr>
            <a:spAutoFit/>
          </a:bodyPr>
          <a:lstStyle/>
          <a:p>
            <a:pPr fontAlgn="auto">
              <a:spcBef>
                <a:spcPts val="0"/>
              </a:spcBef>
              <a:spcAft>
                <a:spcPts val="0"/>
              </a:spcAft>
              <a:defRPr/>
            </a:pPr>
            <a:r>
              <a:rPr lang="ro-RO" sz="1000" b="1" dirty="0">
                <a:solidFill>
                  <a:schemeClr val="bg1">
                    <a:lumMod val="85000"/>
                    <a:lumOff val="15000"/>
                  </a:schemeClr>
                </a:solidFill>
                <a:latin typeface="+mn-lt"/>
                <a:cs typeface="+mn-cs"/>
              </a:rPr>
              <a:t>Daca nu s-a </a:t>
            </a:r>
            <a:r>
              <a:rPr lang="ro-RO" sz="1000" b="1" dirty="0" err="1">
                <a:solidFill>
                  <a:schemeClr val="bg1">
                    <a:lumMod val="85000"/>
                    <a:lumOff val="15000"/>
                  </a:schemeClr>
                </a:solidFill>
                <a:latin typeface="+mn-lt"/>
                <a:cs typeface="+mn-cs"/>
              </a:rPr>
              <a:t>intamplat</a:t>
            </a:r>
            <a:r>
              <a:rPr lang="ro-RO" sz="1000" b="1" dirty="0">
                <a:solidFill>
                  <a:schemeClr val="bg1">
                    <a:lumMod val="85000"/>
                    <a:lumOff val="15000"/>
                  </a:schemeClr>
                </a:solidFill>
                <a:latin typeface="+mn-lt"/>
                <a:cs typeface="+mn-cs"/>
              </a:rPr>
              <a:t> pana acum, </a:t>
            </a:r>
            <a:r>
              <a:rPr lang="ro-RO" sz="1000" b="1" dirty="0" err="1">
                <a:solidFill>
                  <a:schemeClr val="bg1">
                    <a:lumMod val="85000"/>
                    <a:lumOff val="15000"/>
                  </a:schemeClr>
                </a:solidFill>
                <a:latin typeface="+mn-lt"/>
                <a:cs typeface="+mn-cs"/>
              </a:rPr>
              <a:t>fatul</a:t>
            </a:r>
            <a:r>
              <a:rPr lang="ro-RO" sz="1000" b="1" dirty="0">
                <a:solidFill>
                  <a:schemeClr val="bg1">
                    <a:lumMod val="85000"/>
                    <a:lumOff val="15000"/>
                  </a:schemeClr>
                </a:solidFill>
                <a:latin typeface="+mn-lt"/>
                <a:cs typeface="+mn-cs"/>
              </a:rPr>
              <a:t> </a:t>
            </a:r>
            <a:r>
              <a:rPr lang="ro-RO" sz="1000" b="1" dirty="0" err="1">
                <a:solidFill>
                  <a:schemeClr val="bg1">
                    <a:lumMod val="85000"/>
                    <a:lumOff val="15000"/>
                  </a:schemeClr>
                </a:solidFill>
                <a:latin typeface="+mn-lt"/>
                <a:cs typeface="+mn-cs"/>
              </a:rPr>
              <a:t>coboara</a:t>
            </a:r>
            <a:r>
              <a:rPr lang="ro-RO" sz="1000" b="1" dirty="0">
                <a:solidFill>
                  <a:schemeClr val="bg1">
                    <a:lumMod val="85000"/>
                    <a:lumOff val="15000"/>
                  </a:schemeClr>
                </a:solidFill>
                <a:latin typeface="+mn-lt"/>
                <a:cs typeface="+mn-cs"/>
              </a:rPr>
              <a:t> in bazinul mamei pentru </a:t>
            </a:r>
            <a:r>
              <a:rPr lang="ro-RO" sz="1000" b="1" dirty="0" err="1">
                <a:solidFill>
                  <a:schemeClr val="bg1">
                    <a:lumMod val="85000"/>
                    <a:lumOff val="15000"/>
                  </a:schemeClr>
                </a:solidFill>
                <a:latin typeface="+mn-lt"/>
                <a:cs typeface="+mn-cs"/>
              </a:rPr>
              <a:t>nastere</a:t>
            </a:r>
            <a:r>
              <a:rPr lang="ro-RO" sz="1000" b="1" dirty="0">
                <a:solidFill>
                  <a:schemeClr val="bg1">
                    <a:lumMod val="85000"/>
                    <a:lumOff val="15000"/>
                  </a:schemeClr>
                </a:solidFill>
                <a:latin typeface="+mn-lt"/>
                <a:cs typeface="+mn-cs"/>
              </a:rPr>
              <a:t>. In acest moment, </a:t>
            </a:r>
            <a:r>
              <a:rPr lang="ro-RO" sz="1000" b="1" dirty="0" err="1">
                <a:solidFill>
                  <a:schemeClr val="bg1">
                    <a:lumMod val="85000"/>
                    <a:lumOff val="15000"/>
                  </a:schemeClr>
                </a:solidFill>
                <a:latin typeface="+mn-lt"/>
                <a:cs typeface="+mn-cs"/>
              </a:rPr>
              <a:t>respiratia</a:t>
            </a:r>
            <a:r>
              <a:rPr lang="ro-RO" sz="1000" b="1" dirty="0">
                <a:solidFill>
                  <a:schemeClr val="bg1">
                    <a:lumMod val="85000"/>
                    <a:lumOff val="15000"/>
                  </a:schemeClr>
                </a:solidFill>
                <a:latin typeface="+mn-lt"/>
                <a:cs typeface="+mn-cs"/>
              </a:rPr>
              <a:t> mamei devine mai </a:t>
            </a:r>
            <a:r>
              <a:rPr lang="ro-RO" sz="1000" b="1" dirty="0" err="1">
                <a:solidFill>
                  <a:schemeClr val="bg1">
                    <a:lumMod val="85000"/>
                    <a:lumOff val="15000"/>
                  </a:schemeClr>
                </a:solidFill>
                <a:latin typeface="+mn-lt"/>
                <a:cs typeface="+mn-cs"/>
              </a:rPr>
              <a:t>usoara</a:t>
            </a:r>
            <a:r>
              <a:rPr lang="ro-RO" sz="1000" b="1" dirty="0">
                <a:solidFill>
                  <a:schemeClr val="bg1">
                    <a:lumMod val="85000"/>
                    <a:lumOff val="15000"/>
                  </a:schemeClr>
                </a:solidFill>
                <a:latin typeface="+mn-lt"/>
                <a:cs typeface="+mn-cs"/>
              </a:rPr>
              <a:t>, arsurile stomacale se </a:t>
            </a:r>
            <a:r>
              <a:rPr lang="ro-RO" sz="1000" b="1" dirty="0" err="1">
                <a:solidFill>
                  <a:schemeClr val="bg1">
                    <a:lumMod val="85000"/>
                    <a:lumOff val="15000"/>
                  </a:schemeClr>
                </a:solidFill>
                <a:latin typeface="+mn-lt"/>
                <a:cs typeface="+mn-cs"/>
              </a:rPr>
              <a:t>amelioreaza</a:t>
            </a:r>
            <a:r>
              <a:rPr lang="ro-RO" sz="1000" b="1" dirty="0">
                <a:solidFill>
                  <a:schemeClr val="bg1">
                    <a:lumMod val="85000"/>
                    <a:lumOff val="15000"/>
                  </a:schemeClr>
                </a:solidFill>
                <a:latin typeface="+mn-lt"/>
                <a:cs typeface="+mn-cs"/>
              </a:rPr>
              <a:t>, dar </a:t>
            </a:r>
            <a:r>
              <a:rPr lang="ro-RO" sz="1000" b="1" dirty="0" err="1">
                <a:solidFill>
                  <a:schemeClr val="bg1">
                    <a:lumMod val="85000"/>
                    <a:lumOff val="15000"/>
                  </a:schemeClr>
                </a:solidFill>
                <a:latin typeface="+mn-lt"/>
                <a:cs typeface="+mn-cs"/>
              </a:rPr>
              <a:t>urinarile</a:t>
            </a:r>
            <a:r>
              <a:rPr lang="ro-RO" sz="1000" b="1" dirty="0">
                <a:solidFill>
                  <a:schemeClr val="bg1">
                    <a:lumMod val="85000"/>
                    <a:lumOff val="15000"/>
                  </a:schemeClr>
                </a:solidFill>
                <a:latin typeface="+mn-lt"/>
                <a:cs typeface="+mn-cs"/>
              </a:rPr>
              <a:t> se </a:t>
            </a:r>
            <a:r>
              <a:rPr lang="ro-RO" sz="1000" b="1" dirty="0" err="1">
                <a:solidFill>
                  <a:schemeClr val="bg1">
                    <a:lumMod val="85000"/>
                    <a:lumOff val="15000"/>
                  </a:schemeClr>
                </a:solidFill>
                <a:latin typeface="+mn-lt"/>
                <a:cs typeface="+mn-cs"/>
              </a:rPr>
              <a:t>inmultesc</a:t>
            </a:r>
            <a:r>
              <a:rPr lang="ro-RO" sz="1000" b="1" dirty="0">
                <a:solidFill>
                  <a:schemeClr val="bg1">
                    <a:lumMod val="85000"/>
                    <a:lumOff val="15000"/>
                  </a:schemeClr>
                </a:solidFill>
                <a:latin typeface="+mn-lt"/>
                <a:cs typeface="+mn-cs"/>
              </a:rPr>
              <a:t> pentru ca uterul </a:t>
            </a:r>
            <a:r>
              <a:rPr lang="ro-RO" sz="1000" b="1" dirty="0" err="1">
                <a:solidFill>
                  <a:schemeClr val="bg1">
                    <a:lumMod val="85000"/>
                    <a:lumOff val="15000"/>
                  </a:schemeClr>
                </a:solidFill>
                <a:latin typeface="+mn-lt"/>
                <a:cs typeface="+mn-cs"/>
              </a:rPr>
              <a:t>preseaza</a:t>
            </a:r>
            <a:r>
              <a:rPr lang="ro-RO" sz="1000" b="1" dirty="0">
                <a:solidFill>
                  <a:schemeClr val="bg1">
                    <a:lumMod val="85000"/>
                    <a:lumOff val="15000"/>
                  </a:schemeClr>
                </a:solidFill>
                <a:latin typeface="+mn-lt"/>
                <a:cs typeface="+mn-cs"/>
              </a:rPr>
              <a:t> si mai mult vezica urinara. In cazul unei </a:t>
            </a:r>
            <a:r>
              <a:rPr lang="ro-RO" sz="1000" b="1" dirty="0" err="1">
                <a:solidFill>
                  <a:schemeClr val="bg1">
                    <a:lumMod val="85000"/>
                    <a:lumOff val="15000"/>
                  </a:schemeClr>
                </a:solidFill>
                <a:latin typeface="+mn-lt"/>
                <a:cs typeface="+mn-cs"/>
              </a:rPr>
              <a:t>nasteri</a:t>
            </a:r>
            <a:r>
              <a:rPr lang="ro-RO" sz="1000" b="1" dirty="0">
                <a:solidFill>
                  <a:schemeClr val="bg1">
                    <a:lumMod val="85000"/>
                    <a:lumOff val="15000"/>
                  </a:schemeClr>
                </a:solidFill>
                <a:latin typeface="+mn-lt"/>
                <a:cs typeface="+mn-cs"/>
              </a:rPr>
              <a:t> premature in luna 8-a de sarcina, 99% din </a:t>
            </a:r>
            <a:r>
              <a:rPr lang="ro-RO" sz="1000" b="1" dirty="0" err="1">
                <a:solidFill>
                  <a:schemeClr val="bg1">
                    <a:lumMod val="85000"/>
                    <a:lumOff val="15000"/>
                  </a:schemeClr>
                </a:solidFill>
                <a:latin typeface="+mn-lt"/>
                <a:cs typeface="+mn-cs"/>
              </a:rPr>
              <a:t>bebelusi</a:t>
            </a:r>
            <a:r>
              <a:rPr lang="ro-RO" sz="1000" b="1" dirty="0">
                <a:solidFill>
                  <a:schemeClr val="bg1">
                    <a:lumMod val="85000"/>
                    <a:lumOff val="15000"/>
                  </a:schemeClr>
                </a:solidFill>
                <a:latin typeface="+mn-lt"/>
                <a:cs typeface="+mn-cs"/>
              </a:rPr>
              <a:t> vor </a:t>
            </a:r>
            <a:r>
              <a:rPr lang="ro-RO" sz="1000" b="1" dirty="0" err="1">
                <a:solidFill>
                  <a:schemeClr val="bg1">
                    <a:lumMod val="85000"/>
                    <a:lumOff val="15000"/>
                  </a:schemeClr>
                </a:solidFill>
                <a:latin typeface="+mn-lt"/>
                <a:cs typeface="+mn-cs"/>
              </a:rPr>
              <a:t>supravietui</a:t>
            </a:r>
            <a:r>
              <a:rPr lang="ro-RO" sz="1000" b="1" dirty="0">
                <a:solidFill>
                  <a:schemeClr val="bg1">
                    <a:lumMod val="85000"/>
                    <a:lumOff val="15000"/>
                  </a:schemeClr>
                </a:solidFill>
                <a:latin typeface="+mn-lt"/>
                <a:cs typeface="+mn-cs"/>
              </a:rPr>
              <a:t>, </a:t>
            </a:r>
            <a:r>
              <a:rPr lang="ro-RO" sz="1000" b="1" dirty="0" err="1">
                <a:solidFill>
                  <a:schemeClr val="bg1">
                    <a:lumMod val="85000"/>
                    <a:lumOff val="15000"/>
                  </a:schemeClr>
                </a:solidFill>
                <a:latin typeface="+mn-lt"/>
                <a:cs typeface="+mn-cs"/>
              </a:rPr>
              <a:t>fara</a:t>
            </a:r>
            <a:r>
              <a:rPr lang="ro-RO" sz="1000" b="1" dirty="0">
                <a:solidFill>
                  <a:schemeClr val="bg1">
                    <a:lumMod val="85000"/>
                    <a:lumOff val="15000"/>
                  </a:schemeClr>
                </a:solidFill>
                <a:latin typeface="+mn-lt"/>
                <a:cs typeface="+mn-cs"/>
              </a:rPr>
              <a:t> a avea probleme de </a:t>
            </a:r>
            <a:r>
              <a:rPr lang="ro-RO" sz="1000" b="1" dirty="0" err="1">
                <a:solidFill>
                  <a:schemeClr val="bg1">
                    <a:lumMod val="85000"/>
                    <a:lumOff val="15000"/>
                  </a:schemeClr>
                </a:solidFill>
                <a:latin typeface="+mn-lt"/>
                <a:cs typeface="+mn-cs"/>
              </a:rPr>
              <a:t>sanatate</a:t>
            </a:r>
            <a:r>
              <a:rPr lang="ro-RO" sz="1000" b="1" dirty="0">
                <a:solidFill>
                  <a:schemeClr val="bg1">
                    <a:lumMod val="85000"/>
                    <a:lumOff val="15000"/>
                  </a:schemeClr>
                </a:solidFill>
                <a:latin typeface="+mn-lt"/>
                <a:cs typeface="+mn-cs"/>
              </a:rPr>
              <a:t> pe termen lung. </a:t>
            </a:r>
          </a:p>
          <a:p>
            <a:pPr fontAlgn="auto">
              <a:spcBef>
                <a:spcPts val="0"/>
              </a:spcBef>
              <a:spcAft>
                <a:spcPts val="0"/>
              </a:spcAft>
              <a:defRPr/>
            </a:pPr>
            <a:r>
              <a:rPr lang="ro-RO" sz="1000" b="1" dirty="0">
                <a:solidFill>
                  <a:schemeClr val="bg1">
                    <a:lumMod val="85000"/>
                    <a:lumOff val="15000"/>
                  </a:schemeClr>
                </a:solidFill>
                <a:latin typeface="+mn-lt"/>
                <a:cs typeface="+mn-cs"/>
              </a:rPr>
              <a:t> </a:t>
            </a:r>
          </a:p>
          <a:p>
            <a:pPr fontAlgn="auto">
              <a:spcBef>
                <a:spcPts val="0"/>
              </a:spcBef>
              <a:spcAft>
                <a:spcPts val="0"/>
              </a:spcAft>
              <a:defRPr/>
            </a:pPr>
            <a:r>
              <a:rPr lang="ro-RO" sz="1000" b="1" dirty="0">
                <a:solidFill>
                  <a:schemeClr val="bg1">
                    <a:lumMod val="85000"/>
                    <a:lumOff val="15000"/>
                  </a:schemeClr>
                </a:solidFill>
                <a:latin typeface="+mn-lt"/>
                <a:cs typeface="+mn-cs"/>
              </a:rPr>
              <a:t>La </a:t>
            </a:r>
            <a:r>
              <a:rPr lang="ro-RO" sz="1000" b="1" dirty="0" err="1">
                <a:solidFill>
                  <a:schemeClr val="bg1">
                    <a:lumMod val="85000"/>
                    <a:lumOff val="15000"/>
                  </a:schemeClr>
                </a:solidFill>
                <a:latin typeface="+mn-lt"/>
                <a:cs typeface="+mn-cs"/>
              </a:rPr>
              <a:t>sfarsitului</a:t>
            </a:r>
            <a:r>
              <a:rPr lang="ro-RO" sz="1000" b="1" dirty="0">
                <a:solidFill>
                  <a:schemeClr val="bg1">
                    <a:lumMod val="85000"/>
                    <a:lumOff val="15000"/>
                  </a:schemeClr>
                </a:solidFill>
                <a:latin typeface="+mn-lt"/>
                <a:cs typeface="+mn-cs"/>
              </a:rPr>
              <a:t> lunii, uterul mamei ajunge la aprox. 14-15 cm deasupra ombilicului si poate </a:t>
            </a:r>
            <a:r>
              <a:rPr lang="ro-RO" sz="1000" b="1" dirty="0" err="1">
                <a:solidFill>
                  <a:schemeClr val="bg1">
                    <a:lumMod val="85000"/>
                    <a:lumOff val="15000"/>
                  </a:schemeClr>
                </a:solidFill>
                <a:latin typeface="+mn-lt"/>
                <a:cs typeface="+mn-cs"/>
              </a:rPr>
              <a:t>aparea</a:t>
            </a:r>
            <a:r>
              <a:rPr lang="ro-RO" sz="1000" b="1" dirty="0">
                <a:solidFill>
                  <a:schemeClr val="bg1">
                    <a:lumMod val="85000"/>
                    <a:lumOff val="15000"/>
                  </a:schemeClr>
                </a:solidFill>
                <a:latin typeface="+mn-lt"/>
                <a:cs typeface="+mn-cs"/>
              </a:rPr>
              <a:t> hernia ombilicala, </a:t>
            </a:r>
            <a:r>
              <a:rPr lang="ro-RO" sz="1000" b="1" dirty="0" err="1">
                <a:solidFill>
                  <a:schemeClr val="bg1">
                    <a:lumMod val="85000"/>
                    <a:lumOff val="15000"/>
                  </a:schemeClr>
                </a:solidFill>
                <a:latin typeface="+mn-lt"/>
                <a:cs typeface="+mn-cs"/>
              </a:rPr>
              <a:t>adica</a:t>
            </a:r>
            <a:r>
              <a:rPr lang="ro-RO" sz="1000" b="1" dirty="0">
                <a:solidFill>
                  <a:schemeClr val="bg1">
                    <a:lumMod val="85000"/>
                    <a:lumOff val="15000"/>
                  </a:schemeClr>
                </a:solidFill>
                <a:latin typeface="+mn-lt"/>
                <a:cs typeface="+mn-cs"/>
              </a:rPr>
              <a:t> buricul devine proeminent si sensibil. </a:t>
            </a:r>
            <a:r>
              <a:rPr lang="ro-RO" sz="1000" b="1" dirty="0" err="1">
                <a:solidFill>
                  <a:schemeClr val="bg1">
                    <a:lumMod val="85000"/>
                    <a:lumOff val="15000"/>
                  </a:schemeClr>
                </a:solidFill>
                <a:latin typeface="+mn-lt"/>
                <a:cs typeface="+mn-cs"/>
              </a:rPr>
              <a:t>Cresterea</a:t>
            </a:r>
            <a:r>
              <a:rPr lang="ro-RO" sz="1000" b="1" dirty="0">
                <a:solidFill>
                  <a:schemeClr val="bg1">
                    <a:lumMod val="85000"/>
                    <a:lumOff val="15000"/>
                  </a:schemeClr>
                </a:solidFill>
                <a:latin typeface="+mn-lt"/>
                <a:cs typeface="+mn-cs"/>
              </a:rPr>
              <a:t> in greutate a mamei este de 12-15 kg in medie. </a:t>
            </a:r>
          </a:p>
          <a:p>
            <a:pPr fontAlgn="auto">
              <a:spcBef>
                <a:spcPts val="0"/>
              </a:spcBef>
              <a:spcAft>
                <a:spcPts val="0"/>
              </a:spcAft>
              <a:defRPr/>
            </a:pPr>
            <a:r>
              <a:rPr lang="ro-RO" sz="1000" b="1" dirty="0">
                <a:solidFill>
                  <a:schemeClr val="bg1">
                    <a:lumMod val="85000"/>
                    <a:lumOff val="15000"/>
                  </a:schemeClr>
                </a:solidFill>
                <a:latin typeface="+mn-lt"/>
                <a:cs typeface="+mn-cs"/>
              </a:rPr>
              <a:t> </a:t>
            </a:r>
          </a:p>
          <a:p>
            <a:pPr fontAlgn="auto">
              <a:spcBef>
                <a:spcPts val="0"/>
              </a:spcBef>
              <a:spcAft>
                <a:spcPts val="0"/>
              </a:spcAft>
              <a:defRPr/>
            </a:pPr>
            <a:r>
              <a:rPr lang="ro-RO" sz="1000" b="1" dirty="0">
                <a:solidFill>
                  <a:schemeClr val="bg1">
                    <a:lumMod val="85000"/>
                    <a:lumOff val="15000"/>
                  </a:schemeClr>
                </a:solidFill>
                <a:latin typeface="+mn-lt"/>
                <a:cs typeface="+mn-cs"/>
              </a:rPr>
              <a:t>Oboseala extrema este </a:t>
            </a:r>
            <a:r>
              <a:rPr lang="ro-RO" sz="1000" b="1" dirty="0" err="1">
                <a:solidFill>
                  <a:schemeClr val="bg1">
                    <a:lumMod val="85000"/>
                    <a:lumOff val="15000"/>
                  </a:schemeClr>
                </a:solidFill>
                <a:latin typeface="+mn-lt"/>
                <a:cs typeface="+mn-cs"/>
              </a:rPr>
              <a:t>obisnuita</a:t>
            </a:r>
            <a:r>
              <a:rPr lang="ro-RO" sz="1000" b="1" dirty="0">
                <a:solidFill>
                  <a:schemeClr val="bg1">
                    <a:lumMod val="85000"/>
                    <a:lumOff val="15000"/>
                  </a:schemeClr>
                </a:solidFill>
                <a:latin typeface="+mn-lt"/>
                <a:cs typeface="+mn-cs"/>
              </a:rPr>
              <a:t> in ultimul trimestru de sarcina. Se recomanda repausul si odihna cat mai mult posibil. </a:t>
            </a:r>
            <a:r>
              <a:rPr lang="ro-RO" sz="1000" b="1" dirty="0" err="1">
                <a:solidFill>
                  <a:schemeClr val="bg1">
                    <a:lumMod val="85000"/>
                    <a:lumOff val="15000"/>
                  </a:schemeClr>
                </a:solidFill>
                <a:latin typeface="+mn-lt"/>
                <a:cs typeface="+mn-cs"/>
              </a:rPr>
              <a:t>Desi</a:t>
            </a:r>
            <a:r>
              <a:rPr lang="ro-RO" sz="1000" b="1" dirty="0">
                <a:solidFill>
                  <a:schemeClr val="bg1">
                    <a:lumMod val="85000"/>
                    <a:lumOff val="15000"/>
                  </a:schemeClr>
                </a:solidFill>
                <a:latin typeface="+mn-lt"/>
                <a:cs typeface="+mn-cs"/>
              </a:rPr>
              <a:t> este obosita, mama nu se poate odihni din cauza durerilor lombare si de picioare, </a:t>
            </a:r>
            <a:r>
              <a:rPr lang="ro-RO" sz="1000" b="1" dirty="0" err="1">
                <a:solidFill>
                  <a:schemeClr val="bg1">
                    <a:lumMod val="85000"/>
                    <a:lumOff val="15000"/>
                  </a:schemeClr>
                </a:solidFill>
                <a:latin typeface="+mn-lt"/>
                <a:cs typeface="+mn-cs"/>
              </a:rPr>
              <a:t>respiratiei</a:t>
            </a:r>
            <a:r>
              <a:rPr lang="ro-RO" sz="1000" b="1" dirty="0">
                <a:solidFill>
                  <a:schemeClr val="bg1">
                    <a:lumMod val="85000"/>
                    <a:lumOff val="15000"/>
                  </a:schemeClr>
                </a:solidFill>
                <a:latin typeface="+mn-lt"/>
                <a:cs typeface="+mn-cs"/>
              </a:rPr>
              <a:t> greoaie, arsurilor stomacale sau </a:t>
            </a:r>
            <a:r>
              <a:rPr lang="ro-RO" sz="1000" b="1" dirty="0" err="1">
                <a:solidFill>
                  <a:schemeClr val="bg1">
                    <a:lumMod val="85000"/>
                    <a:lumOff val="15000"/>
                  </a:schemeClr>
                </a:solidFill>
                <a:latin typeface="+mn-lt"/>
                <a:cs typeface="+mn-cs"/>
              </a:rPr>
              <a:t>dificultatii</a:t>
            </a:r>
            <a:r>
              <a:rPr lang="ro-RO" sz="1000" b="1" dirty="0">
                <a:solidFill>
                  <a:schemeClr val="bg1">
                    <a:lumMod val="85000"/>
                    <a:lumOff val="15000"/>
                  </a:schemeClr>
                </a:solidFill>
                <a:latin typeface="+mn-lt"/>
                <a:cs typeface="+mn-cs"/>
              </a:rPr>
              <a:t> de a </a:t>
            </a:r>
            <a:r>
              <a:rPr lang="ro-RO" sz="1000" b="1" dirty="0" err="1">
                <a:solidFill>
                  <a:schemeClr val="bg1">
                    <a:lumMod val="85000"/>
                    <a:lumOff val="15000"/>
                  </a:schemeClr>
                </a:solidFill>
                <a:latin typeface="+mn-lt"/>
                <a:cs typeface="+mn-cs"/>
              </a:rPr>
              <a:t>gasi</a:t>
            </a:r>
            <a:r>
              <a:rPr lang="ro-RO" sz="1000" b="1" dirty="0">
                <a:solidFill>
                  <a:schemeClr val="bg1">
                    <a:lumMod val="85000"/>
                    <a:lumOff val="15000"/>
                  </a:schemeClr>
                </a:solidFill>
                <a:latin typeface="+mn-lt"/>
                <a:cs typeface="+mn-cs"/>
              </a:rPr>
              <a:t> o </a:t>
            </a:r>
            <a:r>
              <a:rPr lang="ro-RO" sz="1000" b="1" dirty="0" err="1">
                <a:solidFill>
                  <a:schemeClr val="bg1">
                    <a:lumMod val="85000"/>
                    <a:lumOff val="15000"/>
                  </a:schemeClr>
                </a:solidFill>
                <a:latin typeface="+mn-lt"/>
                <a:cs typeface="+mn-cs"/>
              </a:rPr>
              <a:t>pozitie</a:t>
            </a:r>
            <a:r>
              <a:rPr lang="ro-RO" sz="1000" b="1" dirty="0">
                <a:solidFill>
                  <a:schemeClr val="bg1">
                    <a:lumMod val="85000"/>
                    <a:lumOff val="15000"/>
                  </a:schemeClr>
                </a:solidFill>
                <a:latin typeface="+mn-lt"/>
                <a:cs typeface="+mn-cs"/>
              </a:rPr>
              <a:t> confortabila de </a:t>
            </a:r>
            <a:r>
              <a:rPr lang="ro-RO" sz="1000" b="1" dirty="0">
                <a:solidFill>
                  <a:schemeClr val="bg1">
                    <a:lumMod val="85000"/>
                    <a:lumOff val="15000"/>
                  </a:schemeClr>
                </a:solidFill>
                <a:latin typeface="+mn-lt"/>
                <a:cs typeface="+mn-cs"/>
                <a:hlinkClick r:id="rId3"/>
              </a:rPr>
              <a:t>somn</a:t>
            </a:r>
            <a:r>
              <a:rPr lang="ro-RO" sz="1000" b="1" dirty="0">
                <a:solidFill>
                  <a:schemeClr val="bg1">
                    <a:lumMod val="85000"/>
                    <a:lumOff val="15000"/>
                  </a:schemeClr>
                </a:solidFill>
                <a:latin typeface="+mn-lt"/>
                <a:cs typeface="+mn-cs"/>
              </a:rPr>
              <a:t>. </a:t>
            </a:r>
            <a:r>
              <a:rPr lang="ro-RO" sz="1000" b="1" dirty="0" err="1">
                <a:solidFill>
                  <a:schemeClr val="bg1">
                    <a:lumMod val="85000"/>
                    <a:lumOff val="15000"/>
                  </a:schemeClr>
                </a:solidFill>
                <a:latin typeface="+mn-lt"/>
                <a:cs typeface="+mn-cs"/>
              </a:rPr>
              <a:t>Incep</a:t>
            </a:r>
            <a:r>
              <a:rPr lang="ro-RO" sz="1000" b="1" dirty="0">
                <a:solidFill>
                  <a:schemeClr val="bg1">
                    <a:lumMod val="85000"/>
                    <a:lumOff val="15000"/>
                  </a:schemeClr>
                </a:solidFill>
                <a:latin typeface="+mn-lt"/>
                <a:cs typeface="+mn-cs"/>
              </a:rPr>
              <a:t> </a:t>
            </a:r>
            <a:r>
              <a:rPr lang="ro-RO" sz="1000" b="1" dirty="0" err="1">
                <a:solidFill>
                  <a:schemeClr val="bg1">
                    <a:lumMod val="85000"/>
                    <a:lumOff val="15000"/>
                  </a:schemeClr>
                </a:solidFill>
                <a:latin typeface="+mn-lt"/>
                <a:cs typeface="+mn-cs"/>
              </a:rPr>
              <a:t>gandurile</a:t>
            </a:r>
            <a:r>
              <a:rPr lang="ro-RO" sz="1000" b="1" dirty="0">
                <a:solidFill>
                  <a:schemeClr val="bg1">
                    <a:lumMod val="85000"/>
                    <a:lumOff val="15000"/>
                  </a:schemeClr>
                </a:solidFill>
                <a:latin typeface="+mn-lt"/>
                <a:cs typeface="+mn-cs"/>
              </a:rPr>
              <a:t> si </a:t>
            </a:r>
            <a:r>
              <a:rPr lang="ro-RO" sz="1000" b="1" dirty="0" err="1">
                <a:solidFill>
                  <a:schemeClr val="bg1">
                    <a:lumMod val="85000"/>
                    <a:lumOff val="15000"/>
                  </a:schemeClr>
                </a:solidFill>
                <a:latin typeface="+mn-lt"/>
                <a:cs typeface="+mn-cs"/>
              </a:rPr>
              <a:t>emotiile</a:t>
            </a:r>
            <a:r>
              <a:rPr lang="ro-RO" sz="1000" b="1" dirty="0">
                <a:solidFill>
                  <a:schemeClr val="bg1">
                    <a:lumMod val="85000"/>
                    <a:lumOff val="15000"/>
                  </a:schemeClr>
                </a:solidFill>
                <a:latin typeface="+mn-lt"/>
                <a:cs typeface="+mn-cs"/>
              </a:rPr>
              <a:t> legate de durerile din timpul travaliului, de a-si vedea si tine prima oara in </a:t>
            </a:r>
            <a:r>
              <a:rPr lang="ro-RO" sz="1000" b="1" dirty="0" err="1">
                <a:solidFill>
                  <a:schemeClr val="bg1">
                    <a:lumMod val="85000"/>
                    <a:lumOff val="15000"/>
                  </a:schemeClr>
                </a:solidFill>
                <a:latin typeface="+mn-lt"/>
                <a:cs typeface="+mn-cs"/>
              </a:rPr>
              <a:t>brate</a:t>
            </a:r>
            <a:r>
              <a:rPr lang="ro-RO" sz="1000" b="1" dirty="0">
                <a:solidFill>
                  <a:schemeClr val="bg1">
                    <a:lumMod val="85000"/>
                    <a:lumOff val="15000"/>
                  </a:schemeClr>
                </a:solidFill>
                <a:latin typeface="+mn-lt"/>
                <a:cs typeface="+mn-cs"/>
              </a:rPr>
              <a:t> </a:t>
            </a:r>
            <a:r>
              <a:rPr lang="ro-RO" sz="1000" b="1" dirty="0" err="1">
                <a:solidFill>
                  <a:schemeClr val="bg1">
                    <a:lumMod val="85000"/>
                    <a:lumOff val="15000"/>
                  </a:schemeClr>
                </a:solidFill>
                <a:latin typeface="+mn-lt"/>
                <a:cs typeface="+mn-cs"/>
              </a:rPr>
              <a:t>bebelusul</a:t>
            </a:r>
            <a:r>
              <a:rPr lang="ro-RO" sz="1000" b="1" dirty="0">
                <a:solidFill>
                  <a:schemeClr val="bg1">
                    <a:lumMod val="85000"/>
                    <a:lumOff val="15000"/>
                  </a:schemeClr>
                </a:solidFill>
                <a:latin typeface="+mn-lt"/>
                <a:cs typeface="+mn-cs"/>
              </a:rPr>
              <a:t>, de responsabilitatea de a fi </a:t>
            </a:r>
            <a:r>
              <a:rPr lang="ro-RO" sz="1000" b="1" dirty="0" err="1">
                <a:solidFill>
                  <a:schemeClr val="bg1">
                    <a:lumMod val="85000"/>
                    <a:lumOff val="15000"/>
                  </a:schemeClr>
                </a:solidFill>
                <a:latin typeface="+mn-lt"/>
                <a:cs typeface="+mn-cs"/>
              </a:rPr>
              <a:t>parinte</a:t>
            </a:r>
            <a:r>
              <a:rPr lang="ro-RO" sz="1000" b="1" dirty="0">
                <a:solidFill>
                  <a:schemeClr val="bg1">
                    <a:lumMod val="85000"/>
                    <a:lumOff val="15000"/>
                  </a:schemeClr>
                </a:solidFill>
                <a:latin typeface="+mn-lt"/>
                <a:cs typeface="+mn-cs"/>
              </a:rPr>
              <a:t> etc. Acesta este un alt motiv de insomnie. </a:t>
            </a:r>
          </a:p>
          <a:p>
            <a:pPr fontAlgn="auto">
              <a:spcBef>
                <a:spcPts val="0"/>
              </a:spcBef>
              <a:spcAft>
                <a:spcPts val="0"/>
              </a:spcAft>
              <a:defRPr/>
            </a:pPr>
            <a:r>
              <a:rPr lang="ro-RO" sz="1000" b="1" dirty="0">
                <a:solidFill>
                  <a:schemeClr val="bg1">
                    <a:lumMod val="85000"/>
                    <a:lumOff val="15000"/>
                  </a:schemeClr>
                </a:solidFill>
                <a:latin typeface="+mn-lt"/>
                <a:cs typeface="+mn-cs"/>
              </a:rPr>
              <a:t> </a:t>
            </a:r>
          </a:p>
          <a:p>
            <a:pPr fontAlgn="auto">
              <a:spcBef>
                <a:spcPts val="0"/>
              </a:spcBef>
              <a:spcAft>
                <a:spcPts val="0"/>
              </a:spcAft>
              <a:defRPr/>
            </a:pPr>
            <a:r>
              <a:rPr lang="ro-RO" sz="1000" b="1" dirty="0">
                <a:solidFill>
                  <a:schemeClr val="bg1">
                    <a:lumMod val="85000"/>
                    <a:lumOff val="15000"/>
                  </a:schemeClr>
                </a:solidFill>
                <a:latin typeface="+mn-lt"/>
                <a:cs typeface="+mn-cs"/>
              </a:rPr>
              <a:t>Pe </a:t>
            </a:r>
            <a:r>
              <a:rPr lang="ro-RO" sz="1000" b="1" dirty="0" err="1">
                <a:solidFill>
                  <a:schemeClr val="bg1">
                    <a:lumMod val="85000"/>
                    <a:lumOff val="15000"/>
                  </a:schemeClr>
                </a:solidFill>
                <a:latin typeface="+mn-lt"/>
                <a:cs typeface="+mn-cs"/>
              </a:rPr>
              <a:t>masura</a:t>
            </a:r>
            <a:r>
              <a:rPr lang="ro-RO" sz="1000" b="1" dirty="0">
                <a:solidFill>
                  <a:schemeClr val="bg1">
                    <a:lumMod val="85000"/>
                    <a:lumOff val="15000"/>
                  </a:schemeClr>
                </a:solidFill>
                <a:latin typeface="+mn-lt"/>
                <a:cs typeface="+mn-cs"/>
              </a:rPr>
              <a:t> ce </a:t>
            </a:r>
            <a:r>
              <a:rPr lang="ro-RO" sz="1000" b="1" dirty="0" err="1">
                <a:solidFill>
                  <a:schemeClr val="bg1">
                    <a:lumMod val="85000"/>
                    <a:lumOff val="15000"/>
                  </a:schemeClr>
                </a:solidFill>
                <a:latin typeface="+mn-lt"/>
                <a:cs typeface="+mn-cs"/>
              </a:rPr>
              <a:t>nasterea</a:t>
            </a:r>
            <a:r>
              <a:rPr lang="ro-RO" sz="1000" b="1" dirty="0">
                <a:solidFill>
                  <a:schemeClr val="bg1">
                    <a:lumMod val="85000"/>
                    <a:lumOff val="15000"/>
                  </a:schemeClr>
                </a:solidFill>
                <a:latin typeface="+mn-lt"/>
                <a:cs typeface="+mn-cs"/>
              </a:rPr>
              <a:t> se apropie, </a:t>
            </a:r>
            <a:r>
              <a:rPr lang="ro-RO" sz="1000" b="1" dirty="0" err="1">
                <a:solidFill>
                  <a:schemeClr val="bg1">
                    <a:lumMod val="85000"/>
                    <a:lumOff val="15000"/>
                  </a:schemeClr>
                </a:solidFill>
                <a:latin typeface="+mn-lt"/>
                <a:cs typeface="+mn-cs"/>
                <a:hlinkClick r:id="rId4"/>
              </a:rPr>
              <a:t>contractiile</a:t>
            </a:r>
            <a:r>
              <a:rPr lang="ro-RO" sz="1000" b="1" dirty="0">
                <a:solidFill>
                  <a:schemeClr val="bg1">
                    <a:lumMod val="85000"/>
                    <a:lumOff val="15000"/>
                  </a:schemeClr>
                </a:solidFill>
                <a:latin typeface="+mn-lt"/>
                <a:cs typeface="+mn-cs"/>
                <a:hlinkClick r:id="rId4"/>
              </a:rPr>
              <a:t> </a:t>
            </a:r>
            <a:r>
              <a:rPr lang="ro-RO" sz="1000" b="1" dirty="0" err="1">
                <a:solidFill>
                  <a:schemeClr val="bg1">
                    <a:lumMod val="85000"/>
                    <a:lumOff val="15000"/>
                  </a:schemeClr>
                </a:solidFill>
                <a:latin typeface="+mn-lt"/>
                <a:cs typeface="+mn-cs"/>
                <a:hlinkClick r:id="rId4"/>
              </a:rPr>
              <a:t>Braxton-Hicks</a:t>
            </a:r>
            <a:r>
              <a:rPr lang="ro-RO" sz="1000" b="1" dirty="0">
                <a:solidFill>
                  <a:schemeClr val="bg1">
                    <a:lumMod val="85000"/>
                    <a:lumOff val="15000"/>
                  </a:schemeClr>
                </a:solidFill>
                <a:latin typeface="+mn-lt"/>
                <a:cs typeface="+mn-cs"/>
              </a:rPr>
              <a:t> devin mai frecvente. Creste cantitatea de </a:t>
            </a:r>
            <a:r>
              <a:rPr lang="ro-RO" sz="1000" b="1" dirty="0" err="1">
                <a:solidFill>
                  <a:schemeClr val="bg1">
                    <a:lumMod val="85000"/>
                    <a:lumOff val="15000"/>
                  </a:schemeClr>
                </a:solidFill>
                <a:latin typeface="+mn-lt"/>
                <a:cs typeface="+mn-cs"/>
              </a:rPr>
              <a:t>secretii</a:t>
            </a:r>
            <a:r>
              <a:rPr lang="ro-RO" sz="1000" b="1" dirty="0">
                <a:solidFill>
                  <a:schemeClr val="bg1">
                    <a:lumMod val="85000"/>
                    <a:lumOff val="15000"/>
                  </a:schemeClr>
                </a:solidFill>
                <a:latin typeface="+mn-lt"/>
                <a:cs typeface="+mn-cs"/>
              </a:rPr>
              <a:t> vaginale. Durerile de sold devin o problema si apare “mersul de </a:t>
            </a:r>
            <a:r>
              <a:rPr lang="ro-RO" sz="1000" b="1" dirty="0" err="1">
                <a:solidFill>
                  <a:schemeClr val="bg1">
                    <a:lumMod val="85000"/>
                    <a:lumOff val="15000"/>
                  </a:schemeClr>
                </a:solidFill>
                <a:latin typeface="+mn-lt"/>
                <a:cs typeface="+mn-cs"/>
              </a:rPr>
              <a:t>ratusca</a:t>
            </a:r>
            <a:r>
              <a:rPr lang="ro-RO" sz="1000" b="1" dirty="0">
                <a:solidFill>
                  <a:schemeClr val="bg1">
                    <a:lumMod val="85000"/>
                    <a:lumOff val="15000"/>
                  </a:schemeClr>
                </a:solidFill>
                <a:latin typeface="+mn-lt"/>
                <a:cs typeface="+mn-cs"/>
              </a:rPr>
              <a:t>”. </a:t>
            </a:r>
            <a:r>
              <a:rPr lang="ro-RO" sz="1000" b="1" dirty="0" err="1">
                <a:solidFill>
                  <a:schemeClr val="bg1">
                    <a:lumMod val="85000"/>
                    <a:lumOff val="15000"/>
                  </a:schemeClr>
                </a:solidFill>
                <a:latin typeface="+mn-lt"/>
                <a:cs typeface="+mn-cs"/>
              </a:rPr>
              <a:t>Baile</a:t>
            </a:r>
            <a:r>
              <a:rPr lang="ro-RO" sz="1000" b="1" dirty="0">
                <a:solidFill>
                  <a:schemeClr val="bg1">
                    <a:lumMod val="85000"/>
                    <a:lumOff val="15000"/>
                  </a:schemeClr>
                </a:solidFill>
                <a:latin typeface="+mn-lt"/>
                <a:cs typeface="+mn-cs"/>
              </a:rPr>
              <a:t> </a:t>
            </a:r>
            <a:r>
              <a:rPr lang="ro-RO" sz="1000" b="1" dirty="0" err="1">
                <a:solidFill>
                  <a:schemeClr val="bg1">
                    <a:lumMod val="85000"/>
                    <a:lumOff val="15000"/>
                  </a:schemeClr>
                </a:solidFill>
                <a:latin typeface="+mn-lt"/>
                <a:cs typeface="+mn-cs"/>
              </a:rPr>
              <a:t>caldute</a:t>
            </a:r>
            <a:r>
              <a:rPr lang="ro-RO" sz="1000" b="1" dirty="0">
                <a:solidFill>
                  <a:schemeClr val="bg1">
                    <a:lumMod val="85000"/>
                    <a:lumOff val="15000"/>
                  </a:schemeClr>
                </a:solidFill>
                <a:latin typeface="+mn-lt"/>
                <a:cs typeface="+mn-cs"/>
              </a:rPr>
              <a:t> si masajul pot fi de ajutor.</a:t>
            </a:r>
          </a:p>
          <a:p>
            <a:pPr fontAlgn="auto">
              <a:spcBef>
                <a:spcPts val="0"/>
              </a:spcBef>
              <a:spcAft>
                <a:spcPts val="0"/>
              </a:spcAft>
              <a:defRPr/>
            </a:pPr>
            <a:r>
              <a:rPr lang="ro-RO" sz="1000" b="1" dirty="0">
                <a:solidFill>
                  <a:schemeClr val="bg1">
                    <a:lumMod val="85000"/>
                    <a:lumOff val="15000"/>
                  </a:schemeClr>
                </a:solidFill>
                <a:latin typeface="+mn-lt"/>
                <a:cs typeface="+mn-cs"/>
              </a:rPr>
              <a:t> </a:t>
            </a:r>
          </a:p>
          <a:p>
            <a:pPr fontAlgn="auto">
              <a:spcBef>
                <a:spcPts val="0"/>
              </a:spcBef>
              <a:spcAft>
                <a:spcPts val="0"/>
              </a:spcAft>
              <a:defRPr/>
            </a:pPr>
            <a:r>
              <a:rPr lang="ro-RO" sz="1000" b="1" dirty="0">
                <a:solidFill>
                  <a:schemeClr val="bg1">
                    <a:lumMod val="85000"/>
                    <a:lumOff val="15000"/>
                  </a:schemeClr>
                </a:solidFill>
                <a:latin typeface="+mn-lt"/>
                <a:cs typeface="+mn-cs"/>
              </a:rPr>
              <a:t>Mama trebuie sa </a:t>
            </a:r>
            <a:r>
              <a:rPr lang="ro-RO" sz="1000" b="1" dirty="0" err="1">
                <a:solidFill>
                  <a:schemeClr val="bg1">
                    <a:lumMod val="85000"/>
                    <a:lumOff val="15000"/>
                  </a:schemeClr>
                </a:solidFill>
                <a:latin typeface="+mn-lt"/>
                <a:cs typeface="+mn-cs"/>
              </a:rPr>
              <a:t>aiba</a:t>
            </a:r>
            <a:r>
              <a:rPr lang="ro-RO" sz="1000" b="1" dirty="0">
                <a:solidFill>
                  <a:schemeClr val="bg1">
                    <a:lumMod val="85000"/>
                    <a:lumOff val="15000"/>
                  </a:schemeClr>
                </a:solidFill>
                <a:latin typeface="+mn-lt"/>
                <a:cs typeface="+mn-cs"/>
              </a:rPr>
              <a:t> o dieta bogata in calciu, pentru ca </a:t>
            </a:r>
            <a:r>
              <a:rPr lang="ro-RO" sz="1000" b="1" dirty="0" err="1">
                <a:solidFill>
                  <a:schemeClr val="bg1">
                    <a:lumMod val="85000"/>
                    <a:lumOff val="15000"/>
                  </a:schemeClr>
                </a:solidFill>
                <a:latin typeface="+mn-lt"/>
                <a:cs typeface="+mn-cs"/>
              </a:rPr>
              <a:t>fatul</a:t>
            </a:r>
            <a:r>
              <a:rPr lang="ro-RO" sz="1000" b="1" dirty="0">
                <a:solidFill>
                  <a:schemeClr val="bg1">
                    <a:lumMod val="85000"/>
                    <a:lumOff val="15000"/>
                  </a:schemeClr>
                </a:solidFill>
                <a:latin typeface="+mn-lt"/>
                <a:cs typeface="+mn-cs"/>
              </a:rPr>
              <a:t> are nevoie de el pentru mineralizarea osoasa. De asemenea, si consumul de fier este important, deoarece volumul sanguin al mamei este in </a:t>
            </a:r>
            <a:r>
              <a:rPr lang="ro-RO" sz="1000" b="1" dirty="0" err="1">
                <a:solidFill>
                  <a:schemeClr val="bg1">
                    <a:lumMod val="85000"/>
                    <a:lumOff val="15000"/>
                  </a:schemeClr>
                </a:solidFill>
                <a:latin typeface="+mn-lt"/>
                <a:cs typeface="+mn-cs"/>
              </a:rPr>
              <a:t>crestere</a:t>
            </a:r>
            <a:r>
              <a:rPr lang="ro-RO" sz="1000" b="1" dirty="0">
                <a:solidFill>
                  <a:schemeClr val="bg1">
                    <a:lumMod val="85000"/>
                    <a:lumOff val="15000"/>
                  </a:schemeClr>
                </a:solidFill>
                <a:latin typeface="+mn-lt"/>
                <a:cs typeface="+mn-cs"/>
              </a:rPr>
              <a:t>, </a:t>
            </a:r>
            <a:r>
              <a:rPr lang="ro-RO" sz="1000" b="1" dirty="0" err="1">
                <a:solidFill>
                  <a:schemeClr val="bg1">
                    <a:lumMod val="85000"/>
                    <a:lumOff val="15000"/>
                  </a:schemeClr>
                </a:solidFill>
                <a:latin typeface="+mn-lt"/>
                <a:cs typeface="+mn-cs"/>
              </a:rPr>
              <a:t>pregatindu-se</a:t>
            </a:r>
            <a:r>
              <a:rPr lang="ro-RO" sz="1000" b="1" dirty="0">
                <a:solidFill>
                  <a:schemeClr val="bg1">
                    <a:lumMod val="85000"/>
                    <a:lumOff val="15000"/>
                  </a:schemeClr>
                </a:solidFill>
                <a:latin typeface="+mn-lt"/>
                <a:cs typeface="+mn-cs"/>
              </a:rPr>
              <a:t> pentru pierderea de </a:t>
            </a:r>
            <a:r>
              <a:rPr lang="ro-RO" sz="1000" b="1" dirty="0" err="1">
                <a:solidFill>
                  <a:schemeClr val="bg1">
                    <a:lumMod val="85000"/>
                    <a:lumOff val="15000"/>
                  </a:schemeClr>
                </a:solidFill>
                <a:latin typeface="+mn-lt"/>
                <a:cs typeface="+mn-cs"/>
              </a:rPr>
              <a:t>sange</a:t>
            </a:r>
            <a:r>
              <a:rPr lang="ro-RO" sz="1000" b="1" dirty="0">
                <a:solidFill>
                  <a:schemeClr val="bg1">
                    <a:lumMod val="85000"/>
                    <a:lumOff val="15000"/>
                  </a:schemeClr>
                </a:solidFill>
                <a:latin typeface="+mn-lt"/>
                <a:cs typeface="+mn-cs"/>
              </a:rPr>
              <a:t> </a:t>
            </a:r>
            <a:r>
              <a:rPr lang="ro-RO" sz="1000" b="1" dirty="0" err="1">
                <a:solidFill>
                  <a:schemeClr val="bg1">
                    <a:lumMod val="85000"/>
                    <a:lumOff val="15000"/>
                  </a:schemeClr>
                </a:solidFill>
                <a:latin typeface="+mn-lt"/>
                <a:cs typeface="+mn-cs"/>
              </a:rPr>
              <a:t>de</a:t>
            </a:r>
            <a:r>
              <a:rPr lang="ro-RO" sz="1000" b="1" dirty="0">
                <a:solidFill>
                  <a:schemeClr val="bg1">
                    <a:lumMod val="85000"/>
                    <a:lumOff val="15000"/>
                  </a:schemeClr>
                </a:solidFill>
                <a:latin typeface="+mn-lt"/>
                <a:cs typeface="+mn-cs"/>
              </a:rPr>
              <a:t> la </a:t>
            </a:r>
            <a:r>
              <a:rPr lang="ro-RO" sz="1000" b="1" dirty="0" err="1">
                <a:solidFill>
                  <a:schemeClr val="bg1">
                    <a:lumMod val="85000"/>
                    <a:lumOff val="15000"/>
                  </a:schemeClr>
                </a:solidFill>
                <a:latin typeface="+mn-lt"/>
                <a:cs typeface="+mn-cs"/>
              </a:rPr>
              <a:t>nastere</a:t>
            </a:r>
            <a:r>
              <a:rPr lang="ro-RO" sz="1000" b="1" dirty="0">
                <a:solidFill>
                  <a:schemeClr val="bg1">
                    <a:lumMod val="85000"/>
                    <a:lumOff val="15000"/>
                  </a:schemeClr>
                </a:solidFill>
                <a:latin typeface="+mn-lt"/>
                <a:cs typeface="+mn-cs"/>
              </a:rPr>
              <a:t>. </a:t>
            </a:r>
          </a:p>
          <a:p>
            <a:pPr fontAlgn="auto">
              <a:spcBef>
                <a:spcPts val="0"/>
              </a:spcBef>
              <a:spcAft>
                <a:spcPts val="0"/>
              </a:spcAft>
              <a:defRPr/>
            </a:pPr>
            <a:r>
              <a:rPr lang="ro-RO" sz="1000" b="1" dirty="0">
                <a:solidFill>
                  <a:schemeClr val="bg1">
                    <a:lumMod val="85000"/>
                    <a:lumOff val="15000"/>
                  </a:schemeClr>
                </a:solidFill>
                <a:latin typeface="+mn-lt"/>
                <a:cs typeface="+mn-cs"/>
              </a:rPr>
              <a:t> </a:t>
            </a:r>
          </a:p>
          <a:p>
            <a:pPr fontAlgn="auto">
              <a:spcBef>
                <a:spcPts val="0"/>
              </a:spcBef>
              <a:spcAft>
                <a:spcPts val="0"/>
              </a:spcAft>
              <a:defRPr/>
            </a:pPr>
            <a:r>
              <a:rPr lang="ro-RO" sz="1000" b="1" dirty="0">
                <a:solidFill>
                  <a:schemeClr val="bg1">
                    <a:lumMod val="85000"/>
                    <a:lumOff val="15000"/>
                  </a:schemeClr>
                </a:solidFill>
                <a:latin typeface="+mn-lt"/>
                <a:cs typeface="+mn-cs"/>
              </a:rPr>
              <a:t>Bagajul pentru spital trebuie sa fie </a:t>
            </a:r>
            <a:r>
              <a:rPr lang="ro-RO" sz="1000" b="1" dirty="0" err="1">
                <a:solidFill>
                  <a:schemeClr val="bg1">
                    <a:lumMod val="85000"/>
                    <a:lumOff val="15000"/>
                  </a:schemeClr>
                </a:solidFill>
                <a:latin typeface="+mn-lt"/>
                <a:cs typeface="+mn-cs"/>
              </a:rPr>
              <a:t>pregatit</a:t>
            </a:r>
            <a:r>
              <a:rPr lang="ro-RO" sz="1000" b="1" dirty="0">
                <a:solidFill>
                  <a:schemeClr val="bg1">
                    <a:lumMod val="85000"/>
                    <a:lumOff val="15000"/>
                  </a:schemeClr>
                </a:solidFill>
                <a:latin typeface="+mn-lt"/>
                <a:cs typeface="+mn-cs"/>
              </a:rPr>
              <a:t> deja pentru orice eventualitate. Trebuie discutat cu ginecologul despre modalitatea de </a:t>
            </a:r>
            <a:r>
              <a:rPr lang="ro-RO" sz="1000" b="1" dirty="0" err="1">
                <a:solidFill>
                  <a:schemeClr val="bg1">
                    <a:lumMod val="85000"/>
                    <a:lumOff val="15000"/>
                  </a:schemeClr>
                </a:solidFill>
                <a:latin typeface="+mn-lt"/>
                <a:cs typeface="+mn-cs"/>
              </a:rPr>
              <a:t>nastere</a:t>
            </a:r>
            <a:r>
              <a:rPr lang="ro-RO" sz="1000" b="1" dirty="0">
                <a:solidFill>
                  <a:schemeClr val="bg1">
                    <a:lumMod val="85000"/>
                    <a:lumOff val="15000"/>
                  </a:schemeClr>
                </a:solidFill>
                <a:latin typeface="+mn-lt"/>
                <a:cs typeface="+mn-cs"/>
              </a:rPr>
              <a:t>, normala sau cezariana, </a:t>
            </a:r>
            <a:r>
              <a:rPr lang="ro-RO" sz="1000" b="1" dirty="0">
                <a:solidFill>
                  <a:schemeClr val="bg1">
                    <a:lumMod val="85000"/>
                    <a:lumOff val="15000"/>
                  </a:schemeClr>
                </a:solidFill>
                <a:latin typeface="+mn-lt"/>
                <a:cs typeface="+mn-cs"/>
                <a:hlinkClick r:id="rId5"/>
              </a:rPr>
              <a:t>anestezie generala</a:t>
            </a:r>
            <a:r>
              <a:rPr lang="ro-RO" sz="1000" b="1" dirty="0">
                <a:solidFill>
                  <a:schemeClr val="bg1">
                    <a:lumMod val="85000"/>
                    <a:lumOff val="15000"/>
                  </a:schemeClr>
                </a:solidFill>
                <a:latin typeface="+mn-lt"/>
                <a:cs typeface="+mn-cs"/>
              </a:rPr>
              <a:t> sau rahianestezie etc. </a:t>
            </a:r>
          </a:p>
          <a:p>
            <a:pPr fontAlgn="auto">
              <a:spcBef>
                <a:spcPts val="0"/>
              </a:spcBef>
              <a:spcAft>
                <a:spcPts val="0"/>
              </a:spcAft>
              <a:defRPr/>
            </a:pPr>
            <a:r>
              <a:rPr lang="ro-RO" sz="1000" b="1" dirty="0">
                <a:solidFill>
                  <a:schemeClr val="bg1">
                    <a:lumMod val="85000"/>
                    <a:lumOff val="15000"/>
                  </a:schemeClr>
                </a:solidFill>
                <a:latin typeface="+mn-lt"/>
                <a:cs typeface="+mn-cs"/>
              </a:rPr>
              <a:t> </a:t>
            </a:r>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ChangeArrowheads="1"/>
          </p:cNvSpPr>
          <p:nvPr/>
        </p:nvSpPr>
        <p:spPr bwMode="auto">
          <a:xfrm>
            <a:off x="571500" y="1071563"/>
            <a:ext cx="7000875" cy="1508125"/>
          </a:xfrm>
          <a:prstGeom prst="rect">
            <a:avLst/>
          </a:prstGeom>
          <a:noFill/>
          <a:ln w="9525">
            <a:noFill/>
            <a:miter lim="800000"/>
            <a:headEnd/>
            <a:tailEnd/>
          </a:ln>
        </p:spPr>
        <p:txBody>
          <a:bodyPr anchor="ctr">
            <a:spAutoFit/>
          </a:bodyPr>
          <a:lstStyle/>
          <a:p>
            <a:pPr eaLnBrk="0" hangingPunct="0"/>
            <a:r>
              <a:rPr lang="ro-RO" sz="1000">
                <a:latin typeface="Calibri" pitchFamily="34" charset="0"/>
                <a:cs typeface="Times New Roman" pitchFamily="18" charset="0"/>
              </a:rPr>
              <a:t>Iata ca se apropie si sfarsitul sarcinii. </a:t>
            </a:r>
            <a:r>
              <a:rPr lang="ro-RO" sz="1000" b="1">
                <a:latin typeface="Calibri" pitchFamily="34" charset="0"/>
                <a:cs typeface="Times New Roman" pitchFamily="18" charset="0"/>
              </a:rPr>
              <a:t>Luna a 9-a este cea mai asteptata de toate gravidele.</a:t>
            </a:r>
            <a:r>
              <a:rPr lang="ro-RO" sz="1000">
                <a:latin typeface="Calibri" pitchFamily="34" charset="0"/>
                <a:cs typeface="Times New Roman" pitchFamily="18" charset="0"/>
              </a:rPr>
              <a:t> In saptamana 37 de sarcina fatul este considerat ca fiind la termen. Orice zi in uter in plus este un beneficiu pentru el. </a:t>
            </a:r>
            <a:endParaRPr lang="ro-RO" sz="800"/>
          </a:p>
          <a:p>
            <a:pPr eaLnBrk="0" hangingPunct="0"/>
            <a:r>
              <a:rPr lang="ro-RO" sz="1200">
                <a:latin typeface="Calibri" pitchFamily="34" charset="0"/>
                <a:cs typeface="Times New Roman" pitchFamily="18" charset="0"/>
              </a:rPr>
              <a:t> </a:t>
            </a:r>
            <a:endParaRPr lang="ro-RO" sz="800"/>
          </a:p>
          <a:p>
            <a:pPr eaLnBrk="0" hangingPunct="0"/>
            <a:r>
              <a:rPr lang="ro-RO" sz="1000" b="1">
                <a:latin typeface="Calibri" pitchFamily="34" charset="0"/>
                <a:cs typeface="Times New Roman" pitchFamily="18" charset="0"/>
              </a:rPr>
              <a:t>Fatul</a:t>
            </a:r>
            <a:r>
              <a:rPr lang="ro-RO" sz="1000">
                <a:latin typeface="Calibri" pitchFamily="34" charset="0"/>
                <a:cs typeface="Times New Roman" pitchFamily="18" charset="0"/>
              </a:rPr>
              <a:t> conutinua sa creasca cu circa 14 grame pe zi. Baietii cantaresc, de obicei, mai mult decat fetele. Greutatea medie la nastere este de aproximativ 51 cm si 3450 de grame, cu vatiatii intre 2.800 si 4.200 de grame. 15% din organismul lui este grasime, iar 60-75% este apa. Depozitele de grasime il vor ajuta sa isi regleze temperatura inafara uterului mamei.</a:t>
            </a:r>
            <a:endParaRPr lang="ro-RO" sz="800"/>
          </a:p>
          <a:p>
            <a:pPr eaLnBrk="0" hangingPunct="0"/>
            <a:r>
              <a:rPr lang="ro-RO" sz="1200">
                <a:latin typeface="Calibri" pitchFamily="34" charset="0"/>
                <a:cs typeface="Times New Roman" pitchFamily="18" charset="0"/>
              </a:rPr>
              <a:t> </a:t>
            </a:r>
            <a:endParaRPr lang="ro-RO" sz="800"/>
          </a:p>
          <a:p>
            <a:pPr eaLnBrk="0" hangingPunct="0"/>
            <a:endParaRPr lang="ro-RO"/>
          </a:p>
        </p:txBody>
      </p:sp>
      <p:sp>
        <p:nvSpPr>
          <p:cNvPr id="30723" name="Rectangle 3"/>
          <p:cNvSpPr>
            <a:spLocks noChangeArrowheads="1"/>
          </p:cNvSpPr>
          <p:nvPr/>
        </p:nvSpPr>
        <p:spPr bwMode="auto">
          <a:xfrm>
            <a:off x="2071688" y="2571750"/>
            <a:ext cx="7286625" cy="3416300"/>
          </a:xfrm>
          <a:prstGeom prst="rect">
            <a:avLst/>
          </a:prstGeom>
          <a:noFill/>
          <a:ln w="9525">
            <a:noFill/>
            <a:miter lim="800000"/>
            <a:headEnd/>
            <a:tailEnd/>
          </a:ln>
        </p:spPr>
        <p:txBody>
          <a:bodyPr anchor="ctr">
            <a:spAutoFit/>
          </a:bodyPr>
          <a:lstStyle/>
          <a:p>
            <a:r>
              <a:rPr lang="ro-RO" sz="1000">
                <a:latin typeface="Calibri" pitchFamily="34" charset="0"/>
                <a:cs typeface="Times New Roman" pitchFamily="18" charset="0"/>
              </a:rPr>
              <a:t>Circumferinta capului este egala cu cea a abdomenului, iar capul este acum acoperit de par, desi multi bebelusi se nasc chei. </a:t>
            </a:r>
            <a:r>
              <a:rPr lang="ro-RO" sz="1000" b="1">
                <a:latin typeface="Calibri" pitchFamily="34" charset="0"/>
                <a:cs typeface="Times New Roman" pitchFamily="18" charset="0"/>
              </a:rPr>
              <a:t>Plamanii continua sa se dezvolte</a:t>
            </a:r>
            <a:r>
              <a:rPr lang="ro-RO" sz="1000">
                <a:latin typeface="Calibri" pitchFamily="34" charset="0"/>
                <a:cs typeface="Times New Roman" pitchFamily="18" charset="0"/>
              </a:rPr>
              <a:t> si sa secrete surfactant, la fel si creierul. Procesul de dezvoltare a creierului nu se opreste in uter, ci continua si pe perioada copilariei si adolescentei. Creierul este dezvoltat si are o buna coordonare. </a:t>
            </a:r>
            <a:endParaRPr lang="ro-RO" sz="800"/>
          </a:p>
          <a:p>
            <a:pPr eaLnBrk="0" hangingPunct="0"/>
            <a:r>
              <a:rPr lang="ro-RO" sz="1200">
                <a:latin typeface="Calibri" pitchFamily="34" charset="0"/>
                <a:cs typeface="Times New Roman" pitchFamily="18" charset="0"/>
              </a:rPr>
              <a:t> </a:t>
            </a:r>
            <a:endParaRPr lang="ro-RO" sz="800"/>
          </a:p>
          <a:p>
            <a:pPr eaLnBrk="0" hangingPunct="0"/>
            <a:r>
              <a:rPr lang="ro-RO" sz="1000">
                <a:latin typeface="Calibri" pitchFamily="34" charset="0"/>
                <a:cs typeface="Times New Roman" pitchFamily="18" charset="0"/>
              </a:rPr>
              <a:t>Datorita hormonilor care trec prin placenta de la mama, </a:t>
            </a:r>
            <a:r>
              <a:rPr lang="ro-RO" sz="1000" b="1">
                <a:latin typeface="Calibri" pitchFamily="34" charset="0"/>
                <a:cs typeface="Times New Roman" pitchFamily="18" charset="0"/>
              </a:rPr>
              <a:t>organele genitale</a:t>
            </a:r>
            <a:r>
              <a:rPr lang="ro-RO" sz="1000">
                <a:latin typeface="Calibri" pitchFamily="34" charset="0"/>
                <a:cs typeface="Times New Roman" pitchFamily="18" charset="0"/>
              </a:rPr>
              <a:t> ale nou nascutilor, respectiv scrotul la baieti si labiile la fetite, </a:t>
            </a:r>
            <a:r>
              <a:rPr lang="ro-RO" sz="1000" b="1">
                <a:latin typeface="Calibri" pitchFamily="34" charset="0"/>
                <a:cs typeface="Times New Roman" pitchFamily="18" charset="0"/>
              </a:rPr>
              <a:t>pot fi marite</a:t>
            </a:r>
            <a:r>
              <a:rPr lang="ro-RO" sz="1000">
                <a:latin typeface="Calibri" pitchFamily="34" charset="0"/>
                <a:cs typeface="Times New Roman" pitchFamily="18" charset="0"/>
              </a:rPr>
              <a:t>. Cordonul ombilical poate fi infasurat in jurul gatului fatului, chiar de mai multe ori. Poate reprezenta o </a:t>
            </a:r>
            <a:r>
              <a:rPr lang="ro-RO" sz="1000">
                <a:solidFill>
                  <a:srgbClr val="0000FF"/>
                </a:solidFill>
                <a:latin typeface="Calibri" pitchFamily="34" charset="0"/>
                <a:cs typeface="Times New Roman" pitchFamily="18" charset="0"/>
                <a:hlinkClick r:id="rId2"/>
              </a:rPr>
              <a:t>indicatie de nastere prin cezariana</a:t>
            </a:r>
            <a:r>
              <a:rPr lang="ro-RO" sz="1000">
                <a:latin typeface="Calibri" pitchFamily="34" charset="0"/>
                <a:cs typeface="Times New Roman" pitchFamily="18" charset="0"/>
              </a:rPr>
              <a:t>. </a:t>
            </a:r>
            <a:endParaRPr lang="ro-RO" sz="800"/>
          </a:p>
          <a:p>
            <a:pPr eaLnBrk="0" hangingPunct="0"/>
            <a:r>
              <a:rPr lang="ro-RO" sz="1200">
                <a:latin typeface="Calibri" pitchFamily="34" charset="0"/>
                <a:cs typeface="Times New Roman" pitchFamily="18" charset="0"/>
              </a:rPr>
              <a:t> </a:t>
            </a:r>
            <a:endParaRPr lang="ro-RO" sz="800"/>
          </a:p>
          <a:p>
            <a:pPr eaLnBrk="0" hangingPunct="0"/>
            <a:r>
              <a:rPr lang="ro-RO" sz="1000" b="1">
                <a:latin typeface="Calibri" pitchFamily="34" charset="0"/>
                <a:cs typeface="Times New Roman" pitchFamily="18" charset="0"/>
              </a:rPr>
              <a:t>Contractiile Braxton Hicks</a:t>
            </a:r>
            <a:r>
              <a:rPr lang="ro-RO" sz="1000">
                <a:latin typeface="Calibri" pitchFamily="34" charset="0"/>
                <a:cs typeface="Times New Roman" pitchFamily="18" charset="0"/>
              </a:rPr>
              <a:t> devin mai frecvente si determina o oarecare jena in zona spatelui, solduri, abdomenul si zona genitala. </a:t>
            </a:r>
            <a:r>
              <a:rPr lang="ro-RO" sz="1000" b="1">
                <a:latin typeface="Calibri" pitchFamily="34" charset="0"/>
                <a:cs typeface="Times New Roman" pitchFamily="18" charset="0"/>
              </a:rPr>
              <a:t>Nasterea poate surveni in orice moment.</a:t>
            </a:r>
            <a:r>
              <a:rPr lang="ro-RO" sz="1000">
                <a:latin typeface="Calibri" pitchFamily="34" charset="0"/>
                <a:cs typeface="Times New Roman" pitchFamily="18" charset="0"/>
              </a:rPr>
              <a:t> In unele cazuri, poate fi necesara </a:t>
            </a:r>
            <a:r>
              <a:rPr lang="ro-RO" sz="1000" b="1">
                <a:solidFill>
                  <a:srgbClr val="0000FF"/>
                </a:solidFill>
                <a:latin typeface="Calibri" pitchFamily="34" charset="0"/>
                <a:cs typeface="Times New Roman" pitchFamily="18" charset="0"/>
                <a:hlinkClick r:id="rId3"/>
              </a:rPr>
              <a:t>provocarea nasterii</a:t>
            </a:r>
            <a:r>
              <a:rPr lang="ro-RO" sz="1000">
                <a:latin typeface="Calibri" pitchFamily="34" charset="0"/>
                <a:cs typeface="Times New Roman" pitchFamily="18" charset="0"/>
              </a:rPr>
              <a:t>. Printre indicatii se numara sangararile vaginale, diabetul gestational si preeclampsia. </a:t>
            </a:r>
            <a:endParaRPr lang="ro-RO" sz="800"/>
          </a:p>
          <a:p>
            <a:pPr eaLnBrk="0" hangingPunct="0"/>
            <a:r>
              <a:rPr lang="ro-RO" sz="1200">
                <a:latin typeface="Calibri" pitchFamily="34" charset="0"/>
                <a:cs typeface="Times New Roman" pitchFamily="18" charset="0"/>
              </a:rPr>
              <a:t> </a:t>
            </a:r>
            <a:endParaRPr lang="ro-RO" sz="800"/>
          </a:p>
          <a:p>
            <a:pPr eaLnBrk="0" hangingPunct="0"/>
            <a:r>
              <a:rPr lang="ro-RO" sz="1000">
                <a:latin typeface="Calibri" pitchFamily="34" charset="0"/>
                <a:cs typeface="Times New Roman" pitchFamily="18" charset="0"/>
              </a:rPr>
              <a:t>Chiar daca in ultima luna de sarcina nu pare ca sunt multe schimbari, </a:t>
            </a:r>
            <a:r>
              <a:rPr lang="ro-RO" sz="1000" b="1">
                <a:latin typeface="Calibri" pitchFamily="34" charset="0"/>
                <a:cs typeface="Times New Roman" pitchFamily="18" charset="0"/>
              </a:rPr>
              <a:t>controalele la ginecolog trebuie sa fie saptamanale</a:t>
            </a:r>
            <a:r>
              <a:rPr lang="ro-RO" sz="1000">
                <a:latin typeface="Calibri" pitchFamily="34" charset="0"/>
                <a:cs typeface="Times New Roman" pitchFamily="18" charset="0"/>
              </a:rPr>
              <a:t>, urmarindu-se semnele premergatoare travaliului. Nasterea se poate declansa in orice moment!</a:t>
            </a:r>
            <a:endParaRPr lang="ro-RO" sz="800"/>
          </a:p>
          <a:p>
            <a:pPr eaLnBrk="0" hangingPunct="0"/>
            <a:r>
              <a:rPr lang="ro-RO" sz="1200">
                <a:latin typeface="Calibri" pitchFamily="34" charset="0"/>
                <a:cs typeface="Times New Roman" pitchFamily="18" charset="0"/>
              </a:rPr>
              <a:t> </a:t>
            </a:r>
            <a:endParaRPr lang="ro-RO" sz="800"/>
          </a:p>
          <a:p>
            <a:pPr eaLnBrk="0" hangingPunct="0"/>
            <a:r>
              <a:rPr lang="ro-RO" sz="1000" b="1">
                <a:solidFill>
                  <a:srgbClr val="0000FF"/>
                </a:solidFill>
                <a:latin typeface="Calibri" pitchFamily="34" charset="0"/>
                <a:cs typeface="Times New Roman" pitchFamily="18" charset="0"/>
                <a:hlinkClick r:id="rId4"/>
              </a:rPr>
              <a:t>Semnele</a:t>
            </a:r>
            <a:r>
              <a:rPr lang="ro-RO" sz="1000">
                <a:latin typeface="Calibri" pitchFamily="34" charset="0"/>
                <a:cs typeface="Times New Roman" pitchFamily="18" charset="0"/>
              </a:rPr>
              <a:t> </a:t>
            </a:r>
            <a:r>
              <a:rPr lang="ro-RO" sz="1000" b="1">
                <a:latin typeface="Calibri" pitchFamily="34" charset="0"/>
                <a:cs typeface="Times New Roman" pitchFamily="18" charset="0"/>
              </a:rPr>
              <a:t>care prevestesc travaliul</a:t>
            </a:r>
            <a:r>
              <a:rPr lang="ro-RO" sz="1000">
                <a:latin typeface="Calibri" pitchFamily="34" charset="0"/>
                <a:cs typeface="Times New Roman" pitchFamily="18" charset="0"/>
              </a:rPr>
              <a:t> sunt pierderea dopului de mucus, ruperea membranelor, diareea sau greata si contractiile dureroase, care cresc in intensitate odata cu trecerea timpului si apar la acelasi interval de timp, din ce in ce mai scurt pe masura ce se apropie momentul iesirii bebelusului. </a:t>
            </a:r>
            <a:r>
              <a:rPr lang="ro-RO" sz="1000" b="1">
                <a:latin typeface="Calibri" pitchFamily="34" charset="0"/>
                <a:cs typeface="Times New Roman" pitchFamily="18" charset="0"/>
              </a:rPr>
              <a:t>Pentru mama, aceasta poate fi o luna lunga de asteptar si nerabdare. Doar 5% din nou nascuti se nasc la termen. </a:t>
            </a:r>
            <a:endParaRPr lang="ro-RO" sz="800"/>
          </a:p>
          <a:p>
            <a:pPr eaLnBrk="0" hangingPunct="0"/>
            <a:endParaRPr lang="ro-RO"/>
          </a:p>
        </p:txBody>
      </p:sp>
      <p:sp>
        <p:nvSpPr>
          <p:cNvPr id="9" name="TextBox 8"/>
          <p:cNvSpPr txBox="1"/>
          <p:nvPr/>
        </p:nvSpPr>
        <p:spPr>
          <a:xfrm>
            <a:off x="1285852" y="500042"/>
            <a:ext cx="4429156" cy="461665"/>
          </a:xfrm>
          <a:prstGeom prst="rect">
            <a:avLst/>
          </a:prstGeom>
          <a:noFill/>
        </p:spPr>
        <p:txBody>
          <a:bodyPr>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defRPr/>
            </a:pPr>
            <a:r>
              <a:rPr lang="ro-RO" sz="2400" b="1" dirty="0">
                <a:ln/>
                <a:solidFill>
                  <a:schemeClr val="accent3"/>
                </a:solidFill>
                <a:latin typeface="Calibri" pitchFamily="34" charset="0"/>
                <a:ea typeface="Times New Roman" pitchFamily="18" charset="0"/>
                <a:cs typeface="Times New Roman" pitchFamily="18" charset="0"/>
              </a:rPr>
              <a:t>Luna 9 de sarcina</a:t>
            </a:r>
            <a:endParaRPr lang="ro-RO" sz="2400" b="1" dirty="0">
              <a:ln/>
              <a:solidFill>
                <a:schemeClr val="accent3"/>
              </a:solidFill>
              <a:latin typeface="Arial" pitchFamily="34" charset="0"/>
              <a:cs typeface="Arial" pitchFamily="34" charset="0"/>
            </a:endParaRPr>
          </a:p>
        </p:txBody>
      </p:sp>
      <p:pic>
        <p:nvPicPr>
          <p:cNvPr id="30725" name="Picture 2" descr="Sarcina in 32 de saptamani si gravida"/>
          <p:cNvPicPr>
            <a:picLocks noChangeAspect="1" noChangeArrowheads="1"/>
          </p:cNvPicPr>
          <p:nvPr/>
        </p:nvPicPr>
        <p:blipFill>
          <a:blip r:embed="rId5" cstate="print"/>
          <a:srcRect/>
          <a:stretch>
            <a:fillRect/>
          </a:stretch>
        </p:blipFill>
        <p:spPr bwMode="auto">
          <a:xfrm>
            <a:off x="0" y="3000375"/>
            <a:ext cx="1928813" cy="271462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ctrTitle"/>
          </p:nvPr>
        </p:nvSpPr>
        <p:spPr>
          <a:xfrm>
            <a:off x="785786" y="1071546"/>
            <a:ext cx="7851648" cy="857256"/>
          </a:xfrm>
        </p:spPr>
        <p:txBody>
          <a:bodyPr>
            <a:normAutofit fontScale="90000"/>
          </a:bodyPr>
          <a:lstStyle/>
          <a:p>
            <a:pPr algn="ctr" fontAlgn="auto">
              <a:spcAft>
                <a:spcPts val="0"/>
              </a:spcAft>
              <a:defRPr/>
            </a:pPr>
            <a:r>
              <a:rPr lang="ro-RO" dirty="0" err="1" smtClean="0">
                <a:hlinkClick r:id="rId2"/>
              </a:rPr>
              <a:t>Nasterea</a:t>
            </a:r>
            <a:r>
              <a:rPr lang="ro-RO" dirty="0" smtClean="0"/>
              <a:t/>
            </a:r>
            <a:br>
              <a:rPr lang="ro-RO" dirty="0" smtClean="0"/>
            </a:br>
            <a:endParaRPr lang="ro-RO" dirty="0"/>
          </a:p>
        </p:txBody>
      </p:sp>
      <p:sp>
        <p:nvSpPr>
          <p:cNvPr id="3" name="Subtitlu 2"/>
          <p:cNvSpPr>
            <a:spLocks noGrp="1"/>
          </p:cNvSpPr>
          <p:nvPr>
            <p:ph type="subTitle" idx="1"/>
          </p:nvPr>
        </p:nvSpPr>
        <p:spPr>
          <a:xfrm>
            <a:off x="357188" y="1857375"/>
            <a:ext cx="4714875" cy="5143500"/>
          </a:xfrm>
        </p:spPr>
        <p:txBody>
          <a:bodyPr>
            <a:normAutofit/>
          </a:bodyPr>
          <a:lstStyle/>
          <a:p>
            <a:pPr marR="0">
              <a:lnSpc>
                <a:spcPct val="80000"/>
              </a:lnSpc>
            </a:pPr>
            <a:r>
              <a:rPr lang="ro-RO" sz="1200" b="1" smtClean="0">
                <a:solidFill>
                  <a:srgbClr val="0D0D0D"/>
                </a:solidFill>
              </a:rPr>
              <a:t>Ati ajuns cu bine in ultima luna de sarcina, ducand pana la capat al treilea trimestru al acestei perioade. In realitate, foarte putine femei nasc la data la care este prevazut de catre medic, in mod normal exista o marja de eraore posibila de pana la 2 saptamani. O sarcina dusa pana in perioada dintre a 38-a si a 42-a saptamana se numeste o sarcina in termen iar copilul nascut in acest interval, se considera a fi normal. Sa nasti la 42 de saptamani este ceva normal. Abia dupa implinirea efectiva a celor 42 de spatamani se poate apela la metode artificiale de inducere a travaliului sau in caz exceptional la nastere prin cezariana.</a:t>
            </a:r>
          </a:p>
          <a:p>
            <a:pPr marR="0">
              <a:lnSpc>
                <a:spcPct val="80000"/>
              </a:lnSpc>
            </a:pPr>
            <a:r>
              <a:rPr lang="ro-RO" sz="1200" b="1" smtClean="0">
                <a:solidFill>
                  <a:srgbClr val="0D0D0D"/>
                </a:solidFill>
              </a:rPr>
              <a:t>Perioada medie de sarcina este de 40 de saptamani sau 280 de zile de la prima zi a ultimului ciclu menstrual normal, ceea ce inlesneste calculul acestei perioade. Daca cunoasteti prima zi a ultimului ciclu menstrual puteti adauga noua luni si veti afla data probabila a nasterii. Circa 80% din femei nasc la termen, 20% nasc in afara parametrilor normali, circa 8% din femei nasc mai devreme si aproximativ tot 8% nasc dupa 42 de saptamani.</a:t>
            </a:r>
          </a:p>
          <a:p>
            <a:pPr marR="0">
              <a:lnSpc>
                <a:spcPct val="80000"/>
              </a:lnSpc>
            </a:pPr>
            <a:r>
              <a:rPr lang="ro-RO" sz="1200" b="1" smtClean="0">
                <a:solidFill>
                  <a:srgbClr val="0D0D0D"/>
                </a:solidFill>
              </a:rPr>
              <a:t>O nastere prematura se petrece atunci cand mama intra in travaliu devreme inainte de termenul stabilit din diferite motive: sarcina prematura, uter format anormal care strange fatul, probleme ale placentei, fumatul, tensiunea sanguine ridicata, diabetul, problemele de rinichi, febra si infectiile, afectiunile netratate ale tiroidei. Pe de alta parte, o nastere tarzie nu presupune prea multe riscuri. De cele mai multe ori placenta va incepe sa functioneze mai putin eficient si nu va mai fi capabila sa transmita oxigenul si nutrientii catre fat, ceea ce poate crea anumite riscuri.</a:t>
            </a:r>
          </a:p>
          <a:p>
            <a:pPr marR="0">
              <a:lnSpc>
                <a:spcPct val="80000"/>
              </a:lnSpc>
            </a:pPr>
            <a:r>
              <a:rPr lang="ro-RO" sz="1200" b="1" smtClean="0">
                <a:solidFill>
                  <a:srgbClr val="0D0D0D"/>
                </a:solidFill>
              </a:rPr>
              <a:t/>
            </a:r>
            <a:br>
              <a:rPr lang="ro-RO" sz="1200" b="1" smtClean="0">
                <a:solidFill>
                  <a:srgbClr val="0D0D0D"/>
                </a:solidFill>
              </a:rPr>
            </a:br>
            <a:endParaRPr lang="ro-RO" sz="1200" b="1" smtClean="0">
              <a:solidFill>
                <a:srgbClr val="0D0D0D"/>
              </a:solidFill>
            </a:endParaRPr>
          </a:p>
          <a:p>
            <a:pPr marR="0">
              <a:lnSpc>
                <a:spcPct val="80000"/>
              </a:lnSpc>
            </a:pPr>
            <a:endParaRPr lang="ro-RO" sz="1200" smtClean="0"/>
          </a:p>
        </p:txBody>
      </p:sp>
      <p:pic>
        <p:nvPicPr>
          <p:cNvPr id="31748" name="Picture 2" descr="In ultima saptamana de sarcina se naste bebelusul"/>
          <p:cNvPicPr>
            <a:picLocks noChangeAspect="1" noChangeArrowheads="1"/>
          </p:cNvPicPr>
          <p:nvPr/>
        </p:nvPicPr>
        <p:blipFill>
          <a:blip r:embed="rId3" cstate="print"/>
          <a:srcRect/>
          <a:stretch>
            <a:fillRect/>
          </a:stretch>
        </p:blipFill>
        <p:spPr bwMode="auto">
          <a:xfrm>
            <a:off x="5429250" y="1500188"/>
            <a:ext cx="3143250" cy="4033837"/>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ctrTitle"/>
          </p:nvPr>
        </p:nvSpPr>
        <p:spPr>
          <a:xfrm>
            <a:off x="500034" y="1000108"/>
            <a:ext cx="7851648" cy="1071570"/>
          </a:xfrm>
        </p:spPr>
        <p:txBody>
          <a:bodyPr>
            <a:normAutofit fontScale="90000"/>
          </a:bodyPr>
          <a:lstStyle/>
          <a:p>
            <a:pPr fontAlgn="auto">
              <a:spcAft>
                <a:spcPts val="0"/>
              </a:spcAft>
              <a:defRPr/>
            </a:pPr>
            <a:r>
              <a:rPr lang="ro-RO" dirty="0" smtClean="0"/>
              <a:t>Naştere prin cezariană sau pe cale naturală</a:t>
            </a:r>
            <a:endParaRPr lang="ro-RO" dirty="0"/>
          </a:p>
        </p:txBody>
      </p:sp>
      <p:sp>
        <p:nvSpPr>
          <p:cNvPr id="3" name="Subtitlu 2"/>
          <p:cNvSpPr>
            <a:spLocks noGrp="1"/>
          </p:cNvSpPr>
          <p:nvPr>
            <p:ph type="subTitle" idx="1"/>
          </p:nvPr>
        </p:nvSpPr>
        <p:spPr>
          <a:xfrm>
            <a:off x="533400" y="2214563"/>
            <a:ext cx="7854950" cy="4143375"/>
          </a:xfrm>
        </p:spPr>
        <p:txBody>
          <a:bodyPr>
            <a:normAutofit/>
          </a:bodyPr>
          <a:lstStyle/>
          <a:p>
            <a:pPr marR="0">
              <a:lnSpc>
                <a:spcPct val="80000"/>
              </a:lnSpc>
            </a:pPr>
            <a:r>
              <a:rPr lang="ro-RO" sz="1200" b="1" i="1" smtClean="0">
                <a:solidFill>
                  <a:srgbClr val="0D0D0D"/>
                </a:solidFill>
              </a:rPr>
              <a:t>Operaţia de cezariană (sau operaţia C) – reprezintă naşterea unui copil printr-un procedeu chirurgical folosind incizia. Operaţia se realizează prin secţionarea ţesuturilor, cu ajutorul bisturiului normal sau electric, la nivelul abdomenului inferior şi uterului mamei. </a:t>
            </a:r>
            <a:endParaRPr lang="ro-RO" sz="1200" b="1" smtClean="0">
              <a:solidFill>
                <a:srgbClr val="0D0D0D"/>
              </a:solidFill>
            </a:endParaRPr>
          </a:p>
          <a:p>
            <a:pPr marR="0">
              <a:lnSpc>
                <a:spcPct val="80000"/>
              </a:lnSpc>
            </a:pPr>
            <a:r>
              <a:rPr lang="ro-RO" sz="1200" b="1" smtClean="0">
                <a:solidFill>
                  <a:srgbClr val="0D0D0D"/>
                </a:solidFill>
              </a:rPr>
              <a:t>Incizia poate fi făcută la nivelul abdomenului inferior, deasupra zonei pubiene (transvers) sau, în anumite situaţii, sub forma unei linii ce uneşte ombilicul cu zona pubiană (verticală).</a:t>
            </a:r>
          </a:p>
          <a:p>
            <a:pPr marR="0">
              <a:lnSpc>
                <a:spcPct val="80000"/>
              </a:lnSpc>
            </a:pPr>
            <a:r>
              <a:rPr lang="ro-RO" sz="1200" b="1" smtClean="0">
                <a:solidFill>
                  <a:srgbClr val="0D0D0D"/>
                </a:solidFill>
              </a:rPr>
              <a:t>În majoritatea cazurilor femeia care apelează la cezariană, poate rămâne conştientă pe tot parcursul operaţiei şi îşi poate vedea şi ţine copilul în braţe, imediat după operaţie.</a:t>
            </a:r>
          </a:p>
          <a:p>
            <a:pPr marR="0">
              <a:lnSpc>
                <a:spcPct val="80000"/>
              </a:lnSpc>
            </a:pPr>
            <a:r>
              <a:rPr lang="ro-RO" sz="1200" b="1" smtClean="0">
                <a:solidFill>
                  <a:srgbClr val="0D0D0D"/>
                </a:solidFill>
              </a:rPr>
              <a:t>Recomandări privind naşterea prin cezariană</a:t>
            </a:r>
          </a:p>
          <a:p>
            <a:pPr marR="0">
              <a:lnSpc>
                <a:spcPct val="80000"/>
              </a:lnSpc>
            </a:pPr>
            <a:r>
              <a:rPr lang="ro-RO" sz="1200" b="1" smtClean="0">
                <a:solidFill>
                  <a:srgbClr val="0D0D0D"/>
                </a:solidFill>
              </a:rPr>
              <a:t>Deşi există situaţii în care se apelează la cezariană pentru a salva atât viaţa mamei cât şi pe cea a copilului, există şi cazuri în care medicul sau femeia gravidă aleg cezariana pentru că este "mai la îndemână" – pe considerente că procedând astfel elimină frica sau o parte din problemele medicale caracteristice naşterii pe cale naturală. Am vrea însă să ştii că medicii, în general, susţin naşterea pe cale naturală, aceasta fiind cea mai lipsită de riscuri. Cu toate acestea, există şi situaţii în care naşterea prin cezariană se impune.</a:t>
            </a:r>
          </a:p>
          <a:p>
            <a:pPr marR="0">
              <a:lnSpc>
                <a:spcPct val="80000"/>
              </a:lnSpc>
            </a:pPr>
            <a:r>
              <a:rPr lang="ro-RO" sz="1200" b="1" smtClean="0">
                <a:solidFill>
                  <a:srgbClr val="0D0D0D"/>
                </a:solidFill>
              </a:rPr>
              <a:t>Există câteva cazuri în care se recomandă naşterea prin cezariană şi anume atunci cînd:</a:t>
            </a:r>
          </a:p>
          <a:p>
            <a:pPr marR="0">
              <a:lnSpc>
                <a:spcPct val="80000"/>
              </a:lnSpc>
            </a:pPr>
            <a:r>
              <a:rPr lang="ro-RO" sz="1200" b="1" smtClean="0">
                <a:solidFill>
                  <a:srgbClr val="0D0D0D"/>
                </a:solidFill>
              </a:rPr>
              <a:t>• Fătul este plasat transversal, în loc să fie aşezat cu capul în jos</a:t>
            </a:r>
            <a:br>
              <a:rPr lang="ro-RO" sz="1200" b="1" smtClean="0">
                <a:solidFill>
                  <a:srgbClr val="0D0D0D"/>
                </a:solidFill>
              </a:rPr>
            </a:br>
            <a:r>
              <a:rPr lang="ro-RO" sz="1200" b="1" smtClean="0">
                <a:solidFill>
                  <a:srgbClr val="0D0D0D"/>
                </a:solidFill>
              </a:rPr>
              <a:t>• Pelvisul mamei este foarte mic</a:t>
            </a:r>
            <a:br>
              <a:rPr lang="ro-RO" sz="1200" b="1" smtClean="0">
                <a:solidFill>
                  <a:srgbClr val="0D0D0D"/>
                </a:solidFill>
              </a:rPr>
            </a:br>
            <a:r>
              <a:rPr lang="ro-RO" sz="1200" b="1" smtClean="0">
                <a:solidFill>
                  <a:srgbClr val="0D0D0D"/>
                </a:solidFill>
              </a:rPr>
              <a:t>• Mama suferă de hipertensiune arterială, boli cardiace, diabet sau miopie forte</a:t>
            </a:r>
            <a:br>
              <a:rPr lang="ro-RO" sz="1200" b="1" smtClean="0">
                <a:solidFill>
                  <a:srgbClr val="0D0D0D"/>
                </a:solidFill>
              </a:rPr>
            </a:br>
            <a:r>
              <a:rPr lang="ro-RO" sz="1200" b="1" smtClean="0">
                <a:solidFill>
                  <a:srgbClr val="0D0D0D"/>
                </a:solidFill>
              </a:rPr>
              <a:t>• Cordonul ombilical este înfăşurat foarte strâns în jurul gâtului copilului</a:t>
            </a:r>
            <a:br>
              <a:rPr lang="ro-RO" sz="1200" b="1" smtClean="0">
                <a:solidFill>
                  <a:srgbClr val="0D0D0D"/>
                </a:solidFill>
              </a:rPr>
            </a:br>
            <a:r>
              <a:rPr lang="ro-RO" sz="1200" b="1" smtClean="0">
                <a:solidFill>
                  <a:srgbClr val="0D0D0D"/>
                </a:solidFill>
              </a:rPr>
              <a:t>• Placenta praevia ( o anomalie de inserţie a placentei, situată prea jos în uter) centrală, fibrom uterin praevia (care acoperă colul uterin)</a:t>
            </a:r>
            <a:br>
              <a:rPr lang="ro-RO" sz="1200" b="1" smtClean="0">
                <a:solidFill>
                  <a:srgbClr val="0D0D0D"/>
                </a:solidFill>
              </a:rPr>
            </a:br>
            <a:r>
              <a:rPr lang="ro-RO" sz="1200" b="1" smtClean="0">
                <a:solidFill>
                  <a:srgbClr val="0D0D0D"/>
                </a:solidFill>
              </a:rPr>
              <a:t>• Uterul cicatricial, rezultat al unei operaţii cezariene anterioare</a:t>
            </a:r>
            <a:br>
              <a:rPr lang="ro-RO" sz="1200" b="1" smtClean="0">
                <a:solidFill>
                  <a:srgbClr val="0D0D0D"/>
                </a:solidFill>
              </a:rPr>
            </a:br>
            <a:r>
              <a:rPr lang="ro-RO" sz="1200" b="1" smtClean="0">
                <a:solidFill>
                  <a:srgbClr val="0D0D0D"/>
                </a:solidFill>
              </a:rPr>
              <a:t>• Are loc stagnarea dilataţiei</a:t>
            </a:r>
            <a:br>
              <a:rPr lang="ro-RO" sz="1200" b="1" smtClean="0">
                <a:solidFill>
                  <a:srgbClr val="0D0D0D"/>
                </a:solidFill>
              </a:rPr>
            </a:br>
            <a:r>
              <a:rPr lang="ro-RO" sz="1200" b="1" smtClean="0">
                <a:solidFill>
                  <a:srgbClr val="0D0D0D"/>
                </a:solidFill>
              </a:rPr>
              <a:t>• Sarcina prelungită cronologic</a:t>
            </a:r>
            <a:br>
              <a:rPr lang="ro-RO" sz="1200" b="1" smtClean="0">
                <a:solidFill>
                  <a:srgbClr val="0D0D0D"/>
                </a:solidFill>
              </a:rPr>
            </a:br>
            <a:r>
              <a:rPr lang="ro-RO" sz="1200" b="1" smtClean="0">
                <a:solidFill>
                  <a:srgbClr val="0D0D0D"/>
                </a:solidFill>
              </a:rPr>
              <a:t>• Vârsta înaintată a mamei</a:t>
            </a:r>
            <a:br>
              <a:rPr lang="ro-RO" sz="1200" b="1" smtClean="0">
                <a:solidFill>
                  <a:srgbClr val="0D0D0D"/>
                </a:solidFill>
              </a:rPr>
            </a:br>
            <a:r>
              <a:rPr lang="ro-RO" sz="1200" b="1" smtClean="0">
                <a:solidFill>
                  <a:srgbClr val="0D0D0D"/>
                </a:solidFill>
              </a:rPr>
              <a:t>• Sarcina obţinută după tratament pentru sterilitate.</a:t>
            </a:r>
          </a:p>
          <a:p>
            <a:pPr marR="0">
              <a:lnSpc>
                <a:spcPct val="80000"/>
              </a:lnSpc>
            </a:pPr>
            <a:endParaRPr lang="ro-RO" sz="1200" b="1" smtClean="0">
              <a:solidFill>
                <a:srgbClr val="0D0D0D"/>
              </a:solidFill>
            </a:endParaRPr>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u 3"/>
          <p:cNvSpPr>
            <a:spLocks noGrp="1"/>
          </p:cNvSpPr>
          <p:nvPr>
            <p:ph type="ctrTitle"/>
          </p:nvPr>
        </p:nvSpPr>
        <p:spPr>
          <a:xfrm>
            <a:off x="500034" y="1857364"/>
            <a:ext cx="7851648" cy="985830"/>
          </a:xfrm>
        </p:spPr>
        <p:txBody>
          <a:bodyPr>
            <a:normAutofit fontScale="90000"/>
          </a:bodyPr>
          <a:lstStyle/>
          <a:p>
            <a:pPr fontAlgn="auto">
              <a:spcAft>
                <a:spcPts val="0"/>
              </a:spcAft>
              <a:defRPr/>
            </a:pPr>
            <a:r>
              <a:rPr lang="ro-RO" dirty="0" smtClean="0"/>
              <a:t>Operaţia de naştere prin cezariană</a:t>
            </a:r>
            <a:br>
              <a:rPr lang="ro-RO" dirty="0" smtClean="0"/>
            </a:br>
            <a:endParaRPr lang="ro-RO" dirty="0"/>
          </a:p>
        </p:txBody>
      </p:sp>
      <p:sp>
        <p:nvSpPr>
          <p:cNvPr id="5" name="Subtitlu 4"/>
          <p:cNvSpPr>
            <a:spLocks noGrp="1"/>
          </p:cNvSpPr>
          <p:nvPr>
            <p:ph type="subTitle" idx="1"/>
          </p:nvPr>
        </p:nvSpPr>
        <p:spPr>
          <a:xfrm>
            <a:off x="428625" y="2428875"/>
            <a:ext cx="7854950" cy="3414713"/>
          </a:xfrm>
        </p:spPr>
        <p:txBody>
          <a:bodyPr>
            <a:normAutofit/>
          </a:bodyPr>
          <a:lstStyle/>
          <a:p>
            <a:pPr marR="0">
              <a:lnSpc>
                <a:spcPct val="80000"/>
              </a:lnSpc>
            </a:pPr>
            <a:r>
              <a:rPr lang="ro-RO" sz="1400" b="1" smtClean="0">
                <a:solidFill>
                  <a:srgbClr val="0D0D0D"/>
                </a:solidFill>
              </a:rPr>
              <a:t>Operaţia de cezariană durează în general 45-50 de minute, iar copilul este scos din pântecul mamei în primele 5-10 minute, restul minutelor fiind alocate cusăturilor la nivelul uterului şi abdomenului. Înainte de efectuarea operaţiei de cezariană, medicul trebuie să se asigure că pacienta are anestezia bine făcută. În majoritatea intervenţiilor anestezia este spinală (rahidiana) sau epidurală (peridurală), dar sunt cazuri speciale în care este preferată anestezia generală.</a:t>
            </a:r>
          </a:p>
          <a:p>
            <a:pPr marR="0">
              <a:lnSpc>
                <a:spcPct val="80000"/>
              </a:lnSpc>
            </a:pPr>
            <a:r>
              <a:rPr lang="ro-RO" sz="1400" b="1" smtClean="0">
                <a:solidFill>
                  <a:srgbClr val="0D0D0D"/>
                </a:solidFill>
              </a:rPr>
              <a:t>După ce pacienta este anesteziată, se face o incizie de lungime egală cu distanţa de la încheietura mâinii până la vârful degetului inelar. În majoritatea operaţiilor incizia se face orizontal, chiar deasupra liniei părului pubian, deoarece se vindecă şi arată mai bine şi provoacă mai puţină durere mamei.</a:t>
            </a:r>
          </a:p>
          <a:p>
            <a:pPr marR="0">
              <a:lnSpc>
                <a:spcPct val="80000"/>
              </a:lnSpc>
            </a:pPr>
            <a:r>
              <a:rPr lang="ro-RO" sz="1400" b="1" smtClean="0">
                <a:solidFill>
                  <a:srgbClr val="0D0D0D"/>
                </a:solidFill>
              </a:rPr>
              <a:t>După intrarea în uter cu o tăietură puţin mai mare decât capul copilului, acesta este apucat cu grijă, iar moaşa apasă pe uter şi copilul este eliberat prin incizia făcută. Cordonul ombilical este prins şi tăiat, iar copilul este încredinţat asistentei sau medicului neonatolog.</a:t>
            </a:r>
            <a:br>
              <a:rPr lang="ro-RO" sz="1400" b="1" smtClean="0">
                <a:solidFill>
                  <a:srgbClr val="0D0D0D"/>
                </a:solidFill>
              </a:rPr>
            </a:br>
            <a:r>
              <a:rPr lang="ro-RO" sz="1400" b="1" smtClean="0">
                <a:solidFill>
                  <a:srgbClr val="0D0D0D"/>
                </a:solidFill>
              </a:rPr>
              <a:t>Ginecologul elimină apoi placenta, coase uterul, inspectează ovarele şi trompele, după care pune la loc diferitele straturi de ţesuturi şi coase sau capsează pielea.</a:t>
            </a:r>
          </a:p>
          <a:p>
            <a:pPr marR="0">
              <a:lnSpc>
                <a:spcPct val="80000"/>
              </a:lnSpc>
            </a:pPr>
            <a:r>
              <a:rPr lang="ro-RO" sz="1400" b="1" smtClean="0">
                <a:solidFill>
                  <a:srgbClr val="0D0D0D"/>
                </a:solidFill>
              </a:rPr>
              <a:t>Pacienta poate primi o injecţie cu oxitocină combinată cu o doză de perfuzii pentru a ajuta uterul să se contracte în vederea opririi sângerării şi, uneori, pentru a preveni infecţiile, se administrează şi antibiotice.</a:t>
            </a:r>
          </a:p>
          <a:p>
            <a:pPr marR="0">
              <a:lnSpc>
                <a:spcPct val="80000"/>
              </a:lnSpc>
            </a:pPr>
            <a:endParaRPr lang="ro-RO" sz="1400" smtClean="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ctrTitle"/>
          </p:nvPr>
        </p:nvSpPr>
        <p:spPr>
          <a:xfrm>
            <a:off x="357158" y="785794"/>
            <a:ext cx="7851648" cy="1571636"/>
          </a:xfrm>
        </p:spPr>
        <p:txBody>
          <a:bodyPr>
            <a:normAutofit fontScale="90000"/>
          </a:bodyPr>
          <a:lstStyle/>
          <a:p>
            <a:pPr fontAlgn="auto">
              <a:spcAft>
                <a:spcPts val="0"/>
              </a:spcAft>
              <a:defRPr/>
            </a:pPr>
            <a:r>
              <a:rPr lang="ro-RO" sz="4000" dirty="0" smtClean="0"/>
              <a:t>Care sunt motivele potrivite pentru a avea un copil?</a:t>
            </a:r>
            <a:r>
              <a:rPr lang="ro-RO" dirty="0" smtClean="0"/>
              <a:t/>
            </a:r>
            <a:br>
              <a:rPr lang="ro-RO" dirty="0" smtClean="0"/>
            </a:br>
            <a:endParaRPr lang="ro-RO" dirty="0"/>
          </a:p>
        </p:txBody>
      </p:sp>
      <p:sp>
        <p:nvSpPr>
          <p:cNvPr id="4" name="Subtitlu 3"/>
          <p:cNvSpPr>
            <a:spLocks noGrp="1"/>
          </p:cNvSpPr>
          <p:nvPr>
            <p:ph type="subTitle" idx="1"/>
          </p:nvPr>
        </p:nvSpPr>
        <p:spPr>
          <a:xfrm>
            <a:off x="2786063" y="1857375"/>
            <a:ext cx="6072187" cy="5357813"/>
          </a:xfrm>
        </p:spPr>
        <p:txBody>
          <a:bodyPr>
            <a:normAutofit/>
          </a:bodyPr>
          <a:lstStyle/>
          <a:p>
            <a:pPr marR="0" algn="just">
              <a:lnSpc>
                <a:spcPct val="80000"/>
              </a:lnSpc>
            </a:pPr>
            <a:r>
              <a:rPr lang="ro-RO" sz="1000" b="1" smtClean="0">
                <a:solidFill>
                  <a:srgbClr val="0D0D0D"/>
                </a:solidFill>
              </a:rPr>
              <a:t>A avea un copil este o decizie foarte importanta cu care se confrunta toate cuplurile proaspat casatorite. Cateodata unii oameni decid sa devina parinti din motive gresite. Au impresia ca venirea pe lume a unui copil le </a:t>
            </a:r>
            <a:r>
              <a:rPr lang="ro-RO" sz="1200" b="1" smtClean="0">
                <a:solidFill>
                  <a:srgbClr val="0D0D0D"/>
                </a:solidFill>
              </a:rPr>
              <a:t>va</a:t>
            </a:r>
            <a:r>
              <a:rPr lang="ro-RO" sz="1000" b="1" smtClean="0">
                <a:solidFill>
                  <a:srgbClr val="0D0D0D"/>
                </a:solidFill>
              </a:rPr>
              <a:t> imbunatati relatia. Sau poate ca vor sa fie ca vecinii care au 5 copii. Pe de alta parte exista o gramada de motive intemeiate pentru a avea un copil.</a:t>
            </a:r>
          </a:p>
          <a:p>
            <a:pPr marR="0" algn="just">
              <a:lnSpc>
                <a:spcPct val="80000"/>
              </a:lnSpc>
            </a:pPr>
            <a:r>
              <a:rPr lang="ro-RO" sz="1000" b="1" smtClean="0">
                <a:solidFill>
                  <a:srgbClr val="0D0D0D"/>
                </a:solidFill>
              </a:rPr>
              <a:t> 1. Pentru a crea o familie  </a:t>
            </a:r>
          </a:p>
          <a:p>
            <a:pPr marR="0" algn="just">
              <a:lnSpc>
                <a:spcPct val="80000"/>
              </a:lnSpc>
            </a:pPr>
            <a:r>
              <a:rPr lang="ro-RO" sz="1000" b="1" smtClean="0">
                <a:solidFill>
                  <a:srgbClr val="0D0D0D"/>
                </a:solidFill>
              </a:rPr>
              <a:t>Dvs si sotul/sotia dvs sunteti pregatiti emotional si financiar pentru a aduce o noua viata pe lume. Doriti sa cresteti si sa ingrijiti un copil. Poate ca aveti senzatia ca ceva lipseste din cuplul dvs, iar un copil va umple acel gol.</a:t>
            </a:r>
          </a:p>
          <a:p>
            <a:pPr marR="0" algn="just">
              <a:lnSpc>
                <a:spcPct val="80000"/>
              </a:lnSpc>
            </a:pPr>
            <a:r>
              <a:rPr lang="ro-RO" sz="1000" b="1" smtClean="0">
                <a:solidFill>
                  <a:srgbClr val="0D0D0D"/>
                </a:solidFill>
              </a:rPr>
              <a:t> 2. O noua provocare  </a:t>
            </a:r>
          </a:p>
          <a:p>
            <a:pPr marR="0" algn="just">
              <a:lnSpc>
                <a:spcPct val="80000"/>
              </a:lnSpc>
            </a:pPr>
            <a:r>
              <a:rPr lang="ro-RO" sz="1000" b="1" smtClean="0">
                <a:solidFill>
                  <a:srgbClr val="0D0D0D"/>
                </a:solidFill>
              </a:rPr>
              <a:t>Sunteti gata ca si cuplu pentru provocarea vietii dvs. Relatia dvs este foarte solida si considerati ca formati o echipa buna care si-ar putea asuma responsabilitatea de a creste un copil.</a:t>
            </a:r>
          </a:p>
          <a:p>
            <a:pPr marR="0" algn="just">
              <a:lnSpc>
                <a:spcPct val="80000"/>
              </a:lnSpc>
            </a:pPr>
            <a:r>
              <a:rPr lang="ro-RO" sz="1000" b="1" smtClean="0">
                <a:solidFill>
                  <a:srgbClr val="0D0D0D"/>
                </a:solidFill>
              </a:rPr>
              <a:t> 3. Pentru a va indeplini dorinta de a avea copii  </a:t>
            </a:r>
          </a:p>
          <a:p>
            <a:pPr marR="0" algn="just">
              <a:lnSpc>
                <a:spcPct val="80000"/>
              </a:lnSpc>
            </a:pPr>
            <a:r>
              <a:rPr lang="ro-RO" sz="1000" b="1" smtClean="0">
                <a:solidFill>
                  <a:srgbClr val="0D0D0D"/>
                </a:solidFill>
              </a:rPr>
              <a:t>Iubitii copii si sunteti gata sa aveti o familie a dvs. Poate ca sunteti unchiul sau matusa favorita si vi se rupa inima de fiecare data cand nepotii dvs ies pe usa. Este timpul sa fiti  parintele favorit.</a:t>
            </a:r>
          </a:p>
          <a:p>
            <a:pPr marR="0" algn="just">
              <a:lnSpc>
                <a:spcPct val="80000"/>
              </a:lnSpc>
            </a:pPr>
            <a:r>
              <a:rPr lang="ro-RO" sz="1000" b="1" smtClean="0">
                <a:solidFill>
                  <a:srgbClr val="0D0D0D"/>
                </a:solidFill>
              </a:rPr>
              <a:t> 4. Este momentul potrivit  </a:t>
            </a:r>
          </a:p>
          <a:p>
            <a:pPr marR="0" algn="just">
              <a:lnSpc>
                <a:spcPct val="80000"/>
              </a:lnSpc>
            </a:pPr>
            <a:r>
              <a:rPr lang="ro-RO" sz="1000" b="1" smtClean="0">
                <a:solidFill>
                  <a:srgbClr val="0D0D0D"/>
                </a:solidFill>
              </a:rPr>
              <a:t>Formati cu sotul/sotia dvs un cuplu minunat si amandoi aveti peste 35 de ani. Va ingrijoreaza faptul ca daca mai amanati mult aducerea pe lume a unui copil, nu veti mai putea ramane insarcinata sau veti avea complicatii la nastere sau in timpul sarcinii. Daca sunteti siguri ca sunteti gata pentru un copil, nu exista moment mai bun ca prezentul pentru a avea un copil.</a:t>
            </a:r>
          </a:p>
          <a:p>
            <a:pPr marR="0" algn="just">
              <a:lnSpc>
                <a:spcPct val="80000"/>
              </a:lnSpc>
            </a:pPr>
            <a:r>
              <a:rPr lang="ro-RO" sz="1000" b="1" smtClean="0">
                <a:solidFill>
                  <a:srgbClr val="0D0D0D"/>
                </a:solidFill>
              </a:rPr>
              <a:t> 5. Pentru a raspunde chemarii  </a:t>
            </a:r>
          </a:p>
          <a:p>
            <a:pPr marR="0" algn="just">
              <a:lnSpc>
                <a:spcPct val="80000"/>
              </a:lnSpc>
            </a:pPr>
            <a:r>
              <a:rPr lang="ro-RO" sz="1000" b="1" smtClean="0">
                <a:solidFill>
                  <a:srgbClr val="0D0D0D"/>
                </a:solidFill>
              </a:rPr>
              <a:t>Exista persoane care parca sunt nascute pentru a face un anumit lucru. Anumite persoane sunt facute pentru a fi parinti. Se simt ca si cum pentru asta exista pe Pamant, pentru a creste copii sanatosi si fericiti.</a:t>
            </a:r>
          </a:p>
          <a:p>
            <a:pPr marR="0" algn="just">
              <a:lnSpc>
                <a:spcPct val="80000"/>
              </a:lnSpc>
            </a:pPr>
            <a:r>
              <a:rPr lang="ro-RO" sz="1000" b="1" smtClean="0">
                <a:solidFill>
                  <a:srgbClr val="0D0D0D"/>
                </a:solidFill>
              </a:rPr>
              <a:t> 6. Pentru a aduce bucurie  </a:t>
            </a:r>
          </a:p>
          <a:p>
            <a:pPr marR="0" algn="just">
              <a:lnSpc>
                <a:spcPct val="80000"/>
              </a:lnSpc>
            </a:pPr>
            <a:r>
              <a:rPr lang="ro-RO" sz="1000" b="1" smtClean="0">
                <a:solidFill>
                  <a:srgbClr val="0D0D0D"/>
                </a:solidFill>
              </a:rPr>
              <a:t>Sunteti fericit unul cu altul, dar puteti oferi atata dragoste! Doriti sa luminati o noua viata. Considerati ca un copil va aduce de asemenea lumina in viata dvs.</a:t>
            </a:r>
          </a:p>
          <a:p>
            <a:pPr marR="0" algn="just">
              <a:lnSpc>
                <a:spcPct val="80000"/>
              </a:lnSpc>
            </a:pPr>
            <a:r>
              <a:rPr lang="ro-RO" sz="1000" b="1" smtClean="0">
                <a:solidFill>
                  <a:srgbClr val="0D0D0D"/>
                </a:solidFill>
              </a:rPr>
              <a:t> 7. Pentru a accepta destinul  </a:t>
            </a:r>
          </a:p>
          <a:p>
            <a:pPr marR="0" algn="just">
              <a:lnSpc>
                <a:spcPct val="80000"/>
              </a:lnSpc>
            </a:pPr>
            <a:r>
              <a:rPr lang="ro-RO" sz="1000" b="1" smtClean="0">
                <a:solidFill>
                  <a:srgbClr val="0D0D0D"/>
                </a:solidFill>
              </a:rPr>
              <a:t>Sunteti deja insarcinata si majoritatea – daca nu toate – dintre motivele de mai sus vi se aplica. Poate ca nu ati planuit sa ramaneti insarcinata, dar s-a intamplat. Acum sunteti incantati ca veti deveni parinti. Un adevarat cadou de nunta.</a:t>
            </a:r>
          </a:p>
          <a:p>
            <a:pPr marR="0" algn="just">
              <a:lnSpc>
                <a:spcPct val="80000"/>
              </a:lnSpc>
            </a:pPr>
            <a:endParaRPr lang="ro-RO" sz="1200" b="1" smtClean="0">
              <a:solidFill>
                <a:srgbClr val="0D0D0D"/>
              </a:solidFill>
            </a:endParaRPr>
          </a:p>
        </p:txBody>
      </p:sp>
      <p:pic>
        <p:nvPicPr>
          <p:cNvPr id="5" name="Imagine 4" descr="poza.jpg"/>
          <p:cNvPicPr>
            <a:picLocks noChangeAspect="1"/>
          </p:cNvPicPr>
          <p:nvPr/>
        </p:nvPicPr>
        <p:blipFill>
          <a:blip r:embed="rId2" cstate="print"/>
          <a:stretch>
            <a:fillRect/>
          </a:stretch>
        </p:blipFill>
        <p:spPr>
          <a:xfrm>
            <a:off x="-66477" y="2308026"/>
            <a:ext cx="2857500" cy="3214697"/>
          </a:xfrm>
          <a:prstGeom prst="ellipse">
            <a:avLst/>
          </a:prstGeom>
          <a:ln>
            <a:noFill/>
          </a:ln>
          <a:effectLst>
            <a:softEdge rad="112500"/>
          </a:effectLst>
        </p:spPr>
      </p:pic>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ctrTitle"/>
          </p:nvPr>
        </p:nvSpPr>
        <p:spPr>
          <a:xfrm>
            <a:off x="571472" y="2000240"/>
            <a:ext cx="7851648" cy="985830"/>
          </a:xfrm>
        </p:spPr>
        <p:txBody>
          <a:bodyPr>
            <a:normAutofit fontScale="90000"/>
          </a:bodyPr>
          <a:lstStyle/>
          <a:p>
            <a:pPr fontAlgn="auto">
              <a:spcAft>
                <a:spcPts val="0"/>
              </a:spcAft>
              <a:defRPr/>
            </a:pPr>
            <a:r>
              <a:rPr lang="ro-RO" i="1" dirty="0" smtClean="0"/>
              <a:t>Necesitatea operaţiei prin cezariană </a:t>
            </a:r>
            <a:br>
              <a:rPr lang="ro-RO" i="1" dirty="0" smtClean="0"/>
            </a:br>
            <a:endParaRPr lang="ro-RO" dirty="0"/>
          </a:p>
        </p:txBody>
      </p:sp>
      <p:sp>
        <p:nvSpPr>
          <p:cNvPr id="3" name="Subtitlu 2"/>
          <p:cNvSpPr>
            <a:spLocks noGrp="1"/>
          </p:cNvSpPr>
          <p:nvPr>
            <p:ph type="subTitle" idx="1"/>
          </p:nvPr>
        </p:nvSpPr>
        <p:spPr>
          <a:xfrm>
            <a:off x="1214438" y="3500438"/>
            <a:ext cx="7173912" cy="3000375"/>
          </a:xfrm>
        </p:spPr>
        <p:txBody>
          <a:bodyPr>
            <a:normAutofit/>
          </a:bodyPr>
          <a:lstStyle/>
          <a:p>
            <a:pPr marR="0">
              <a:lnSpc>
                <a:spcPct val="80000"/>
              </a:lnSpc>
            </a:pPr>
            <a:r>
              <a:rPr lang="ro-RO" sz="1200" b="1" i="1" smtClean="0">
                <a:solidFill>
                  <a:srgbClr val="0D0D0D"/>
                </a:solidFill>
              </a:rPr>
              <a:t>Necesitatea operaţiei prin cezariană </a:t>
            </a:r>
          </a:p>
          <a:p>
            <a:pPr marR="0">
              <a:lnSpc>
                <a:spcPct val="80000"/>
              </a:lnSpc>
            </a:pPr>
            <a:r>
              <a:rPr lang="ro-RO" sz="1200" b="1" smtClean="0">
                <a:solidFill>
                  <a:srgbClr val="0D0D0D"/>
                </a:solidFill>
              </a:rPr>
              <a:t>În unele situaţii, placenta este prea aproape sau blochează complet cervixul şi naşterea vaginală poate duce la pierderi mari de sânge, periculoase de altfel, atât pentru mamă cât şi pentru făt.</a:t>
            </a:r>
          </a:p>
          <a:p>
            <a:pPr marR="0">
              <a:lnSpc>
                <a:spcPct val="80000"/>
              </a:lnSpc>
            </a:pPr>
            <a:r>
              <a:rPr lang="ro-RO" sz="1200" b="1" smtClean="0">
                <a:solidFill>
                  <a:srgbClr val="0D0D0D"/>
                </a:solidFill>
              </a:rPr>
              <a:t>Alte motive pentru care este recomandată operaţia de cezariană includ: scăderea bătăilor inimii fătului pentru mai multe minute, desprinderea cordonului ombilical (atunci când cordonul ombilical iese afară din vagin şi strangulează astfel vasele de sânge care ajung la copil), sângerare puternică vaginală datorită ruperii placentei, copilul în poziţie ,,breech,, sau transversală, copilul prea mare în raport cu bazinul mamei, diabetul mamei şi herpesul genital.</a:t>
            </a:r>
          </a:p>
          <a:p>
            <a:pPr marR="0">
              <a:lnSpc>
                <a:spcPct val="80000"/>
              </a:lnSpc>
            </a:pPr>
            <a:r>
              <a:rPr lang="ro-RO" sz="1200" b="1" smtClean="0">
                <a:solidFill>
                  <a:srgbClr val="0D0D0D"/>
                </a:solidFill>
              </a:rPr>
              <a:t>Tripleţii necesită cezariană aproape întotdeauna, în timp ce multe naşteri gemelare se pot face pe cale vaginală. Naşterea prelungită, atunci când femeia nu se poate dilata dincolo de un anumit punct, necesită efectuarea operaţiei de cezariană. Aceasta nu înseamnă că restul sarcinilor se vor termina tot cu o cezariană, asta pentru că fiecare copil e diferit şi nici o sarcină nu e la fel cu alta.</a:t>
            </a:r>
          </a:p>
          <a:p>
            <a:pPr marR="0">
              <a:lnSpc>
                <a:spcPct val="80000"/>
              </a:lnSpc>
            </a:pPr>
            <a:r>
              <a:rPr lang="ro-RO" sz="1200" b="1" smtClean="0">
                <a:solidFill>
                  <a:srgbClr val="0D0D0D"/>
                </a:solidFill>
              </a:rPr>
              <a:t>În general, când medicul aminteşte de </a:t>
            </a:r>
            <a:r>
              <a:rPr lang="ro-RO" sz="1200" b="1" u="sng" smtClean="0">
                <a:solidFill>
                  <a:srgbClr val="0D0D0D"/>
                </a:solidFill>
              </a:rPr>
              <a:t>operaţia de cezariană</a:t>
            </a:r>
            <a:r>
              <a:rPr lang="ro-RO" sz="1200" b="1" smtClean="0">
                <a:solidFill>
                  <a:srgbClr val="0D0D0D"/>
                </a:solidFill>
              </a:rPr>
              <a:t>, precizează că este de preferat naşterea vaginală, însă specifică şi că în anumite cazuri este necesară cezariana. De aceea, când te întrebi care este calea cea mai bună prin care poţi să naşti, discută problema cu medicul până ai suficiente informaţii care să te ajute să iei o decizie. Poţi descoperi astfel că anumite idei preconcepute despre naşterea pe cale naturală sau despre cezariană se pot schimba discutând problema deschis, cu persoana cea mai potrivită…medicul tau ginecolog.</a:t>
            </a:r>
          </a:p>
          <a:p>
            <a:pPr marR="0">
              <a:lnSpc>
                <a:spcPct val="80000"/>
              </a:lnSpc>
            </a:pPr>
            <a:endParaRPr lang="ro-RO" sz="1200" b="1" smtClean="0">
              <a:solidFill>
                <a:srgbClr val="0D0D0D"/>
              </a:solidFill>
            </a:endParaRPr>
          </a:p>
        </p:txBody>
      </p:sp>
      <p:pic>
        <p:nvPicPr>
          <p:cNvPr id="34820" name="Imagine 3" descr="Când apelăm la naşterea prin cezariană?"/>
          <p:cNvPicPr>
            <a:picLocks noChangeAspect="1" noChangeArrowheads="1"/>
          </p:cNvPicPr>
          <p:nvPr/>
        </p:nvPicPr>
        <p:blipFill>
          <a:blip r:embed="rId2" cstate="print"/>
          <a:srcRect/>
          <a:stretch>
            <a:fillRect/>
          </a:stretch>
        </p:blipFill>
        <p:spPr bwMode="auto">
          <a:xfrm>
            <a:off x="1143000" y="1571625"/>
            <a:ext cx="3214688" cy="19050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ctrTitle"/>
          </p:nvPr>
        </p:nvSpPr>
        <p:spPr>
          <a:xfrm>
            <a:off x="642910" y="1785926"/>
            <a:ext cx="7851648" cy="1128706"/>
          </a:xfrm>
        </p:spPr>
        <p:txBody>
          <a:bodyPr>
            <a:normAutofit fontScale="90000"/>
          </a:bodyPr>
          <a:lstStyle/>
          <a:p>
            <a:pPr fontAlgn="auto">
              <a:spcAft>
                <a:spcPts val="0"/>
              </a:spcAft>
              <a:defRPr/>
            </a:pPr>
            <a:r>
              <a:rPr lang="ro-RO" dirty="0" smtClean="0">
                <a:solidFill>
                  <a:schemeClr val="bg1">
                    <a:lumMod val="95000"/>
                    <a:lumOff val="5000"/>
                  </a:schemeClr>
                </a:solidFill>
              </a:rPr>
              <a:t>Ce poţi face şi ce nu, după operaţia de cezariană</a:t>
            </a:r>
            <a:br>
              <a:rPr lang="ro-RO" dirty="0" smtClean="0">
                <a:solidFill>
                  <a:schemeClr val="bg1">
                    <a:lumMod val="95000"/>
                    <a:lumOff val="5000"/>
                  </a:schemeClr>
                </a:solidFill>
              </a:rPr>
            </a:br>
            <a:endParaRPr lang="ro-RO" dirty="0"/>
          </a:p>
        </p:txBody>
      </p:sp>
      <p:sp>
        <p:nvSpPr>
          <p:cNvPr id="3" name="Subtitlu 2"/>
          <p:cNvSpPr>
            <a:spLocks noGrp="1"/>
          </p:cNvSpPr>
          <p:nvPr>
            <p:ph type="subTitle" idx="1"/>
          </p:nvPr>
        </p:nvSpPr>
        <p:spPr>
          <a:xfrm>
            <a:off x="533400" y="2500313"/>
            <a:ext cx="7854950" cy="3571875"/>
          </a:xfrm>
        </p:spPr>
        <p:txBody>
          <a:bodyPr>
            <a:normAutofit/>
          </a:bodyPr>
          <a:lstStyle/>
          <a:p>
            <a:pPr marR="0">
              <a:lnSpc>
                <a:spcPct val="80000"/>
              </a:lnSpc>
            </a:pPr>
            <a:r>
              <a:rPr lang="ro-RO" sz="1600" b="1" smtClean="0">
                <a:solidFill>
                  <a:srgbClr val="862110"/>
                </a:solidFill>
              </a:rPr>
              <a:t>Multe femei doresc să ştie ce pot face sau nu, după o operaţie de cezariană. În general, trebuie să stai în spital cel puţin 2-4 zile după operaţie, în funcţie de răspunsul organismului la medicamente şi de cât de repede reuşeşti să mergi pe picioarele tale. Firele interne folosite se vor resorbi dizolvându-se natural, iar cele externe vor putea fi îndepărtate la o săptămână de la operaţie. Multe femei se recuperează surprinzător de repede şi părăsesc spitalul în câteva zile.</a:t>
            </a:r>
          </a:p>
          <a:p>
            <a:pPr marR="0">
              <a:lnSpc>
                <a:spcPct val="80000"/>
              </a:lnSpc>
            </a:pPr>
            <a:r>
              <a:rPr lang="ro-RO" sz="1600" b="1" smtClean="0">
                <a:solidFill>
                  <a:srgbClr val="862110"/>
                </a:solidFill>
              </a:rPr>
              <a:t>Trebuie să mergi cu atenţie, să te întinzi, să te ridici şi să te aşezi în şezut uşor, fără a-ţi forţa muşchii abdomenului. Cu siguranţă vei avea nevoie de ajutor să urci sau să cobori scările – e bine să eviţi să faci acest lucru, mai mult de o dată pe zi, în primele săptămâni. Şofatul trebuie evitat pentru câteva săptămâni.</a:t>
            </a:r>
          </a:p>
          <a:p>
            <a:pPr marR="0">
              <a:lnSpc>
                <a:spcPct val="80000"/>
              </a:lnSpc>
            </a:pPr>
            <a:r>
              <a:rPr lang="ro-RO" sz="1600" b="1" smtClean="0">
                <a:solidFill>
                  <a:srgbClr val="862110"/>
                </a:solidFill>
              </a:rPr>
              <a:t>Medicul recomandă evitarea ridicării de greutăţi în primele săptămâni (nu mai mult de 5-6 kg) şi prezentarea de urgenţă la control dacă operaţia se înroşeşte sau, în cel mai rău caz, se infectează; dacă apar dureri abdominale puternice, febră sau orice alte simptome anormale. Uterul revine la forma iniţială în circa şase săptămâni şi, din acest moment, dacă recuperarea fizică este completă, se poate reveni la activitatea zilnică normală.</a:t>
            </a:r>
          </a:p>
          <a:p>
            <a:pPr marR="0">
              <a:lnSpc>
                <a:spcPct val="80000"/>
              </a:lnSpc>
            </a:pPr>
            <a:endParaRPr lang="ro-RO" sz="1600" b="1" smtClean="0">
              <a:solidFill>
                <a:srgbClr val="862110"/>
              </a:solidFill>
            </a:endParaRPr>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71602" y="571480"/>
            <a:ext cx="5500726" cy="785818"/>
          </a:xfrm>
        </p:spPr>
        <p:txBody>
          <a:bodyPr>
            <a:normAutofit fontScale="90000"/>
          </a:bodyPr>
          <a:lstStyle/>
          <a:p>
            <a:pPr fontAlgn="auto">
              <a:spcAft>
                <a:spcPts val="0"/>
              </a:spcAft>
              <a:defRPr/>
            </a:pPr>
            <a:r>
              <a:rPr lang="ro-RO" sz="3200" dirty="0" smtClean="0"/>
              <a:t>Sarcina</a:t>
            </a:r>
            <a:br>
              <a:rPr lang="ro-RO" sz="3200" dirty="0" smtClean="0"/>
            </a:br>
            <a:endParaRPr lang="ro-RO" sz="3200" dirty="0"/>
          </a:p>
        </p:txBody>
      </p:sp>
      <p:sp>
        <p:nvSpPr>
          <p:cNvPr id="3" name="Subtitle 2"/>
          <p:cNvSpPr>
            <a:spLocks noGrp="1"/>
          </p:cNvSpPr>
          <p:nvPr>
            <p:ph type="subTitle" idx="1"/>
          </p:nvPr>
        </p:nvSpPr>
        <p:spPr>
          <a:xfrm>
            <a:off x="571500" y="1214438"/>
            <a:ext cx="7854950" cy="6143625"/>
          </a:xfrm>
        </p:spPr>
        <p:txBody>
          <a:bodyPr>
            <a:normAutofit/>
          </a:bodyPr>
          <a:lstStyle/>
          <a:p>
            <a:pPr marR="0" algn="l">
              <a:lnSpc>
                <a:spcPct val="80000"/>
              </a:lnSpc>
            </a:pPr>
            <a:r>
              <a:rPr lang="ro-RO" sz="1200" b="1" smtClean="0">
                <a:solidFill>
                  <a:srgbClr val="0D0D0D"/>
                </a:solidFill>
              </a:rPr>
              <a:t> </a:t>
            </a:r>
          </a:p>
          <a:p>
            <a:pPr marR="0" algn="l">
              <a:lnSpc>
                <a:spcPct val="80000"/>
              </a:lnSpc>
            </a:pPr>
            <a:r>
              <a:rPr lang="ro-RO" sz="1200" b="1" smtClean="0">
                <a:solidFill>
                  <a:srgbClr val="0D0D0D"/>
                </a:solidFill>
              </a:rPr>
              <a:t>Efectele varicelei asupra fatului si viitoarei mame</a:t>
            </a:r>
            <a:br>
              <a:rPr lang="ro-RO" sz="1200" b="1" smtClean="0">
                <a:solidFill>
                  <a:srgbClr val="0D0D0D"/>
                </a:solidFill>
              </a:rPr>
            </a:br>
            <a:r>
              <a:rPr lang="ro-RO" sz="1200" b="1" smtClean="0">
                <a:solidFill>
                  <a:srgbClr val="0D0D0D"/>
                </a:solidFill>
              </a:rPr>
              <a:t>Foarte multi oameni cred ca virusul varicelei este specific copilariei, ceea ce nu este surprinzator daca ne gandim ca infectia afecteaza mai mult copiii. Dar varicela (sau varsatul de vant) poate afecta si adultii, iar cand acest lucru se intampla, boala este mult mai severa decat la copii si poate avea consecinte mult mai grave in timpul sarcinii. Varicela contractata la inceputul sarcinii poate infecta fetusul si poate provoca defecte congenitale grave, brate si picioare anormal de mici si deformate, cicatrici ale pielii, probleme cu ochii, retard mental, nastere prematura si moarte timpurie; aceasta boala rara, dar devastatoare este numita sindromul varicelei congenitale. </a:t>
            </a:r>
          </a:p>
          <a:p>
            <a:pPr marR="0" algn="l">
              <a:lnSpc>
                <a:spcPct val="80000"/>
              </a:lnSpc>
            </a:pPr>
            <a:r>
              <a:rPr lang="ro-RO" sz="1200" b="1" smtClean="0">
                <a:solidFill>
                  <a:srgbClr val="0D0D0D"/>
                </a:solidFill>
              </a:rPr>
              <a:t>Varicela in prima jumatate a sarcinii</a:t>
            </a:r>
            <a:br>
              <a:rPr lang="ro-RO" sz="1200" b="1" smtClean="0">
                <a:solidFill>
                  <a:srgbClr val="0D0D0D"/>
                </a:solidFill>
              </a:rPr>
            </a:br>
            <a:r>
              <a:rPr lang="ro-RO" sz="1200" b="1" smtClean="0">
                <a:solidFill>
                  <a:srgbClr val="0D0D0D"/>
                </a:solidFill>
              </a:rPr>
              <a:t>Este important de stiut ca cei mai multi bebelusi se nasc sanatosi chiar daca mamele lor se imbolnavesc de varicela in timpul sarcinii. Totusi, varicela contractata la inceputul sarcinii poate infecta fetusul si poate provoca defecte congenitale grave, brate si picioare anormal de mici si deformate, cicatrici ale pielii, probleme cu ochii, retard mental, nastere prematura si moarte timpurie; aceasta boala rara, dar devastatoare este numita sindromul varicelei congenitale. Daca mama contracteaza varicela in timpul sarcinii, viitorii parinti trebuie sa discute cu obstetricianul despre variantele pe care le au.</a:t>
            </a:r>
          </a:p>
          <a:p>
            <a:pPr marR="0" algn="l">
              <a:lnSpc>
                <a:spcPct val="80000"/>
              </a:lnSpc>
            </a:pPr>
            <a:r>
              <a:rPr lang="ro-RO" sz="1200" b="1" smtClean="0">
                <a:solidFill>
                  <a:srgbClr val="0D0D0D"/>
                </a:solidFill>
              </a:rPr>
              <a:t>Varicela la finalul celui de-al treilea trimestru de sarcina</a:t>
            </a:r>
            <a:br>
              <a:rPr lang="ro-RO" sz="1200" b="1" smtClean="0">
                <a:solidFill>
                  <a:srgbClr val="0D0D0D"/>
                </a:solidFill>
              </a:rPr>
            </a:br>
            <a:r>
              <a:rPr lang="ro-RO" sz="1200" b="1" smtClean="0">
                <a:solidFill>
                  <a:srgbClr val="0D0D0D"/>
                </a:solidFill>
              </a:rPr>
              <a:t>Daca viitoarea mama face varicela oricand in intervalul cu cinci zile inainte pana la doua zile dupa nastere, virusul poate fi transmis bebelusului, ducand la imbolnavirea sa grava. Bebelusilor care se afla in aceasta situatie li se administreaza de obicei la nastere o doza de anticorpi impotriva varicelei (</a:t>
            </a:r>
            <a:r>
              <a:rPr lang="ro-RO" sz="1200" b="1" i="1" smtClean="0">
                <a:solidFill>
                  <a:srgbClr val="0D0D0D"/>
                </a:solidFill>
              </a:rPr>
              <a:t>imunoglobulina varicela-zoster - varicella-zoster immunoglobulin - VZIG</a:t>
            </a:r>
            <a:r>
              <a:rPr lang="ro-RO" sz="1200" b="1" smtClean="0">
                <a:solidFill>
                  <a:srgbClr val="0D0D0D"/>
                </a:solidFill>
              </a:rPr>
              <a:t>), pentru a impiedica o potentiala infectie.</a:t>
            </a:r>
          </a:p>
          <a:p>
            <a:pPr marR="0" algn="l">
              <a:lnSpc>
                <a:spcPct val="80000"/>
              </a:lnSpc>
            </a:pPr>
            <a:r>
              <a:rPr lang="ro-RO" sz="1200" b="1" smtClean="0">
                <a:solidFill>
                  <a:srgbClr val="0D0D0D"/>
                </a:solidFill>
              </a:rPr>
              <a:t>Efectele generale ale bolii grave cand mama e insarcinata</a:t>
            </a:r>
          </a:p>
          <a:p>
            <a:pPr marR="0" algn="l">
              <a:lnSpc>
                <a:spcPct val="80000"/>
              </a:lnSpc>
            </a:pPr>
            <a:r>
              <a:rPr lang="ro-RO" sz="1200" b="1" smtClean="0">
                <a:solidFill>
                  <a:srgbClr val="0D0D0D"/>
                </a:solidFill>
              </a:rPr>
              <a:t>La fel ca in cazul oricarei alte boli grave, daca o mama insarcinata se imbolnaveste grav de varicela, boala ei poate afecta negativ fetusul in mod indirect, ca rezultat al nivelului scazut de oxigen matern, de exemplu, sau al stresului indus de travaliul prematur.</a:t>
            </a:r>
          </a:p>
          <a:p>
            <a:pPr marR="0" algn="l">
              <a:lnSpc>
                <a:spcPct val="80000"/>
              </a:lnSpc>
            </a:pPr>
            <a:r>
              <a:rPr lang="ro-RO" sz="1200" b="1" smtClean="0">
                <a:solidFill>
                  <a:srgbClr val="0D0D0D"/>
                </a:solidFill>
              </a:rPr>
              <a:t>Varicela si femeia insarcinata</a:t>
            </a:r>
          </a:p>
          <a:p>
            <a:pPr marR="0" algn="l">
              <a:lnSpc>
                <a:spcPct val="80000"/>
              </a:lnSpc>
            </a:pPr>
            <a:r>
              <a:rPr lang="ro-RO" sz="1200" b="1" smtClean="0">
                <a:solidFill>
                  <a:srgbClr val="0D0D0D"/>
                </a:solidFill>
              </a:rPr>
              <a:t>Cine si ce risca?</a:t>
            </a:r>
            <a:br>
              <a:rPr lang="ro-RO" sz="1200" b="1" smtClean="0">
                <a:solidFill>
                  <a:srgbClr val="0D0D0D"/>
                </a:solidFill>
              </a:rPr>
            </a:br>
            <a:r>
              <a:rPr lang="ro-RO" sz="1200" b="1" smtClean="0">
                <a:solidFill>
                  <a:srgbClr val="0D0D0D"/>
                </a:solidFill>
              </a:rPr>
              <a:t>Intrucat majoritatea adultilor au avut varicela in copilarie, este neobisnuit ca o femeie insarcinata sa mai faca boala. Numai circa 5 la suta dintre femei sunt expuse in prezent acestui risc. </a:t>
            </a:r>
          </a:p>
          <a:p>
            <a:pPr marR="0" algn="l">
              <a:lnSpc>
                <a:spcPct val="80000"/>
              </a:lnSpc>
            </a:pPr>
            <a:r>
              <a:rPr lang="ro-RO" sz="1200" b="1" smtClean="0">
                <a:solidFill>
                  <a:srgbClr val="0D0D0D"/>
                </a:solidFill>
              </a:rPr>
              <a:t>Totusi, o femeie aflata la varsta la care poate naste copii si care nu stie daca a avut boala ar trebui sa faca testul. Daca este expusa riscului, poate face vaccinul anti-varicela pentru a se proteja impotriva unei infectii din timpul sarcinii. Daca problema imunitatii se pune abia atunci cand femeia este deja insarcinata si a fost expusa virusului varicelei, testele de sange pot determina daca este necesara administratrea unui tratament.</a:t>
            </a:r>
          </a:p>
          <a:p>
            <a:pPr marR="0" algn="l">
              <a:lnSpc>
                <a:spcPct val="80000"/>
              </a:lnSpc>
            </a:pPr>
            <a:r>
              <a:rPr lang="ro-RO" sz="1200" b="1" smtClean="0">
                <a:solidFill>
                  <a:srgbClr val="0D0D0D"/>
                </a:solidFill>
              </a:rPr>
              <a:t>De obicei, nici macar femeile care nu isi amintesc sa fi avut varicela au avut boala, informatie care reiese in urma analizelor (poate au avut o forma usoara, care a trecut neobservata), deci nu risca </a:t>
            </a:r>
          </a:p>
          <a:p>
            <a:pPr marR="0" algn="l">
              <a:lnSpc>
                <a:spcPct val="80000"/>
              </a:lnSpc>
            </a:pPr>
            <a:r>
              <a:rPr lang="ro-RO" sz="1200" b="1" smtClean="0">
                <a:solidFill>
                  <a:srgbClr val="0D0D0D"/>
                </a:solidFill>
              </a:rPr>
              <a:t/>
            </a:r>
            <a:br>
              <a:rPr lang="ro-RO" sz="1200" b="1" smtClean="0">
                <a:solidFill>
                  <a:srgbClr val="0D0D0D"/>
                </a:solidFill>
              </a:rPr>
            </a:br>
            <a:r>
              <a:rPr lang="ro-RO" sz="1200" b="1" smtClean="0">
                <a:solidFill>
                  <a:srgbClr val="0D0D0D"/>
                </a:solidFill>
              </a:rPr>
              <a:t> </a:t>
            </a:r>
          </a:p>
          <a:p>
            <a:pPr marR="0" algn="l">
              <a:lnSpc>
                <a:spcPct val="80000"/>
              </a:lnSpc>
            </a:pPr>
            <a:r>
              <a:rPr lang="ro-RO" sz="1200" b="1" smtClean="0">
                <a:solidFill>
                  <a:srgbClr val="0D0D0D"/>
                </a:solidFill>
              </a:rPr>
              <a:t> </a:t>
            </a:r>
          </a:p>
          <a:p>
            <a:pPr marR="0" algn="l">
              <a:lnSpc>
                <a:spcPct val="80000"/>
              </a:lnSpc>
            </a:pPr>
            <a:endParaRPr lang="ro-RO" sz="1200" b="1" smtClean="0">
              <a:solidFill>
                <a:srgbClr val="0D0D0D"/>
              </a:solidFill>
            </a:endParaRPr>
          </a:p>
        </p:txBody>
      </p:sp>
      <p:pic>
        <p:nvPicPr>
          <p:cNvPr id="4" name="Imagine 1" descr="http://www.desprecopii.com/Images/SitePages/sarcinavaricela.jpg">
            <a:hlinkClick r:id="rId2"/>
          </p:cNvPr>
          <p:cNvPicPr/>
          <p:nvPr/>
        </p:nvPicPr>
        <p:blipFill>
          <a:blip r:embed="rId3" cstate="print"/>
          <a:srcRect/>
          <a:stretch>
            <a:fillRect/>
          </a:stretch>
        </p:blipFill>
        <p:spPr bwMode="auto">
          <a:xfrm>
            <a:off x="642910" y="142852"/>
            <a:ext cx="1714512" cy="119538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857232"/>
            <a:ext cx="7027758" cy="985830"/>
          </a:xfrm>
        </p:spPr>
        <p:txBody>
          <a:bodyPr/>
          <a:lstStyle/>
          <a:p>
            <a:pPr fontAlgn="auto">
              <a:spcAft>
                <a:spcPts val="0"/>
              </a:spcAft>
              <a:defRPr/>
            </a:pPr>
            <a:r>
              <a:rPr lang="ro-RO" sz="3200" dirty="0" smtClean="0"/>
              <a:t>Etapele dezvoltarii copilului</a:t>
            </a:r>
            <a:br>
              <a:rPr lang="ro-RO" sz="3200" dirty="0" smtClean="0"/>
            </a:br>
            <a:endParaRPr lang="ro-RO" sz="3200" dirty="0"/>
          </a:p>
        </p:txBody>
      </p:sp>
      <p:sp>
        <p:nvSpPr>
          <p:cNvPr id="3" name="Subtitle 2"/>
          <p:cNvSpPr>
            <a:spLocks noGrp="1"/>
          </p:cNvSpPr>
          <p:nvPr>
            <p:ph type="subTitle" idx="1"/>
          </p:nvPr>
        </p:nvSpPr>
        <p:spPr>
          <a:xfrm>
            <a:off x="533400" y="2143125"/>
            <a:ext cx="7854950" cy="3857625"/>
          </a:xfrm>
        </p:spPr>
        <p:txBody>
          <a:bodyPr>
            <a:normAutofit/>
          </a:bodyPr>
          <a:lstStyle/>
          <a:p>
            <a:pPr marR="0" algn="l">
              <a:lnSpc>
                <a:spcPct val="80000"/>
              </a:lnSpc>
            </a:pPr>
            <a:r>
              <a:rPr lang="ro-RO" sz="1600" b="1" smtClean="0"/>
              <a:t>Inca de la inceputul sarcinii, parintii sunt curiosi sa stie cum se dezvolta copilasul lor pentru a-si da seama daca acesta creste armonios si in mod corespunzator varstei.</a:t>
            </a:r>
            <a:endParaRPr lang="ro-RO" sz="1600" smtClean="0"/>
          </a:p>
          <a:p>
            <a:pPr marR="0" algn="l">
              <a:lnSpc>
                <a:spcPct val="80000"/>
              </a:lnSpc>
            </a:pPr>
            <a:r>
              <a:rPr lang="ro-RO" sz="1600" smtClean="0"/>
              <a:t>Inca de la inceputul sarcinii, parintii sunt curiosi sa stie cum se dezvolta copilasul lor pentru a-si da seama daca acesta creste armonios si in mod corespunzator varstei.</a:t>
            </a:r>
          </a:p>
          <a:p>
            <a:pPr marR="0" algn="l">
              <a:lnSpc>
                <a:spcPct val="80000"/>
              </a:lnSpc>
            </a:pPr>
            <a:r>
              <a:rPr lang="ro-RO" sz="1600" smtClean="0"/>
              <a:t> 	</a:t>
            </a:r>
          </a:p>
          <a:p>
            <a:pPr marR="0" algn="l">
              <a:lnSpc>
                <a:spcPct val="80000"/>
              </a:lnSpc>
            </a:pPr>
            <a:r>
              <a:rPr lang="ro-RO" sz="1600" smtClean="0"/>
              <a:t>Fiecare copil, in dezvoltarea sa, parcurge mai multe perioade:</a:t>
            </a:r>
          </a:p>
          <a:p>
            <a:pPr marR="0" algn="l">
              <a:lnSpc>
                <a:spcPct val="80000"/>
              </a:lnSpc>
            </a:pPr>
            <a:r>
              <a:rPr lang="ro-RO" sz="1600" smtClean="0"/>
              <a:t> </a:t>
            </a:r>
          </a:p>
          <a:p>
            <a:pPr marR="0" algn="l">
              <a:lnSpc>
                <a:spcPct val="80000"/>
              </a:lnSpc>
            </a:pPr>
            <a:r>
              <a:rPr lang="ro-RO" sz="1600" smtClean="0">
                <a:hlinkClick r:id="rId2"/>
              </a:rPr>
              <a:t>Perioada intrauterina </a:t>
            </a:r>
            <a:r>
              <a:rPr lang="ro-RO" sz="1600" smtClean="0"/>
              <a:t>(corespunde lunilor de sarcina petrecute in uterul mamei) </a:t>
            </a:r>
          </a:p>
          <a:p>
            <a:pPr marR="0" algn="l">
              <a:lnSpc>
                <a:spcPct val="80000"/>
              </a:lnSpc>
            </a:pPr>
            <a:r>
              <a:rPr lang="ro-RO" sz="1600" smtClean="0">
                <a:hlinkClick r:id="rId3"/>
              </a:rPr>
              <a:t>Perioada de nou-nascut </a:t>
            </a:r>
            <a:r>
              <a:rPr lang="ro-RO" sz="1600" smtClean="0"/>
              <a:t>(de la nastere pana la 28 de zile postpartum) </a:t>
            </a:r>
          </a:p>
          <a:p>
            <a:pPr marR="0" algn="l">
              <a:lnSpc>
                <a:spcPct val="80000"/>
              </a:lnSpc>
            </a:pPr>
            <a:r>
              <a:rPr lang="ro-RO" sz="1600" smtClean="0">
                <a:hlinkClick r:id="rId4"/>
              </a:rPr>
              <a:t>Perioada de sugar </a:t>
            </a:r>
            <a:r>
              <a:rPr lang="ro-RO" sz="1600" smtClean="0"/>
              <a:t>(28 de zile-1 an) </a:t>
            </a:r>
          </a:p>
          <a:p>
            <a:pPr marR="0" algn="l">
              <a:lnSpc>
                <a:spcPct val="80000"/>
              </a:lnSpc>
            </a:pPr>
            <a:r>
              <a:rPr lang="ro-RO" sz="1600" smtClean="0">
                <a:hlinkClick r:id="rId5"/>
              </a:rPr>
              <a:t>Perioada de copil mic sau de anteprescolar </a:t>
            </a:r>
            <a:r>
              <a:rPr lang="ro-RO" sz="1600" smtClean="0"/>
              <a:t>(1-3 ani) </a:t>
            </a:r>
          </a:p>
          <a:p>
            <a:pPr marR="0" algn="l">
              <a:lnSpc>
                <a:spcPct val="80000"/>
              </a:lnSpc>
            </a:pPr>
            <a:r>
              <a:rPr lang="ro-RO" sz="1600" smtClean="0">
                <a:hlinkClick r:id="rId6"/>
              </a:rPr>
              <a:t>Perioada de prescolar</a:t>
            </a:r>
            <a:r>
              <a:rPr lang="ro-RO" sz="1600" smtClean="0"/>
              <a:t> (3-6 ani) </a:t>
            </a:r>
          </a:p>
          <a:p>
            <a:pPr marR="0" algn="l">
              <a:lnSpc>
                <a:spcPct val="80000"/>
              </a:lnSpc>
            </a:pPr>
            <a:r>
              <a:rPr lang="ro-RO" sz="1600" smtClean="0"/>
              <a:t>Perioada de scolar mic (de la 6-7 ani pana la pubertate) </a:t>
            </a:r>
          </a:p>
          <a:p>
            <a:pPr marR="0" algn="l">
              <a:lnSpc>
                <a:spcPct val="80000"/>
              </a:lnSpc>
            </a:pPr>
            <a:r>
              <a:rPr lang="ro-RO" sz="1600" smtClean="0"/>
              <a:t>Pubertatea (10- 14 ani) </a:t>
            </a:r>
          </a:p>
          <a:p>
            <a:pPr marR="0" algn="l">
              <a:lnSpc>
                <a:spcPct val="80000"/>
              </a:lnSpc>
            </a:pPr>
            <a:endParaRPr lang="ro-RO" sz="1600" smtClean="0"/>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33400" y="714375"/>
            <a:ext cx="7854950" cy="5786438"/>
          </a:xfrm>
        </p:spPr>
        <p:txBody>
          <a:bodyPr>
            <a:normAutofit/>
          </a:bodyPr>
          <a:lstStyle/>
          <a:p>
            <a:pPr marR="0">
              <a:lnSpc>
                <a:spcPct val="80000"/>
              </a:lnSpc>
            </a:pPr>
            <a:r>
              <a:rPr lang="ro-RO" sz="2200" b="1" smtClean="0"/>
              <a:t>1.Perioada intrauterina (prenatala)</a:t>
            </a:r>
            <a:r>
              <a:rPr lang="ro-RO" sz="2200" smtClean="0"/>
              <a:t>- corespunde celor noua luni de sarcina</a:t>
            </a:r>
          </a:p>
          <a:p>
            <a:pPr marR="0">
              <a:lnSpc>
                <a:spcPct val="80000"/>
              </a:lnSpc>
            </a:pPr>
            <a:r>
              <a:rPr lang="ro-RO" sz="2200" smtClean="0"/>
              <a:t>Aceasta perioada incepe odata ce ovulul a fost fecundat de un spermatozoid si dureaza pana la </a:t>
            </a:r>
            <a:r>
              <a:rPr lang="ro-RO" sz="2200" u="sng" smtClean="0"/>
              <a:t>nastere</a:t>
            </a:r>
            <a:r>
              <a:rPr lang="ro-RO" sz="2200" smtClean="0"/>
              <a:t>.</a:t>
            </a:r>
          </a:p>
          <a:p>
            <a:pPr marR="0">
              <a:lnSpc>
                <a:spcPct val="80000"/>
              </a:lnSpc>
            </a:pPr>
            <a:r>
              <a:rPr lang="ro-RO" sz="2200" smtClean="0"/>
              <a:t>In aceasta perioada fatul creste cel mai mult in comparatie cu celelalte perioade, deoarece pe parcursul celor 9 luni, din numai doua </a:t>
            </a:r>
            <a:r>
              <a:rPr lang="ro-RO" sz="2200" u="sng" smtClean="0"/>
              <a:t>celule</a:t>
            </a:r>
            <a:r>
              <a:rPr lang="ro-RO" sz="2200" smtClean="0"/>
              <a:t> (ovulul si spermatozoidul) ia nastere un intreg organism.</a:t>
            </a:r>
          </a:p>
          <a:p>
            <a:pPr marR="0">
              <a:lnSpc>
                <a:spcPct val="80000"/>
              </a:lnSpc>
            </a:pPr>
            <a:r>
              <a:rPr lang="ro-RO" sz="2200" smtClean="0"/>
              <a:t>Perioada intrauterina este dizivata in cele trei trimestre de sarcina:</a:t>
            </a:r>
          </a:p>
          <a:p>
            <a:pPr marR="0">
              <a:lnSpc>
                <a:spcPct val="80000"/>
              </a:lnSpc>
            </a:pPr>
            <a:r>
              <a:rPr lang="ro-RO" sz="2200" u="sng" smtClean="0"/>
              <a:t>Trimestrul I</a:t>
            </a:r>
            <a:r>
              <a:rPr lang="ro-RO" sz="2200" smtClean="0"/>
              <a:t> corespunde primelor 3 luni de viata intrauterina- are loc formarea, diferentierea si dezvoltarea organelor interne ale fatului; de aceea factorii nocivi din mediul extern pot determina in aceasta perioada aparitia de malformatii </a:t>
            </a:r>
          </a:p>
          <a:p>
            <a:pPr marR="0">
              <a:lnSpc>
                <a:spcPct val="80000"/>
              </a:lnSpc>
            </a:pPr>
            <a:r>
              <a:rPr lang="ro-RO" sz="2200" u="sng" smtClean="0"/>
              <a:t>Trimestrul II </a:t>
            </a:r>
            <a:r>
              <a:rPr lang="ro-RO" sz="2200" smtClean="0"/>
              <a:t>corespunde lunilor 3-6 de viata intrauterina- definitivarea formarii organelor interne </a:t>
            </a:r>
          </a:p>
          <a:p>
            <a:pPr marR="0">
              <a:lnSpc>
                <a:spcPct val="80000"/>
              </a:lnSpc>
            </a:pPr>
            <a:r>
              <a:rPr lang="ro-RO" sz="2200" u="sng" smtClean="0"/>
              <a:t>Trimestul III</a:t>
            </a:r>
            <a:r>
              <a:rPr lang="ro-RO" sz="2200" smtClean="0"/>
              <a:t> corespunde perioadei cuprinse intre luna a7a pana la nastere- are loc o crestere accelerata in greutate a fatului, el atingand greutatea pe care o va avea la nastere. </a:t>
            </a:r>
          </a:p>
          <a:p>
            <a:pPr marR="0">
              <a:lnSpc>
                <a:spcPct val="80000"/>
              </a:lnSpc>
            </a:pPr>
            <a:endParaRPr lang="ro-RO" sz="2200" smtClean="0"/>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33400" y="928688"/>
            <a:ext cx="7854950" cy="5715000"/>
          </a:xfrm>
        </p:spPr>
        <p:txBody>
          <a:bodyPr>
            <a:normAutofit/>
          </a:bodyPr>
          <a:lstStyle/>
          <a:p>
            <a:pPr marR="0" algn="l">
              <a:lnSpc>
                <a:spcPct val="80000"/>
              </a:lnSpc>
            </a:pPr>
            <a:r>
              <a:rPr lang="ro-RO" sz="1600" b="1" i="1" smtClean="0">
                <a:solidFill>
                  <a:srgbClr val="E75C01"/>
                </a:solidFill>
              </a:rPr>
              <a:t>2. </a:t>
            </a:r>
            <a:r>
              <a:rPr lang="ro-RO" sz="1600" b="1" i="1" u="sng" smtClean="0">
                <a:solidFill>
                  <a:srgbClr val="E75C01"/>
                </a:solidFill>
              </a:rPr>
              <a:t>Perioada de nou-nascut </a:t>
            </a:r>
            <a:endParaRPr lang="ro-RO" sz="1600" b="1" i="1" smtClean="0">
              <a:solidFill>
                <a:srgbClr val="E75C01"/>
              </a:solidFill>
            </a:endParaRPr>
          </a:p>
          <a:p>
            <a:pPr marR="0" algn="l">
              <a:lnSpc>
                <a:spcPct val="80000"/>
              </a:lnSpc>
            </a:pPr>
            <a:r>
              <a:rPr lang="ro-RO" sz="1600" smtClean="0"/>
              <a:t> </a:t>
            </a:r>
          </a:p>
          <a:p>
            <a:pPr marR="0" algn="l">
              <a:lnSpc>
                <a:spcPct val="80000"/>
              </a:lnSpc>
            </a:pPr>
            <a:r>
              <a:rPr lang="ro-RO" sz="1600" b="1" i="1" smtClean="0">
                <a:solidFill>
                  <a:schemeClr val="bg1"/>
                </a:solidFill>
              </a:rPr>
              <a:t>Crestere rapida in lungime si greutate </a:t>
            </a:r>
          </a:p>
          <a:p>
            <a:pPr marR="0" algn="l">
              <a:lnSpc>
                <a:spcPct val="80000"/>
              </a:lnSpc>
            </a:pPr>
            <a:r>
              <a:rPr lang="ro-RO" sz="1600" b="1" i="1" smtClean="0">
                <a:solidFill>
                  <a:schemeClr val="bg1"/>
                </a:solidFill>
              </a:rPr>
              <a:t>Anticorpii sunt transmisi prin laptele matern </a:t>
            </a:r>
          </a:p>
          <a:p>
            <a:pPr marR="0" algn="l">
              <a:lnSpc>
                <a:spcPct val="80000"/>
              </a:lnSpc>
            </a:pPr>
            <a:r>
              <a:rPr lang="ro-RO" sz="1600" b="1" i="1" smtClean="0">
                <a:solidFill>
                  <a:schemeClr val="bg1"/>
                </a:solidFill>
              </a:rPr>
              <a:t>Bebelusul doarme mult, avand fata inexpresiva </a:t>
            </a:r>
          </a:p>
          <a:p>
            <a:pPr marR="0" algn="l">
              <a:lnSpc>
                <a:spcPct val="80000"/>
              </a:lnSpc>
            </a:pPr>
            <a:r>
              <a:rPr lang="ro-RO" sz="1600" b="1" i="1" smtClean="0">
                <a:solidFill>
                  <a:schemeClr val="bg1"/>
                </a:solidFill>
              </a:rPr>
              <a:t>Aparitia unor fenomele fiziologice: icterul fiziologic al nou-nascutului, meconiul, eruptii cutanate si iritatii, scadere in greutate </a:t>
            </a:r>
          </a:p>
          <a:p>
            <a:pPr marR="0" algn="l">
              <a:lnSpc>
                <a:spcPct val="80000"/>
              </a:lnSpc>
            </a:pPr>
            <a:r>
              <a:rPr lang="ro-RO" sz="1600" b="1" i="1" smtClean="0">
                <a:solidFill>
                  <a:schemeClr val="bg1"/>
                </a:solidFill>
              </a:rPr>
              <a:t>Aparitia reflexelor neconditionate (cu care bebelusul s-a nascut) si a celor conditionate (invatate)legate in principal de actul suptului la sanul mamei </a:t>
            </a:r>
          </a:p>
          <a:p>
            <a:pPr marR="0" algn="l">
              <a:lnSpc>
                <a:spcPct val="80000"/>
              </a:lnSpc>
            </a:pPr>
            <a:r>
              <a:rPr lang="ro-RO" sz="1600" b="1" i="1" smtClean="0">
                <a:solidFill>
                  <a:schemeClr val="bg1"/>
                </a:solidFill>
              </a:rPr>
              <a:t> </a:t>
            </a:r>
          </a:p>
          <a:p>
            <a:pPr marR="0" algn="l">
              <a:lnSpc>
                <a:spcPct val="80000"/>
              </a:lnSpc>
            </a:pPr>
            <a:endParaRPr lang="ro-RO" sz="1600" b="1" i="1" smtClean="0">
              <a:solidFill>
                <a:srgbClr val="E75C01"/>
              </a:solidFill>
            </a:endParaRPr>
          </a:p>
          <a:p>
            <a:pPr marR="0" algn="l">
              <a:lnSpc>
                <a:spcPct val="80000"/>
              </a:lnSpc>
            </a:pPr>
            <a:r>
              <a:rPr lang="ro-RO" sz="1600" b="1" i="1" smtClean="0">
                <a:solidFill>
                  <a:srgbClr val="E75C01"/>
                </a:solidFill>
              </a:rPr>
              <a:t>3. </a:t>
            </a:r>
            <a:r>
              <a:rPr lang="ro-RO" sz="1600" b="1" i="1" u="sng" smtClean="0">
                <a:solidFill>
                  <a:srgbClr val="E75C01"/>
                </a:solidFill>
              </a:rPr>
              <a:t>Prioada de sugar</a:t>
            </a:r>
            <a:r>
              <a:rPr lang="ro-RO" sz="1600" b="1" i="1" smtClean="0">
                <a:solidFill>
                  <a:srgbClr val="E75C01"/>
                </a:solidFill>
              </a:rPr>
              <a:t> este caracterizata de</a:t>
            </a:r>
          </a:p>
          <a:p>
            <a:pPr marR="0" algn="l">
              <a:lnSpc>
                <a:spcPct val="80000"/>
              </a:lnSpc>
            </a:pPr>
            <a:r>
              <a:rPr lang="ro-RO" sz="1600" smtClean="0"/>
              <a:t> </a:t>
            </a:r>
          </a:p>
          <a:p>
            <a:pPr marR="0" algn="l">
              <a:lnSpc>
                <a:spcPct val="80000"/>
              </a:lnSpc>
            </a:pPr>
            <a:r>
              <a:rPr lang="ro-RO" sz="1600" b="1" smtClean="0">
                <a:solidFill>
                  <a:schemeClr val="bg1"/>
                </a:solidFill>
              </a:rPr>
              <a:t>Cresterea rapida in lungime si greutate </a:t>
            </a:r>
          </a:p>
          <a:p>
            <a:pPr marR="0" algn="l">
              <a:lnSpc>
                <a:spcPct val="80000"/>
              </a:lnSpc>
            </a:pPr>
            <a:r>
              <a:rPr lang="ro-RO" sz="1600" b="1" smtClean="0">
                <a:solidFill>
                  <a:schemeClr val="bg1"/>
                </a:solidFill>
              </a:rPr>
              <a:t>Aparitia dentitiei de lapte </a:t>
            </a:r>
          </a:p>
          <a:p>
            <a:pPr marR="0" algn="l">
              <a:lnSpc>
                <a:spcPct val="80000"/>
              </a:lnSpc>
            </a:pPr>
            <a:r>
              <a:rPr lang="ro-RO" sz="1600" b="1" smtClean="0">
                <a:solidFill>
                  <a:schemeClr val="bg1"/>
                </a:solidFill>
              </a:rPr>
              <a:t>Datorita dentitiei de lapte si a dezvoltarii corespunzatoare a sistemului digestiv, alimentatia poate fi diversificata </a:t>
            </a:r>
          </a:p>
          <a:p>
            <a:pPr marR="0" algn="l">
              <a:lnSpc>
                <a:spcPct val="80000"/>
              </a:lnSpc>
            </a:pPr>
            <a:r>
              <a:rPr lang="ro-RO" sz="1600" b="1" smtClean="0">
                <a:solidFill>
                  <a:schemeClr val="bg1"/>
                </a:solidFill>
              </a:rPr>
              <a:t>Organismul isi dezvolta propria imunitate, astfel ca anticorpii nu mai provin exclusiv din laptele mamei </a:t>
            </a:r>
          </a:p>
          <a:p>
            <a:pPr marR="0" algn="l">
              <a:lnSpc>
                <a:spcPct val="80000"/>
              </a:lnSpc>
            </a:pPr>
            <a:r>
              <a:rPr lang="ro-RO" sz="1600" b="1" smtClean="0">
                <a:solidFill>
                  <a:schemeClr val="bg1"/>
                </a:solidFill>
              </a:rPr>
              <a:t>Apare somnul de lunga durata </a:t>
            </a:r>
          </a:p>
          <a:p>
            <a:pPr marR="0" algn="l">
              <a:lnSpc>
                <a:spcPct val="80000"/>
              </a:lnSpc>
            </a:pPr>
            <a:r>
              <a:rPr lang="ro-RO" sz="1600" b="1" smtClean="0">
                <a:solidFill>
                  <a:schemeClr val="bg1"/>
                </a:solidFill>
              </a:rPr>
              <a:t>Spre sfarsitul perioadei incepe sa mearga, sa vorbeasca si sa isi formeze personalitatea </a:t>
            </a:r>
          </a:p>
          <a:p>
            <a:pPr marR="0" algn="l">
              <a:lnSpc>
                <a:spcPct val="80000"/>
              </a:lnSpc>
            </a:pPr>
            <a:r>
              <a:rPr lang="ro-RO" sz="1600" b="1" smtClean="0">
                <a:solidFill>
                  <a:schemeClr val="bg1"/>
                </a:solidFill>
              </a:rPr>
              <a:t>Principalele afectiuni ce pot aparea: diaree, infectii respiratorii, otite, eruptii cutanate etc. </a:t>
            </a:r>
          </a:p>
          <a:p>
            <a:pPr marR="0" algn="l">
              <a:lnSpc>
                <a:spcPct val="80000"/>
              </a:lnSpc>
            </a:pPr>
            <a:endParaRPr lang="ro-RO" sz="1600" b="1" smtClean="0">
              <a:solidFill>
                <a:srgbClr val="0D0D0D"/>
              </a:solidFill>
            </a:endParaRPr>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42910" y="857232"/>
            <a:ext cx="7854696" cy="1143008"/>
          </a:xfrm>
          <a:ln/>
        </p:spPr>
        <p:style>
          <a:lnRef idx="1">
            <a:schemeClr val="accent5"/>
          </a:lnRef>
          <a:fillRef idx="2">
            <a:schemeClr val="accent5"/>
          </a:fillRef>
          <a:effectRef idx="1">
            <a:schemeClr val="accent5"/>
          </a:effectRef>
          <a:fontRef idx="minor">
            <a:schemeClr val="dk1"/>
          </a:fontRef>
        </p:style>
        <p:txBody>
          <a:bodyPr>
            <a:normAutofit/>
          </a:bodyPr>
          <a:lstStyle/>
          <a:p>
            <a:pPr marR="0" algn="l">
              <a:lnSpc>
                <a:spcPct val="80000"/>
              </a:lnSpc>
            </a:pPr>
            <a:r>
              <a:rPr lang="ro-RO" sz="1200" b="1" smtClean="0">
                <a:solidFill>
                  <a:srgbClr val="7030A0"/>
                </a:solidFill>
              </a:rPr>
              <a:t>4. </a:t>
            </a:r>
            <a:r>
              <a:rPr lang="ro-RO" sz="1200" b="1" u="sng" smtClean="0">
                <a:solidFill>
                  <a:srgbClr val="7030A0"/>
                </a:solidFill>
              </a:rPr>
              <a:t>Perioada de copil mic (anteprescolar)</a:t>
            </a:r>
            <a:endParaRPr lang="ro-RO" sz="1200" b="1" smtClean="0">
              <a:solidFill>
                <a:srgbClr val="7030A0"/>
              </a:solidFill>
            </a:endParaRPr>
          </a:p>
          <a:p>
            <a:pPr marR="0" algn="l">
              <a:lnSpc>
                <a:spcPct val="80000"/>
              </a:lnSpc>
            </a:pPr>
            <a:r>
              <a:rPr lang="ro-RO" sz="1200" b="1" smtClean="0">
                <a:solidFill>
                  <a:srgbClr val="7030A0"/>
                </a:solidFill>
              </a:rPr>
              <a:t>Cresterea lenta in greutate si inaltime </a:t>
            </a:r>
          </a:p>
          <a:p>
            <a:pPr marR="0" algn="l">
              <a:lnSpc>
                <a:spcPct val="80000"/>
              </a:lnSpc>
            </a:pPr>
            <a:r>
              <a:rPr lang="ro-RO" sz="1200" b="1" smtClean="0">
                <a:solidFill>
                  <a:srgbClr val="7030A0"/>
                </a:solidFill>
              </a:rPr>
              <a:t>Aspectul organismului se modifica, deoarece proportia intre elementele corpului se modifica </a:t>
            </a:r>
          </a:p>
          <a:p>
            <a:pPr marR="0" algn="l">
              <a:lnSpc>
                <a:spcPct val="80000"/>
              </a:lnSpc>
            </a:pPr>
            <a:r>
              <a:rPr lang="ro-RO" sz="1200" b="1" smtClean="0">
                <a:solidFill>
                  <a:srgbClr val="7030A0"/>
                </a:solidFill>
              </a:rPr>
              <a:t>Incepe sa mearga si sa vorbeasca </a:t>
            </a:r>
          </a:p>
          <a:p>
            <a:pPr marR="0" algn="l">
              <a:lnSpc>
                <a:spcPct val="80000"/>
              </a:lnSpc>
            </a:pPr>
            <a:r>
              <a:rPr lang="ro-RO" sz="1200" b="1" smtClean="0">
                <a:solidFill>
                  <a:srgbClr val="7030A0"/>
                </a:solidFill>
              </a:rPr>
              <a:t>Imbolnavirile frecvente sunt cauzate de : intoxicatii, accidente in casa sau pe strada datorate neglijentei parintilor (inec, electrocutare), boli ale tractului respirator, otite, tulburari de comportament etc. </a:t>
            </a:r>
          </a:p>
          <a:p>
            <a:pPr marR="0" algn="l">
              <a:lnSpc>
                <a:spcPct val="80000"/>
              </a:lnSpc>
            </a:pPr>
            <a:endParaRPr lang="ro-RO" sz="1200" b="1" smtClean="0">
              <a:solidFill>
                <a:srgbClr val="7030A0"/>
              </a:solidFill>
            </a:endParaRPr>
          </a:p>
        </p:txBody>
      </p:sp>
      <p:sp>
        <p:nvSpPr>
          <p:cNvPr id="40965" name="Rectangle 1"/>
          <p:cNvSpPr>
            <a:spLocks noChangeArrowheads="1"/>
          </p:cNvSpPr>
          <p:nvPr/>
        </p:nvSpPr>
        <p:spPr bwMode="auto">
          <a:xfrm>
            <a:off x="285750" y="2214563"/>
            <a:ext cx="8143875" cy="3986212"/>
          </a:xfrm>
          <a:prstGeom prst="rect">
            <a:avLst/>
          </a:prstGeom>
          <a:noFill/>
          <a:ln w="9525">
            <a:noFill/>
            <a:miter lim="800000"/>
            <a:headEnd/>
            <a:tailEnd/>
          </a:ln>
        </p:spPr>
        <p:txBody>
          <a:bodyPr anchor="ctr">
            <a:spAutoFit/>
          </a:bodyPr>
          <a:lstStyle/>
          <a:p>
            <a:r>
              <a:rPr lang="ro-RO" sz="1100" b="1" i="1">
                <a:solidFill>
                  <a:schemeClr val="bg1"/>
                </a:solidFill>
                <a:ea typeface="Times New Roman" pitchFamily="18" charset="0"/>
              </a:rPr>
              <a:t>Cea de-a doua copilarie corespunde perioadei de prescolar si se caracterizeaza prin:</a:t>
            </a:r>
            <a:endParaRPr lang="ro-RO" sz="800" b="1" i="1">
              <a:solidFill>
                <a:schemeClr val="bg1"/>
              </a:solidFill>
              <a:ea typeface="Times New Roman" pitchFamily="18" charset="0"/>
            </a:endParaRPr>
          </a:p>
          <a:p>
            <a:pPr eaLnBrk="0" hangingPunct="0">
              <a:buFontTx/>
              <a:buChar char="•"/>
            </a:pPr>
            <a:r>
              <a:rPr lang="ro-RO" sz="1100" b="1" i="1">
                <a:solidFill>
                  <a:schemeClr val="bg1"/>
                </a:solidFill>
                <a:ea typeface="Times New Roman" pitchFamily="18" charset="0"/>
              </a:rPr>
              <a:t>Crestere si dezvoltare fizica lenta </a:t>
            </a:r>
            <a:endParaRPr lang="ro-RO" sz="1100" b="1" i="1">
              <a:solidFill>
                <a:schemeClr val="bg1"/>
              </a:solidFill>
              <a:latin typeface="Calibri" pitchFamily="34" charset="0"/>
              <a:ea typeface="Calibri" pitchFamily="34" charset="0"/>
              <a:cs typeface="Times New Roman" pitchFamily="18" charset="0"/>
            </a:endParaRPr>
          </a:p>
          <a:p>
            <a:pPr eaLnBrk="0" hangingPunct="0">
              <a:buFontTx/>
              <a:buChar char="•"/>
            </a:pPr>
            <a:r>
              <a:rPr lang="ro-RO" sz="1100" b="1" i="1">
                <a:solidFill>
                  <a:schemeClr val="bg1"/>
                </a:solidFill>
                <a:ea typeface="Times New Roman" pitchFamily="18" charset="0"/>
              </a:rPr>
              <a:t>Definitivarea dentitiei de lapte </a:t>
            </a:r>
            <a:endParaRPr lang="ro-RO" sz="1100" b="1" i="1">
              <a:solidFill>
                <a:schemeClr val="bg1"/>
              </a:solidFill>
              <a:latin typeface="Calibri" pitchFamily="34" charset="0"/>
              <a:ea typeface="Calibri" pitchFamily="34" charset="0"/>
              <a:cs typeface="Times New Roman" pitchFamily="18" charset="0"/>
            </a:endParaRPr>
          </a:p>
          <a:p>
            <a:pPr eaLnBrk="0" hangingPunct="0">
              <a:buFontTx/>
              <a:buChar char="•"/>
            </a:pPr>
            <a:r>
              <a:rPr lang="ro-RO" sz="1100" b="1" i="1">
                <a:solidFill>
                  <a:schemeClr val="bg1"/>
                </a:solidFill>
                <a:ea typeface="Times New Roman" pitchFamily="18" charset="0"/>
              </a:rPr>
              <a:t>Creierul se dezvolta complet, si odata cu el gandirea, vorbirea, mersul </a:t>
            </a:r>
            <a:endParaRPr lang="ro-RO" sz="1100" b="1" i="1">
              <a:solidFill>
                <a:schemeClr val="bg1"/>
              </a:solidFill>
              <a:latin typeface="Calibri" pitchFamily="34" charset="0"/>
              <a:ea typeface="Calibri" pitchFamily="34" charset="0"/>
              <a:cs typeface="Times New Roman" pitchFamily="18" charset="0"/>
            </a:endParaRPr>
          </a:p>
          <a:p>
            <a:pPr eaLnBrk="0" hangingPunct="0">
              <a:buFontTx/>
              <a:buChar char="•"/>
            </a:pPr>
            <a:r>
              <a:rPr lang="ro-RO" sz="1100" b="1" i="1">
                <a:solidFill>
                  <a:schemeClr val="bg1"/>
                </a:solidFill>
                <a:ea typeface="Times New Roman" pitchFamily="18" charset="0"/>
              </a:rPr>
              <a:t>Afectiunile ce domina aceasta perioada sunt: accidentele, bolile infecto-contagioase, alergiile, reumatismul articular acut etc. </a:t>
            </a:r>
            <a:endParaRPr lang="ro-RO" sz="1100" b="1" i="1">
              <a:solidFill>
                <a:schemeClr val="bg1"/>
              </a:solidFill>
              <a:latin typeface="Calibri" pitchFamily="34" charset="0"/>
              <a:ea typeface="Calibri" pitchFamily="34" charset="0"/>
              <a:cs typeface="Times New Roman" pitchFamily="18" charset="0"/>
            </a:endParaRPr>
          </a:p>
          <a:p>
            <a:pPr eaLnBrk="0" hangingPunct="0">
              <a:buFontTx/>
              <a:buChar char="•"/>
            </a:pPr>
            <a:r>
              <a:rPr lang="ro-RO" sz="1100" b="1" i="1">
                <a:solidFill>
                  <a:schemeClr val="bg1"/>
                </a:solidFill>
                <a:ea typeface="Times New Roman" pitchFamily="18" charset="0"/>
              </a:rPr>
              <a:t>Nevoile nutritive sunt mai reduse </a:t>
            </a:r>
            <a:endParaRPr lang="ro-RO" sz="1100" b="1" i="1">
              <a:solidFill>
                <a:schemeClr val="bg1"/>
              </a:solidFill>
              <a:latin typeface="Calibri" pitchFamily="34" charset="0"/>
              <a:ea typeface="Calibri" pitchFamily="34" charset="0"/>
              <a:cs typeface="Times New Roman" pitchFamily="18" charset="0"/>
            </a:endParaRPr>
          </a:p>
          <a:p>
            <a:pPr eaLnBrk="0" hangingPunct="0">
              <a:buFontTx/>
              <a:buChar char="•"/>
            </a:pPr>
            <a:r>
              <a:rPr lang="ro-RO" sz="1100" b="1" i="1">
                <a:solidFill>
                  <a:schemeClr val="bg1"/>
                </a:solidFill>
                <a:ea typeface="Times New Roman" pitchFamily="18" charset="0"/>
              </a:rPr>
              <a:t>Este perioada optima in care copilul sa inceapa sa mearga la gradinita </a:t>
            </a:r>
            <a:endParaRPr lang="ro-RO" sz="800" b="1" i="1">
              <a:solidFill>
                <a:schemeClr val="bg1"/>
              </a:solidFill>
              <a:ea typeface="Times New Roman" pitchFamily="18" charset="0"/>
            </a:endParaRPr>
          </a:p>
          <a:p>
            <a:pPr eaLnBrk="0" hangingPunct="0"/>
            <a:r>
              <a:rPr lang="ro-RO" sz="1100" b="1" i="1">
                <a:solidFill>
                  <a:schemeClr val="bg1"/>
                </a:solidFill>
                <a:cs typeface="Times New Roman" pitchFamily="18" charset="0"/>
              </a:rPr>
              <a:t>A treia copilarie sau varsta scolara este marcata de urmatoarele evenimente:</a:t>
            </a:r>
            <a:endParaRPr lang="ro-RO" sz="800" b="1" i="1">
              <a:solidFill>
                <a:schemeClr val="bg1"/>
              </a:solidFill>
            </a:endParaRPr>
          </a:p>
          <a:p>
            <a:pPr eaLnBrk="0" hangingPunct="0">
              <a:buFontTx/>
              <a:buChar char="•"/>
            </a:pPr>
            <a:r>
              <a:rPr lang="ro-RO" sz="1100" b="1" i="1">
                <a:solidFill>
                  <a:schemeClr val="bg1"/>
                </a:solidFill>
                <a:cs typeface="Times New Roman" pitchFamily="18" charset="0"/>
              </a:rPr>
              <a:t>Crestere si dezvoltare fizica relativ lenta in prima parte a acestei perioade, urmata de o crestere accelerata in perioada de prepubertate </a:t>
            </a:r>
            <a:endParaRPr lang="ro-RO" sz="1100" b="1" i="1">
              <a:solidFill>
                <a:schemeClr val="bg1"/>
              </a:solidFill>
              <a:latin typeface="Calibri" pitchFamily="34" charset="0"/>
              <a:ea typeface="Calibri" pitchFamily="34" charset="0"/>
              <a:cs typeface="Calibri" pitchFamily="34" charset="0"/>
            </a:endParaRPr>
          </a:p>
          <a:p>
            <a:pPr eaLnBrk="0" hangingPunct="0">
              <a:buFontTx/>
              <a:buChar char="•"/>
            </a:pPr>
            <a:r>
              <a:rPr lang="ro-RO" sz="1100" b="1" i="1">
                <a:solidFill>
                  <a:schemeClr val="bg1"/>
                </a:solidFill>
                <a:cs typeface="Times New Roman" pitchFamily="18" charset="0"/>
              </a:rPr>
              <a:t>Se dezvolta musculatura </a:t>
            </a:r>
            <a:endParaRPr lang="ro-RO" sz="1100" b="1" i="1">
              <a:solidFill>
                <a:schemeClr val="bg1"/>
              </a:solidFill>
              <a:latin typeface="Calibri" pitchFamily="34" charset="0"/>
              <a:ea typeface="Calibri" pitchFamily="34" charset="0"/>
              <a:cs typeface="Calibri" pitchFamily="34" charset="0"/>
            </a:endParaRPr>
          </a:p>
          <a:p>
            <a:pPr eaLnBrk="0" hangingPunct="0">
              <a:buFontTx/>
              <a:buChar char="•"/>
            </a:pPr>
            <a:r>
              <a:rPr lang="ro-RO" sz="1100" b="1" i="1">
                <a:solidFill>
                  <a:schemeClr val="bg1"/>
                </a:solidFill>
                <a:cs typeface="Times New Roman" pitchFamily="18" charset="0"/>
              </a:rPr>
              <a:t>Dentitia de lapte, complet constituita, incepe sa fie inlocuita treptat de dintii definitivi </a:t>
            </a:r>
            <a:endParaRPr lang="ro-RO" sz="1100" b="1" i="1">
              <a:solidFill>
                <a:schemeClr val="bg1"/>
              </a:solidFill>
              <a:latin typeface="Calibri" pitchFamily="34" charset="0"/>
              <a:ea typeface="Calibri" pitchFamily="34" charset="0"/>
              <a:cs typeface="Calibri" pitchFamily="34" charset="0"/>
            </a:endParaRPr>
          </a:p>
          <a:p>
            <a:pPr eaLnBrk="0" hangingPunct="0">
              <a:buFontTx/>
              <a:buChar char="•"/>
            </a:pPr>
            <a:r>
              <a:rPr lang="ro-RO" sz="1100" b="1" i="1">
                <a:solidFill>
                  <a:schemeClr val="bg1"/>
                </a:solidFill>
                <a:cs typeface="Times New Roman" pitchFamily="18" charset="0"/>
              </a:rPr>
              <a:t>Copilul este apt de efort intelectual si emotional, invata sa scrie si sa citeasca </a:t>
            </a:r>
            <a:endParaRPr lang="ro-RO" sz="1100" b="1" i="1">
              <a:solidFill>
                <a:schemeClr val="bg1"/>
              </a:solidFill>
              <a:latin typeface="Calibri" pitchFamily="34" charset="0"/>
              <a:ea typeface="Calibri" pitchFamily="34" charset="0"/>
              <a:cs typeface="Calibri" pitchFamily="34" charset="0"/>
            </a:endParaRPr>
          </a:p>
          <a:p>
            <a:pPr eaLnBrk="0" hangingPunct="0">
              <a:buFontTx/>
              <a:buChar char="•"/>
            </a:pPr>
            <a:r>
              <a:rPr lang="ro-RO" sz="1100" b="1" i="1">
                <a:solidFill>
                  <a:schemeClr val="bg1"/>
                </a:solidFill>
                <a:cs typeface="Times New Roman" pitchFamily="18" charset="0"/>
              </a:rPr>
              <a:t>Incepe sa socializeze, ii plac jocurile si sporturile si isi face grupuri de prieteni </a:t>
            </a:r>
            <a:endParaRPr lang="ro-RO" sz="800" b="1" i="1">
              <a:solidFill>
                <a:schemeClr val="bg1"/>
              </a:solidFill>
            </a:endParaRPr>
          </a:p>
          <a:p>
            <a:pPr eaLnBrk="0" hangingPunct="0"/>
            <a:r>
              <a:rPr lang="ro-RO" sz="1100" b="1" i="1">
                <a:solidFill>
                  <a:schemeClr val="bg1"/>
                </a:solidFill>
                <a:latin typeface="Calibri" pitchFamily="34" charset="0"/>
                <a:cs typeface="Times New Roman" pitchFamily="18" charset="0"/>
              </a:rPr>
              <a:t> </a:t>
            </a:r>
            <a:endParaRPr lang="ro-RO" sz="1200" b="1" i="1">
              <a:solidFill>
                <a:schemeClr val="bg1"/>
              </a:solidFill>
              <a:cs typeface="Times New Roman" pitchFamily="18" charset="0"/>
            </a:endParaRPr>
          </a:p>
          <a:p>
            <a:pPr eaLnBrk="0" hangingPunct="0"/>
            <a:r>
              <a:rPr lang="ro-RO" sz="1100" b="1" i="1">
                <a:solidFill>
                  <a:schemeClr val="bg1"/>
                </a:solidFill>
                <a:cs typeface="Times New Roman" pitchFamily="18" charset="0"/>
              </a:rPr>
              <a:t>Pubertatea este o perioada care isi face aparitia la varste diferite, de la copil la copil, in functie de fiecare sex. La fete pubertatea este marcata de aparitia primei sangerari menstruale ce poate aparea la aproximativ 11/12-14 ani, iar la baieti aceasta perioada este caracterizata de cresterea si dezvoltarea organelor genitale si a functiei sexuale ce are loc aproximativ intre 13-16 ani.</a:t>
            </a:r>
            <a:endParaRPr lang="ro-RO" sz="1100" b="1" i="1">
              <a:solidFill>
                <a:schemeClr val="bg1"/>
              </a:solidFill>
              <a:ea typeface="Calibri" pitchFamily="34" charset="0"/>
              <a:cs typeface="Calibri" pitchFamily="34" charset="0"/>
            </a:endParaRPr>
          </a:p>
          <a:p>
            <a:pPr eaLnBrk="0" hangingPunct="0"/>
            <a:r>
              <a:rPr lang="ro-RO" sz="1100" b="1" i="1">
                <a:solidFill>
                  <a:schemeClr val="bg1"/>
                </a:solidFill>
                <a:ea typeface="Calibri" pitchFamily="34" charset="0"/>
                <a:cs typeface="Calibri" pitchFamily="34" charset="0"/>
              </a:rPr>
              <a:t>Deoarece fiecare copil are o constituie unica, dezvoltarea este un proces care se petrece individual, in functie de fiecare organism in parte. Toti copiii parcurg aceleasi etape in cursul dezvoltarii, etape care se succed in aceeasi ordine, doar varsta la care debuteaza o etapa sau durata ei poate varia.</a:t>
            </a:r>
            <a:r>
              <a:rPr lang="ro-RO" sz="800" b="1" i="1">
                <a:solidFill>
                  <a:schemeClr val="bg1"/>
                </a:solidFill>
              </a:rPr>
              <a:t> </a:t>
            </a:r>
            <a:endParaRPr lang="ro-RO" b="1" i="1">
              <a:solidFill>
                <a:schemeClr val="bg1"/>
              </a:solidFill>
            </a:endParaRPr>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643182"/>
            <a:ext cx="7851648" cy="557218"/>
          </a:xfrm>
        </p:spPr>
        <p:txBody>
          <a:bodyPr>
            <a:normAutofit fontScale="90000"/>
          </a:bodyPr>
          <a:lstStyle/>
          <a:p>
            <a:pPr fontAlgn="auto">
              <a:spcAft>
                <a:spcPts val="0"/>
              </a:spcAft>
              <a:defRPr/>
            </a:pPr>
            <a:r>
              <a:rPr lang="ro-RO" dirty="0" smtClean="0"/>
              <a:t>Etapele de dezvoltare ale bebeluşilor</a:t>
            </a:r>
            <a:br>
              <a:rPr lang="ro-RO" dirty="0" smtClean="0"/>
            </a:br>
            <a:endParaRPr lang="ro-RO" dirty="0"/>
          </a:p>
        </p:txBody>
      </p:sp>
      <p:sp>
        <p:nvSpPr>
          <p:cNvPr id="3" name="Subtitle 2"/>
          <p:cNvSpPr>
            <a:spLocks noGrp="1"/>
          </p:cNvSpPr>
          <p:nvPr>
            <p:ph type="subTitle" idx="1"/>
          </p:nvPr>
        </p:nvSpPr>
        <p:spPr>
          <a:xfrm>
            <a:off x="533400" y="2928938"/>
            <a:ext cx="7854950" cy="3429000"/>
          </a:xfrm>
        </p:spPr>
        <p:txBody>
          <a:bodyPr>
            <a:normAutofit/>
          </a:bodyPr>
          <a:lstStyle/>
          <a:p>
            <a:pPr marR="0">
              <a:lnSpc>
                <a:spcPct val="80000"/>
              </a:lnSpc>
            </a:pPr>
            <a:r>
              <a:rPr lang="ro-RO" sz="2400" b="1" smtClean="0">
                <a:solidFill>
                  <a:srgbClr val="0D0D0D"/>
                </a:solidFill>
              </a:rPr>
              <a:t>Copilaria este cea mai dinamica perioadă a vietii cand totul se schimbă atat de rapid. Bebelusii cresc uimitor de repede, iar comportamentul si nevoile lor se schimba o data cu ei. Imediat dupa nastere, bebelusul sta aproape tot timpul culcat si are nevoie de  protectie.  </a:t>
            </a:r>
          </a:p>
          <a:p>
            <a:pPr marR="0">
              <a:lnSpc>
                <a:spcPct val="80000"/>
              </a:lnSpc>
            </a:pPr>
            <a:r>
              <a:rPr lang="ro-RO" sz="2400" b="1" smtClean="0">
                <a:solidFill>
                  <a:srgbClr val="0D0D0D"/>
                </a:solidFill>
              </a:rPr>
              <a:t>Apoi el incepe sa fie activ, incepe sa mearga de-a busilea si in curand incepe sa invete sa rosteasca primele cuvinte si sa rezolve mici puzzle-uri. Mai tarziu, el invata sa mearga, incepe sa-si dezvolte personalitatea si sa devina independent.</a:t>
            </a:r>
          </a:p>
          <a:p>
            <a:pPr marR="0">
              <a:lnSpc>
                <a:spcPct val="80000"/>
              </a:lnSpc>
            </a:pPr>
            <a:endParaRPr lang="ro-RO" sz="2400" b="1" smtClean="0">
              <a:solidFill>
                <a:srgbClr val="0D0D0D"/>
              </a:solidFill>
            </a:endParaRPr>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42875" y="285750"/>
            <a:ext cx="8786813" cy="6572250"/>
          </a:xfrm>
        </p:spPr>
        <p:txBody>
          <a:bodyPr>
            <a:normAutofit/>
          </a:bodyPr>
          <a:lstStyle/>
          <a:p>
            <a:pPr marR="0" algn="l">
              <a:lnSpc>
                <a:spcPct val="80000"/>
              </a:lnSpc>
            </a:pPr>
            <a:r>
              <a:rPr lang="ro-RO" sz="1600" b="1" smtClean="0">
                <a:solidFill>
                  <a:srgbClr val="9A3D01"/>
                </a:solidFill>
              </a:rPr>
              <a:t>Prima etapa din dezvoltarea copilului tau – Contactul cu lumea</a:t>
            </a:r>
          </a:p>
          <a:p>
            <a:pPr marR="0" algn="l">
              <a:lnSpc>
                <a:spcPct val="80000"/>
              </a:lnSpc>
            </a:pPr>
            <a:r>
              <a:rPr lang="ro-RO" sz="1600" b="1" smtClean="0">
                <a:solidFill>
                  <a:srgbClr val="0D0D0D"/>
                </a:solidFill>
              </a:rPr>
              <a:t>Când bebeluşul se naşte este expus unui mediu diferit faţa de cel cu care a fost obişnuit pe parcursul celor 9 luni de zile de sarcina. La naştere, pielea este organul senzorial cel mai dezvoltat al bebeluşilor. Majoritatea adoră să fie mângâiaţi.</a:t>
            </a:r>
          </a:p>
          <a:p>
            <a:pPr marR="0" algn="l">
              <a:lnSpc>
                <a:spcPct val="80000"/>
              </a:lnSpc>
            </a:pPr>
            <a:r>
              <a:rPr lang="ro-RO" sz="1600" b="1" smtClean="0">
                <a:solidFill>
                  <a:srgbClr val="0D0D0D"/>
                </a:solidFill>
              </a:rPr>
              <a:t>Nou nascuţii pot sa vada doar pâna la o distanţa de 20-30 de cm. De aceea, simţul tactil joaca un rol foarte important în a simţi şi înţelege mediul înconjurator.</a:t>
            </a:r>
          </a:p>
          <a:p>
            <a:pPr marR="0" algn="l">
              <a:lnSpc>
                <a:spcPct val="80000"/>
              </a:lnSpc>
            </a:pPr>
            <a:r>
              <a:rPr lang="ro-RO" sz="1600" b="1" smtClean="0">
                <a:solidFill>
                  <a:srgbClr val="0D0D0D"/>
                </a:solidFill>
              </a:rPr>
              <a:t>Doar la câteva ore dupa naştere, bebeluşul poate distinge vocea mamei sale şi  muzica ei favorita, aşa cum o facea înca de când era în burtica. </a:t>
            </a:r>
          </a:p>
          <a:p>
            <a:pPr marR="0" algn="l">
              <a:lnSpc>
                <a:spcPct val="80000"/>
              </a:lnSpc>
            </a:pPr>
            <a:r>
              <a:rPr lang="ro-RO" sz="1600" b="1" smtClean="0">
                <a:solidFill>
                  <a:srgbClr val="9A3D01"/>
                </a:solidFill>
              </a:rPr>
              <a:t>A doua etapa din dezvoltarea copilului tau  - “Explorarea” lumii</a:t>
            </a:r>
          </a:p>
          <a:p>
            <a:pPr marR="0" algn="l">
              <a:lnSpc>
                <a:spcPct val="80000"/>
              </a:lnSpc>
            </a:pPr>
            <a:r>
              <a:rPr lang="ro-RO" sz="1600" smtClean="0"/>
              <a:t>La numai câteva luni copilaşul este pregatit sa exploreze lumea care îl înconjoara. La început baga în guriţa tot ceea ce prinde în jur, orice obiect îi poate atrage atenţia. În scurt timp cei mici sunt dornici sa aiba toate lucrurile pe care le vad, curiozitatea fiind o caracteristica a acestei vârste. </a:t>
            </a:r>
          </a:p>
          <a:p>
            <a:pPr marR="0" algn="l">
              <a:lnSpc>
                <a:spcPct val="80000"/>
              </a:lnSpc>
            </a:pPr>
            <a:r>
              <a:rPr lang="ro-RO" sz="1600" smtClean="0"/>
              <a:t>Mersul de-a buşilea, coordonarea mişcarilor  care sa le permita sa se mişte pentru a ajunge la diverse obiecte care le atrag atenţia reprezinta o provocare pentru micuţi. De acum nu mai este decât un pas pâna când “micuţul explorator” va începe sa mearga. </a:t>
            </a:r>
          </a:p>
          <a:p>
            <a:pPr marR="0" algn="l">
              <a:lnSpc>
                <a:spcPct val="80000"/>
              </a:lnSpc>
            </a:pPr>
            <a:r>
              <a:rPr lang="ro-RO" sz="1600" smtClean="0"/>
              <a:t>De regula, copiii vor sa-i imite pe cei din jurul lor, vor sa deţina controlul a ceea ce fac, iar acest lucru reprezinta o buna motivaţie pentru ei ca sa încerce sa stea în picioare. </a:t>
            </a:r>
          </a:p>
          <a:p>
            <a:pPr marR="0" algn="l">
              <a:lnSpc>
                <a:spcPct val="80000"/>
              </a:lnSpc>
            </a:pPr>
            <a:r>
              <a:rPr lang="ro-RO" sz="1600" b="1" smtClean="0">
                <a:solidFill>
                  <a:srgbClr val="9A3D01"/>
                </a:solidFill>
              </a:rPr>
              <a:t>A treia etapa din dezvoltarea copilului tau – Câştigarea independenţei</a:t>
            </a:r>
          </a:p>
          <a:p>
            <a:pPr marR="0" algn="l">
              <a:lnSpc>
                <a:spcPct val="80000"/>
              </a:lnSpc>
            </a:pPr>
            <a:r>
              <a:rPr lang="ro-RO" sz="1600" b="1" smtClean="0">
                <a:solidFill>
                  <a:srgbClr val="0D0D0D"/>
                </a:solidFill>
              </a:rPr>
              <a:t>Acum, copilul se poate deplasa singur, fara ajutorul parintilor, si astfel se simte mai independent. Acest lucru implica cunoştinţe dar şi memorie…… luarea biscuitelui pe care mama l-a pus pe raftul din bucatarie cu câteva ore înainte nu mai reprezinta acum  o problema pentru micuţ! </a:t>
            </a:r>
          </a:p>
          <a:p>
            <a:pPr marR="0" algn="l">
              <a:lnSpc>
                <a:spcPct val="80000"/>
              </a:lnSpc>
            </a:pPr>
            <a:r>
              <a:rPr lang="ro-RO" sz="1600" b="1" smtClean="0">
                <a:solidFill>
                  <a:srgbClr val="0D0D0D"/>
                </a:solidFill>
              </a:rPr>
              <a:t>Fantezia copilului îi permite acestuia sa devina ceea ce îşi doreşte şi sa foloseasca obiectele  în scopuri diferite …. o matura poate deveni un caluţ şi aşa mai departe. În plus, multitudinea de noi cuvinte pe care copilul le pronunţa ne uimeşte pe zi ce trece chiar daca cel mai des folosit este cuvântul “nu”. </a:t>
            </a:r>
          </a:p>
          <a:p>
            <a:pPr marR="0" algn="l">
              <a:lnSpc>
                <a:spcPct val="80000"/>
              </a:lnSpc>
            </a:pPr>
            <a:r>
              <a:rPr lang="ro-RO" sz="1600" b="1" smtClean="0">
                <a:solidFill>
                  <a:srgbClr val="0D0D0D"/>
                </a:solidFill>
              </a:rPr>
              <a:t>Aceasta este etapa în care bebeluşul îşi dezvolta personalitatea, vrea sa faca totul de unul singur exact ca un adult.</a:t>
            </a:r>
          </a:p>
          <a:p>
            <a:pPr marR="0" algn="l">
              <a:lnSpc>
                <a:spcPct val="80000"/>
              </a:lnSpc>
            </a:pPr>
            <a:endParaRPr lang="ro-RO" sz="1600" smtClean="0"/>
          </a:p>
        </p:txBody>
      </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a:xfrm>
            <a:off x="142844" y="857232"/>
            <a:ext cx="5614998" cy="581772"/>
          </a:xfrm>
        </p:spPr>
        <p:txBody>
          <a:bodyPr>
            <a:normAutofit fontScale="90000"/>
          </a:bodyPr>
          <a:lstStyle/>
          <a:p>
            <a:pPr fontAlgn="auto">
              <a:spcAft>
                <a:spcPts val="0"/>
              </a:spcAft>
              <a:defRPr/>
            </a:pPr>
            <a:r>
              <a:rPr lang="ro-RO" sz="3600" b="1" dirty="0" err="1" smtClean="0"/>
              <a:t>Cand</a:t>
            </a:r>
            <a:r>
              <a:rPr lang="ro-RO" sz="3600" b="1" dirty="0" smtClean="0"/>
              <a:t> copilul intervine intre voi</a:t>
            </a:r>
            <a:r>
              <a:rPr lang="ro-RO" sz="3600" dirty="0" smtClean="0"/>
              <a:t/>
            </a:r>
            <a:br>
              <a:rPr lang="ro-RO" sz="3600" dirty="0" smtClean="0"/>
            </a:br>
            <a:endParaRPr lang="ro-RO" sz="3600" dirty="0"/>
          </a:p>
        </p:txBody>
      </p:sp>
      <p:pic>
        <p:nvPicPr>
          <p:cNvPr id="44035" name="Imagine 4" descr="http://content.ad20.net/Storage/0_0/blank.gif"/>
          <p:cNvPicPr>
            <a:picLocks noChangeAspect="1" noChangeArrowheads="1"/>
          </p:cNvPicPr>
          <p:nvPr/>
        </p:nvPicPr>
        <p:blipFill>
          <a:blip r:embed="rId2"/>
          <a:srcRect/>
          <a:stretch>
            <a:fillRect/>
          </a:stretch>
        </p:blipFill>
        <p:spPr bwMode="auto">
          <a:xfrm>
            <a:off x="0" y="457200"/>
            <a:ext cx="9525" cy="9525"/>
          </a:xfrm>
          <a:prstGeom prst="rect">
            <a:avLst/>
          </a:prstGeom>
          <a:noFill/>
          <a:ln w="9525">
            <a:noFill/>
            <a:miter lim="800000"/>
            <a:headEnd/>
            <a:tailEnd/>
          </a:ln>
        </p:spPr>
      </p:pic>
      <p:sp>
        <p:nvSpPr>
          <p:cNvPr id="44036" name="Rectangle 3"/>
          <p:cNvSpPr>
            <a:spLocks noChangeArrowheads="1"/>
          </p:cNvSpPr>
          <p:nvPr/>
        </p:nvSpPr>
        <p:spPr bwMode="auto">
          <a:xfrm>
            <a:off x="0" y="3143250"/>
            <a:ext cx="8572500" cy="369888"/>
          </a:xfrm>
          <a:prstGeom prst="rect">
            <a:avLst/>
          </a:prstGeom>
          <a:solidFill>
            <a:srgbClr val="FFFFFF"/>
          </a:solidFill>
          <a:ln w="9525">
            <a:noFill/>
            <a:miter lim="800000"/>
            <a:headEnd/>
            <a:tailEnd/>
          </a:ln>
        </p:spPr>
        <p:txBody>
          <a:bodyPr anchor="ctr">
            <a:spAutoFit/>
          </a:bodyPr>
          <a:lstStyle/>
          <a:p>
            <a:endParaRPr lang="ro-RO"/>
          </a:p>
        </p:txBody>
      </p:sp>
      <p:sp>
        <p:nvSpPr>
          <p:cNvPr id="44037" name="Rectangle 5"/>
          <p:cNvSpPr>
            <a:spLocks noChangeArrowheads="1"/>
          </p:cNvSpPr>
          <p:nvPr/>
        </p:nvSpPr>
        <p:spPr bwMode="auto">
          <a:xfrm>
            <a:off x="214313" y="1214438"/>
            <a:ext cx="5357812" cy="4940300"/>
          </a:xfrm>
          <a:prstGeom prst="rect">
            <a:avLst/>
          </a:prstGeom>
          <a:noFill/>
          <a:ln w="9525">
            <a:noFill/>
            <a:miter lim="800000"/>
            <a:headEnd/>
            <a:tailEnd/>
          </a:ln>
        </p:spPr>
        <p:txBody>
          <a:bodyPr anchor="ctr">
            <a:spAutoFit/>
          </a:bodyPr>
          <a:lstStyle/>
          <a:p>
            <a:r>
              <a:rPr lang="ro-RO" sz="900" b="1">
                <a:solidFill>
                  <a:srgbClr val="FF6600"/>
                </a:solidFill>
                <a:latin typeface="Verdana" pitchFamily="34" charset="0"/>
                <a:cs typeface="Times New Roman" pitchFamily="18" charset="0"/>
              </a:rPr>
              <a:t>Vine o zi cand dorinta de a avea copii este mai importanta decat orice. Atunci cand apare bebelusul, ar trebui sa fii in al noualea cer. Dar nu se intampla intotdeauna asa. </a:t>
            </a:r>
            <a:endParaRPr lang="ro-RO" sz="800"/>
          </a:p>
          <a:p>
            <a:pPr eaLnBrk="0" hangingPunct="0"/>
            <a:r>
              <a:rPr lang="ro-RO" sz="900">
                <a:solidFill>
                  <a:srgbClr val="000000"/>
                </a:solidFill>
                <a:latin typeface="Verdana" pitchFamily="34" charset="0"/>
                <a:cs typeface="Times New Roman" pitchFamily="18" charset="0"/>
              </a:rPr>
              <a:t>Cand ne-am casatorit, nici unul dintre noi nu se gandea sa avem copii. El oricum avea unul dintr-o casnicie anterioara, iar eu, la 23 de ani, aveam cu totul alte prioritati. Voiam sa-mi dau masteratul, eventual doctoratul, sa-mi gasesc un loc de munca pe masura. Dar, dupa ce mi-am dat masteratul si m-am inscris la doctorat, studiul nu m-a mai interesat atat de mult si am amanat prezentarea tezei. Dupa ce am implinit 30 de ani, am inceput sa vreau un copil. M-am surprins devorand articole despre scaderea fertilitatii, din cauza varstei, si mi-am dat seama ca dorinta de a avea un copil ajunsese coplesitoare. Ma uitam la femeile insarcinate sau care-si plimbau copiii in carucior, iar cand intram in magazine, ma pomeneam in departamentele cu articole pentru nou-nascuti... </a:t>
            </a:r>
            <a:endParaRPr lang="ro-RO" sz="800"/>
          </a:p>
          <a:p>
            <a:pPr eaLnBrk="0" hangingPunct="0"/>
            <a:r>
              <a:rPr lang="ro-RO" sz="900">
                <a:solidFill>
                  <a:srgbClr val="000000"/>
                </a:solidFill>
                <a:latin typeface="Verdana" pitchFamily="34" charset="0"/>
                <a:cs typeface="Times New Roman" pitchFamily="18" charset="0"/>
              </a:rPr>
              <a:t>I-am spus sotului meu ca as vrea sa avem un copil, dar el nu a parut prea incantat de idee. Din fericire, nici nu s-a opus, astfel incat acum avem doi copii. Acum rade cand isi aduce aminte de acea perioada si spune ca eram ingrozitoare, obsedata de-a dreptul. El spune ca nu mai putea aborda nici un alt subiect cu mine, fiindca orice am fi discutat, eu ajungeam invariabil la tema copilului sau a copiilor. Mi-a spus ca nu-si inchipuise niciodata ca dorința unei femei de a avea copii poate fi atat de puternica.</a:t>
            </a:r>
            <a:endParaRPr lang="ro-RO" sz="800"/>
          </a:p>
          <a:p>
            <a:pPr eaLnBrk="0" hangingPunct="0"/>
            <a:r>
              <a:rPr lang="ro-RO" sz="900" b="1">
                <a:solidFill>
                  <a:srgbClr val="FF6600"/>
                </a:solidFill>
                <a:latin typeface="Verdana" pitchFamily="34" charset="0"/>
                <a:cs typeface="Times New Roman" pitchFamily="18" charset="0"/>
              </a:rPr>
              <a:t>Amanarea maternitatii - o garantie a dezastrului?</a:t>
            </a:r>
            <a:endParaRPr lang="ro-RO" sz="800"/>
          </a:p>
          <a:p>
            <a:pPr eaLnBrk="0" hangingPunct="0"/>
            <a:r>
              <a:rPr lang="ro-RO" sz="900">
                <a:solidFill>
                  <a:srgbClr val="000000"/>
                </a:solidFill>
                <a:latin typeface="Verdana" pitchFamily="34" charset="0"/>
                <a:cs typeface="Times New Roman" pitchFamily="18" charset="0"/>
              </a:rPr>
              <a:t>Probabil ca multe femei au trecut prin experiente similare, dat fiind ca amana decizia de a deveni mame. 'Cauzele ar fi dorinta femeii de a-si construi o cariera, alegerea unui partener stabil dupa varsta maturitatii (30 de ani) ori schimbarea partenerului (a doua sansa)", spune dr. Ruxandra Dumitrescu, medic primar obstetrica-ginecologie. </a:t>
            </a:r>
            <a:br>
              <a:rPr lang="ro-RO" sz="900">
                <a:solidFill>
                  <a:srgbClr val="000000"/>
                </a:solidFill>
                <a:latin typeface="Verdana" pitchFamily="34" charset="0"/>
                <a:cs typeface="Times New Roman" pitchFamily="18" charset="0"/>
              </a:rPr>
            </a:br>
            <a:r>
              <a:rPr lang="ro-RO" sz="900">
                <a:solidFill>
                  <a:srgbClr val="000000"/>
                </a:solidFill>
                <a:latin typeface="Verdana" pitchFamily="34" charset="0"/>
                <a:cs typeface="Times New Roman" pitchFamily="18" charset="0"/>
              </a:rPr>
              <a:t>"De aceea, de multe ori, prima sarcina (despre care ni s-a spus ca e bine sa fie pastrata) este eliminata cu motive de genul "e prea devreme", "sa termin licenta". </a:t>
            </a:r>
            <a:br>
              <a:rPr lang="ro-RO" sz="900">
                <a:solidFill>
                  <a:srgbClr val="000000"/>
                </a:solidFill>
                <a:latin typeface="Verdana" pitchFamily="34" charset="0"/>
                <a:cs typeface="Times New Roman" pitchFamily="18" charset="0"/>
              </a:rPr>
            </a:br>
            <a:r>
              <a:rPr lang="ro-RO" sz="900">
                <a:solidFill>
                  <a:srgbClr val="000000"/>
                </a:solidFill>
                <a:latin typeface="Verdana" pitchFamily="34" charset="0"/>
                <a:cs typeface="Times New Roman" pitchFamily="18" charset="0"/>
              </a:rPr>
              <a:t>Problema este ca, dupa 30-35 de ani, apare infertilitatea. Cuplul infertil care se prezinta la medic are varsta medie de 32 ani (ea) si 38 ani (el).</a:t>
            </a:r>
            <a:r>
              <a:rPr lang="ro-RO" sz="900">
                <a:solidFill>
                  <a:srgbClr val="000000"/>
                </a:solidFill>
                <a:latin typeface="Calibri" pitchFamily="34" charset="0"/>
                <a:ea typeface="Times New Roman" pitchFamily="18" charset="0"/>
                <a:cs typeface="Verdana" pitchFamily="34" charset="0"/>
              </a:rPr>
              <a:t> Asadar, atunci cand isi fac aparitia, bebelusii de astazi reprezinta mult mai mult pentru parinti decat copiii din gene</a:t>
            </a:r>
            <a:r>
              <a:rPr lang="ro-RO" sz="900">
                <a:solidFill>
                  <a:srgbClr val="000000"/>
                </a:solidFill>
                <a:latin typeface="Verdana" pitchFamily="34" charset="0"/>
                <a:cs typeface="Times New Roman" pitchFamily="18" charset="0"/>
              </a:rPr>
              <a:t>ratiile precedente. </a:t>
            </a:r>
            <a:br>
              <a:rPr lang="ro-RO" sz="900">
                <a:solidFill>
                  <a:srgbClr val="000000"/>
                </a:solidFill>
                <a:latin typeface="Verdana" pitchFamily="34" charset="0"/>
                <a:cs typeface="Times New Roman" pitchFamily="18" charset="0"/>
              </a:rPr>
            </a:br>
            <a:r>
              <a:rPr lang="ro-RO" sz="900">
                <a:solidFill>
                  <a:srgbClr val="000000"/>
                </a:solidFill>
                <a:latin typeface="Verdana" pitchFamily="34" charset="0"/>
                <a:cs typeface="Times New Roman" pitchFamily="18" charset="0"/>
              </a:rPr>
              <a:t>"Copiii pot avea un impact enorm asupra unui cuplu inca inainte de a-si face aparitia", spune psihologul Carmen Demi. "Esential e ca decizia de a avea un copil sa fie luata de ambii parteneri, cum la fel de important este ca fiecare dintre ei sa se implice (nu doar mama) in pregatirea nasterii si apoi in ingrijirea constanta a noului membru ale familiei."</a:t>
            </a:r>
            <a:endParaRPr lang="ro-RO" sz="800"/>
          </a:p>
          <a:p>
            <a:pPr eaLnBrk="0" hangingPunct="0"/>
            <a:endParaRPr lang="ro-RO"/>
          </a:p>
        </p:txBody>
      </p:sp>
      <p:pic>
        <p:nvPicPr>
          <p:cNvPr id="44038" name="Imagine 4" descr="http://content.ad20.net/Storage/0_0/blank.gif"/>
          <p:cNvPicPr>
            <a:picLocks noChangeAspect="1" noChangeArrowheads="1"/>
          </p:cNvPicPr>
          <p:nvPr/>
        </p:nvPicPr>
        <p:blipFill>
          <a:blip r:embed="rId2"/>
          <a:srcRect/>
          <a:stretch>
            <a:fillRect/>
          </a:stretch>
        </p:blipFill>
        <p:spPr bwMode="auto">
          <a:xfrm>
            <a:off x="0" y="457200"/>
            <a:ext cx="9525" cy="9525"/>
          </a:xfrm>
          <a:prstGeom prst="rect">
            <a:avLst/>
          </a:prstGeom>
          <a:noFill/>
          <a:ln w="9525">
            <a:noFill/>
            <a:miter lim="800000"/>
            <a:headEnd/>
            <a:tailEnd/>
          </a:ln>
        </p:spPr>
      </p:pic>
      <p:sp>
        <p:nvSpPr>
          <p:cNvPr id="44039" name="Rectangle 6"/>
          <p:cNvSpPr>
            <a:spLocks noChangeArrowheads="1"/>
          </p:cNvSpPr>
          <p:nvPr/>
        </p:nvSpPr>
        <p:spPr bwMode="auto">
          <a:xfrm>
            <a:off x="0" y="6143625"/>
            <a:ext cx="9144000" cy="0"/>
          </a:xfrm>
          <a:prstGeom prst="rect">
            <a:avLst/>
          </a:prstGeom>
          <a:solidFill>
            <a:srgbClr val="FFFFFF"/>
          </a:solidFill>
          <a:ln w="9525">
            <a:noFill/>
            <a:miter lim="800000"/>
            <a:headEnd/>
            <a:tailEnd/>
          </a:ln>
        </p:spPr>
        <p:txBody>
          <a:bodyPr wrap="none" anchor="ctr">
            <a:spAutoFit/>
          </a:bodyPr>
          <a:lstStyle/>
          <a:p>
            <a:r>
              <a:rPr lang="ro-RO" sz="900">
                <a:solidFill>
                  <a:srgbClr val="FF6600"/>
                </a:solidFill>
                <a:latin typeface="Verdana" pitchFamily="34" charset="0"/>
                <a:cs typeface="Times New Roman" pitchFamily="18" charset="0"/>
              </a:rPr>
              <a:t>Cuvinte cheie: </a:t>
            </a:r>
            <a:r>
              <a:rPr lang="ro-RO" sz="900">
                <a:solidFill>
                  <a:srgbClr val="FF6600"/>
                </a:solidFill>
                <a:latin typeface="Verdana" pitchFamily="34" charset="0"/>
                <a:cs typeface="Times New Roman" pitchFamily="18" charset="0"/>
                <a:hlinkClick r:id="rId3" tooltip="copii"/>
              </a:rPr>
              <a:t>copii,</a:t>
            </a:r>
            <a:r>
              <a:rPr lang="ro-RO" sz="900">
                <a:solidFill>
                  <a:srgbClr val="FF6600"/>
                </a:solidFill>
                <a:latin typeface="Verdana" pitchFamily="34" charset="0"/>
                <a:cs typeface="Times New Roman" pitchFamily="18" charset="0"/>
              </a:rPr>
              <a:t> </a:t>
            </a:r>
            <a:r>
              <a:rPr lang="ro-RO" sz="900">
                <a:solidFill>
                  <a:srgbClr val="FF6600"/>
                </a:solidFill>
                <a:latin typeface="Verdana" pitchFamily="34" charset="0"/>
                <a:cs typeface="Times New Roman" pitchFamily="18" charset="0"/>
                <a:hlinkClick r:id="rId4" tooltip="parinti"/>
              </a:rPr>
              <a:t>parinti,</a:t>
            </a:r>
            <a:r>
              <a:rPr lang="ro-RO" sz="900">
                <a:solidFill>
                  <a:srgbClr val="FF6600"/>
                </a:solidFill>
                <a:latin typeface="Verdana" pitchFamily="34" charset="0"/>
                <a:cs typeface="Times New Roman" pitchFamily="18" charset="0"/>
              </a:rPr>
              <a:t> </a:t>
            </a:r>
            <a:r>
              <a:rPr lang="ro-RO" sz="900">
                <a:solidFill>
                  <a:srgbClr val="FF6600"/>
                </a:solidFill>
                <a:latin typeface="Verdana" pitchFamily="34" charset="0"/>
                <a:cs typeface="Times New Roman" pitchFamily="18" charset="0"/>
                <a:hlinkClick r:id="rId5" tooltip="relatii"/>
              </a:rPr>
              <a:t>relatii,</a:t>
            </a:r>
            <a:r>
              <a:rPr lang="ro-RO" sz="900">
                <a:solidFill>
                  <a:srgbClr val="FF6600"/>
                </a:solidFill>
                <a:latin typeface="Verdana" pitchFamily="34" charset="0"/>
                <a:cs typeface="Times New Roman" pitchFamily="18" charset="0"/>
              </a:rPr>
              <a:t> </a:t>
            </a:r>
            <a:r>
              <a:rPr lang="ro-RO" sz="900">
                <a:solidFill>
                  <a:srgbClr val="FF6600"/>
                </a:solidFill>
                <a:latin typeface="Verdana" pitchFamily="34" charset="0"/>
                <a:cs typeface="Times New Roman" pitchFamily="18" charset="0"/>
                <a:hlinkClick r:id="rId6" tooltip="familie"/>
              </a:rPr>
              <a:t>familie,</a:t>
            </a:r>
            <a:r>
              <a:rPr lang="ro-RO" sz="900">
                <a:solidFill>
                  <a:srgbClr val="FF6600"/>
                </a:solidFill>
                <a:latin typeface="Verdana" pitchFamily="34" charset="0"/>
                <a:cs typeface="Times New Roman" pitchFamily="18" charset="0"/>
              </a:rPr>
              <a:t> </a:t>
            </a:r>
            <a:r>
              <a:rPr lang="ro-RO" sz="900">
                <a:solidFill>
                  <a:srgbClr val="FF6600"/>
                </a:solidFill>
                <a:latin typeface="Verdana" pitchFamily="34" charset="0"/>
                <a:cs typeface="Times New Roman" pitchFamily="18" charset="0"/>
                <a:hlinkClick r:id="rId7" tooltip="mama"/>
              </a:rPr>
              <a:t>mama,</a:t>
            </a:r>
            <a:r>
              <a:rPr lang="ro-RO" sz="900">
                <a:solidFill>
                  <a:srgbClr val="FF6600"/>
                </a:solidFill>
                <a:latin typeface="Verdana" pitchFamily="34" charset="0"/>
                <a:cs typeface="Times New Roman" pitchFamily="18" charset="0"/>
              </a:rPr>
              <a:t> </a:t>
            </a:r>
            <a:r>
              <a:rPr lang="ro-RO" sz="900">
                <a:solidFill>
                  <a:srgbClr val="FF6600"/>
                </a:solidFill>
                <a:latin typeface="Verdana" pitchFamily="34" charset="0"/>
                <a:cs typeface="Times New Roman" pitchFamily="18" charset="0"/>
                <a:hlinkClick r:id="rId8" tooltip="tata"/>
              </a:rPr>
              <a:t>tata</a:t>
            </a:r>
            <a:r>
              <a:rPr lang="ro-RO" sz="900">
                <a:solidFill>
                  <a:srgbClr val="FF6600"/>
                </a:solidFill>
                <a:latin typeface="Verdana" pitchFamily="34" charset="0"/>
                <a:cs typeface="Times New Roman" pitchFamily="18" charset="0"/>
              </a:rPr>
              <a:t> </a:t>
            </a:r>
            <a:endParaRPr lang="ro-RO"/>
          </a:p>
        </p:txBody>
      </p:sp>
      <p:pic>
        <p:nvPicPr>
          <p:cNvPr id="11" name="Imagine 10" descr="cuplu1.jpg"/>
          <p:cNvPicPr>
            <a:picLocks noChangeAspect="1"/>
          </p:cNvPicPr>
          <p:nvPr/>
        </p:nvPicPr>
        <p:blipFill>
          <a:blip r:embed="rId9" cstate="print"/>
          <a:stretch>
            <a:fillRect/>
          </a:stretch>
        </p:blipFill>
        <p:spPr>
          <a:xfrm>
            <a:off x="5929322" y="1857364"/>
            <a:ext cx="2528886" cy="3657600"/>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u 2"/>
          <p:cNvSpPr>
            <a:spLocks noGrp="1"/>
          </p:cNvSpPr>
          <p:nvPr>
            <p:ph type="title"/>
          </p:nvPr>
        </p:nvSpPr>
        <p:spPr>
          <a:xfrm>
            <a:off x="357158" y="0"/>
            <a:ext cx="8305800" cy="1143000"/>
          </a:xfrm>
        </p:spPr>
        <p:txBody>
          <a:bodyPr>
            <a:normAutofit fontScale="90000"/>
          </a:bodyPr>
          <a:lstStyle/>
          <a:p>
            <a:pPr fontAlgn="auto">
              <a:spcAft>
                <a:spcPts val="0"/>
              </a:spcAft>
              <a:defRPr/>
            </a:pPr>
            <a:r>
              <a:rPr lang="en-US" sz="3600" b="1" dirty="0" err="1" smtClean="0">
                <a:solidFill>
                  <a:schemeClr val="tx1">
                    <a:lumMod val="95000"/>
                    <a:lumOff val="5000"/>
                  </a:schemeClr>
                </a:solidFill>
              </a:rPr>
              <a:t>Cand</a:t>
            </a:r>
            <a:r>
              <a:rPr lang="en-US" sz="3600" b="1" dirty="0" smtClean="0">
                <a:solidFill>
                  <a:schemeClr val="tx1">
                    <a:lumMod val="95000"/>
                    <a:lumOff val="5000"/>
                  </a:schemeClr>
                </a:solidFill>
              </a:rPr>
              <a:t> </a:t>
            </a:r>
            <a:r>
              <a:rPr lang="en-US" sz="3600" b="1" dirty="0" err="1" smtClean="0">
                <a:solidFill>
                  <a:schemeClr val="tx1">
                    <a:lumMod val="95000"/>
                    <a:lumOff val="5000"/>
                  </a:schemeClr>
                </a:solidFill>
              </a:rPr>
              <a:t>dorinta</a:t>
            </a:r>
            <a:r>
              <a:rPr lang="en-US" sz="3600" b="1" dirty="0" smtClean="0">
                <a:solidFill>
                  <a:schemeClr val="tx1">
                    <a:lumMod val="95000"/>
                    <a:lumOff val="5000"/>
                  </a:schemeClr>
                </a:solidFill>
              </a:rPr>
              <a:t> de a </a:t>
            </a:r>
            <a:r>
              <a:rPr lang="en-US" sz="3600" b="1" dirty="0" err="1" smtClean="0">
                <a:solidFill>
                  <a:schemeClr val="tx1">
                    <a:lumMod val="95000"/>
                    <a:lumOff val="5000"/>
                  </a:schemeClr>
                </a:solidFill>
              </a:rPr>
              <a:t>avea</a:t>
            </a:r>
            <a:r>
              <a:rPr lang="en-US" sz="3600" b="1" dirty="0" smtClean="0">
                <a:solidFill>
                  <a:schemeClr val="tx1">
                    <a:lumMod val="95000"/>
                    <a:lumOff val="5000"/>
                  </a:schemeClr>
                </a:solidFill>
              </a:rPr>
              <a:t> un </a:t>
            </a:r>
            <a:r>
              <a:rPr lang="en-US" sz="3600" b="1" dirty="0" err="1" smtClean="0">
                <a:solidFill>
                  <a:schemeClr val="tx1">
                    <a:lumMod val="95000"/>
                    <a:lumOff val="5000"/>
                  </a:schemeClr>
                </a:solidFill>
              </a:rPr>
              <a:t>copil</a:t>
            </a:r>
            <a:r>
              <a:rPr lang="en-US" sz="3600" b="1" dirty="0" smtClean="0">
                <a:solidFill>
                  <a:schemeClr val="tx1">
                    <a:lumMod val="95000"/>
                    <a:lumOff val="5000"/>
                  </a:schemeClr>
                </a:solidFill>
              </a:rPr>
              <a:t> </a:t>
            </a:r>
            <a:r>
              <a:rPr lang="en-US" sz="3600" b="1" dirty="0" err="1" smtClean="0">
                <a:solidFill>
                  <a:schemeClr val="tx1">
                    <a:lumMod val="95000"/>
                    <a:lumOff val="5000"/>
                  </a:schemeClr>
                </a:solidFill>
              </a:rPr>
              <a:t>devine</a:t>
            </a:r>
            <a:r>
              <a:rPr lang="en-US" sz="3600" b="1" dirty="0" smtClean="0">
                <a:solidFill>
                  <a:schemeClr val="tx1">
                    <a:lumMod val="95000"/>
                    <a:lumOff val="5000"/>
                  </a:schemeClr>
                </a:solidFill>
              </a:rPr>
              <a:t> </a:t>
            </a:r>
            <a:r>
              <a:rPr lang="en-US" sz="3600" b="1" dirty="0" err="1" smtClean="0">
                <a:solidFill>
                  <a:schemeClr val="tx1">
                    <a:lumMod val="95000"/>
                    <a:lumOff val="5000"/>
                  </a:schemeClr>
                </a:solidFill>
              </a:rPr>
              <a:t>obsesie</a:t>
            </a:r>
            <a:r>
              <a:rPr lang="ro-RO" dirty="0" smtClean="0"/>
              <a:t/>
            </a:r>
            <a:br>
              <a:rPr lang="ro-RO" dirty="0" smtClean="0"/>
            </a:br>
            <a:endParaRPr lang="ro-RO" dirty="0"/>
          </a:p>
        </p:txBody>
      </p:sp>
      <p:pic>
        <p:nvPicPr>
          <p:cNvPr id="4" name="Imagine 3" descr="obsesia_pentru_copil.jpg"/>
          <p:cNvPicPr>
            <a:picLocks noChangeAspect="1"/>
          </p:cNvPicPr>
          <p:nvPr/>
        </p:nvPicPr>
        <p:blipFill>
          <a:blip r:embed="rId2" cstate="print"/>
          <a:stretch>
            <a:fillRect/>
          </a:stretch>
        </p:blipFill>
        <p:spPr>
          <a:xfrm>
            <a:off x="0" y="714375"/>
            <a:ext cx="9144000" cy="6143625"/>
          </a:xfrm>
          <a:prstGeom prst="rect">
            <a:avLst/>
          </a:prstGeom>
          <a:ln>
            <a:noFill/>
          </a:ln>
          <a:effectLst>
            <a:outerShdw blurRad="190500" algn="tl" rotWithShape="0">
              <a:srgbClr val="000000">
                <a:alpha val="70000"/>
              </a:srgbClr>
            </a:outerShdw>
          </a:effectLst>
        </p:spPr>
      </p:pic>
      <p:sp>
        <p:nvSpPr>
          <p:cNvPr id="8196" name="CasetăText 4"/>
          <p:cNvSpPr txBox="1">
            <a:spLocks noChangeArrowheads="1"/>
          </p:cNvSpPr>
          <p:nvPr/>
        </p:nvSpPr>
        <p:spPr bwMode="auto">
          <a:xfrm>
            <a:off x="142875" y="857250"/>
            <a:ext cx="8286750" cy="5448300"/>
          </a:xfrm>
          <a:prstGeom prst="rect">
            <a:avLst/>
          </a:prstGeom>
          <a:noFill/>
          <a:ln w="9525">
            <a:noFill/>
            <a:miter lim="800000"/>
            <a:headEnd/>
            <a:tailEnd/>
          </a:ln>
        </p:spPr>
        <p:txBody>
          <a:bodyPr>
            <a:spAutoFit/>
          </a:bodyPr>
          <a:lstStyle/>
          <a:p>
            <a:r>
              <a:rPr lang="en-US" sz="1200" b="1">
                <a:ea typeface="Times New Roman" pitchFamily="18" charset="0"/>
              </a:rPr>
              <a:t>A trecut deja ceva timp de cand iti doresti un copil. Dar partenerul tau nu vrea momentan sa auda de asa ceva. Problema este cand aceasta dorinta se transforma in obsesie. Si daca aceasta nevoie de a intemeia o familie ascunde un blocaj mai profund?</a:t>
            </a:r>
            <a:endParaRPr lang="ro-RO" sz="1200" b="1" i="1">
              <a:latin typeface="Cambria" pitchFamily="18" charset="0"/>
              <a:ea typeface="Times New Roman" pitchFamily="18" charset="0"/>
            </a:endParaRPr>
          </a:p>
          <a:p>
            <a:pPr eaLnBrk="0" hangingPunct="0"/>
            <a:r>
              <a:rPr lang="en-US" sz="1200" b="1" i="1">
                <a:latin typeface="Cambria" pitchFamily="18" charset="0"/>
                <a:ea typeface="Times New Roman" pitchFamily="18" charset="0"/>
              </a:rPr>
              <a:t>Obsesia de a avea un copil</a:t>
            </a:r>
            <a:endParaRPr lang="ro-RO" sz="1200" b="1" i="1">
              <a:latin typeface="Cambria" pitchFamily="18" charset="0"/>
              <a:ea typeface="Times New Roman" pitchFamily="18" charset="0"/>
            </a:endParaRPr>
          </a:p>
          <a:p>
            <a:pPr eaLnBrk="0" hangingPunct="0"/>
            <a:r>
              <a:rPr lang="en-US" sz="1200" b="1">
                <a:ea typeface="Times New Roman" pitchFamily="18" charset="0"/>
              </a:rPr>
              <a:t>Dorinta de a avea un copil este un lucru cat se poate de normal. Totusi, nu trebuie sa confunzi dorinta cu obsesia. Dorinta de a face un copil si incercarea de convingere e partenerului sa accepte acest lucru este o atitudine destul de frecventa.  Dar cand asta devine un conflict permanent in sanul cuplului, din cauza ca nu incetezi sa abordezi acelasi subiect; cand dorinta devine o hartuire permanenta pentru partener, atentie! Trebuie sa analizezi bine aceasta “dorinta”.</a:t>
            </a:r>
            <a:endParaRPr lang="ro-RO" sz="1200" b="1" i="1">
              <a:latin typeface="Cambria" pitchFamily="18" charset="0"/>
              <a:cs typeface="Times New Roman" pitchFamily="18" charset="0"/>
            </a:endParaRPr>
          </a:p>
          <a:p>
            <a:pPr eaLnBrk="0" hangingPunct="0"/>
            <a:r>
              <a:rPr lang="en-US" sz="1200" b="1" i="1">
                <a:latin typeface="Cambria" pitchFamily="18" charset="0"/>
                <a:cs typeface="Times New Roman" pitchFamily="18" charset="0"/>
              </a:rPr>
              <a:t>De ce doresti neparat sa ramai insarcinta?</a:t>
            </a:r>
            <a:endParaRPr lang="ro-RO" sz="1200" b="1" i="1">
              <a:latin typeface="Cambria" pitchFamily="18" charset="0"/>
              <a:cs typeface="Times New Roman" pitchFamily="18" charset="0"/>
            </a:endParaRPr>
          </a:p>
          <a:p>
            <a:pPr eaLnBrk="0" hangingPunct="0"/>
            <a:r>
              <a:rPr lang="en-US" sz="1200" b="1">
                <a:cs typeface="Times New Roman" pitchFamily="18" charset="0"/>
              </a:rPr>
              <a:t>Dorinta de a avea imediat un copil poate ascunde o problema mai profunda. Uneori aceasta dorinta este traita ca fiind o necesitate, o necesitate care devine vitala. Pentru unele femei, sa aiba un copil “cu orice pret” este important deoarece “toate colegele au facut deja primul copil” sau pentru ca au impresia ca imbatranesc repede.  Pentru ele, intai de toate trebuie sa se simta “in cursa” sau “in grup”. Acest copil care trebuie sa vina reprezinta atunci garantarea integrarii, intr-un grup cel mai adesea. Este mai mult o chestune de imagine decat o dorinta reala pentru amandoi. De asemenea femeia poate percepe copilul care se va naste ca pe “un obiect unic” deoarece va avea “ceva” din el si din ea. Acesta va fi de asemenea un simbol al descendentei, deoarece va marca trecerea femeii pe pamant. Cand aducem pe lume un copil , nu este de asemenea dovada ca undeva, am avut o viata reusita?  Cel putin asta este impresia pe care o au anumite femei.</a:t>
            </a:r>
            <a:endParaRPr lang="ro-RO" sz="1200" b="1" i="1">
              <a:latin typeface="Cambria" pitchFamily="18" charset="0"/>
              <a:cs typeface="Times New Roman" pitchFamily="18" charset="0"/>
            </a:endParaRPr>
          </a:p>
          <a:p>
            <a:pPr eaLnBrk="0" hangingPunct="0"/>
            <a:r>
              <a:rPr lang="en-US" sz="1200" b="1" i="1">
                <a:latin typeface="Cambria" pitchFamily="18" charset="0"/>
                <a:cs typeface="Times New Roman" pitchFamily="18" charset="0"/>
              </a:rPr>
              <a:t>Presiunea pusa pe viitorul tata</a:t>
            </a:r>
            <a:endParaRPr lang="ro-RO" sz="1200" b="1" i="1">
              <a:latin typeface="Cambria" pitchFamily="18" charset="0"/>
              <a:cs typeface="Times New Roman" pitchFamily="18" charset="0"/>
            </a:endParaRPr>
          </a:p>
          <a:p>
            <a:pPr eaLnBrk="0" hangingPunct="0"/>
            <a:r>
              <a:rPr lang="en-US" sz="1200" b="1">
                <a:cs typeface="Times New Roman" pitchFamily="18" charset="0"/>
              </a:rPr>
              <a:t>Pentru alte femei,  este esential ca barbatul lor sa le faca un copil, deoarece micutul va deveni, cred ele, o garantie pentru cuplul lor. Conceput de amandoi, copilul va reprezenta legatura care ar trebui sa asigure longevitatea cuplului. Din pacate, deziluzia este de multe ori mare. Este ca atunci cand ele se jucau de-a mama cand erau fetite, un tatic pentru bebe reprezinta un vis al fetitei de altadata. Este familia pe care si-o doreste femeia-copil, asa cum a fost invatata de mica. Din pacate, acestea sunt de multe ori cuplurile care sufera de “diferente ireconciliabile”</a:t>
            </a:r>
            <a:r>
              <a:rPr lang="en-US" sz="1200" b="1" i="1">
                <a:cs typeface="Times New Roman" pitchFamily="18" charset="0"/>
              </a:rPr>
              <a:t>. </a:t>
            </a:r>
            <a:r>
              <a:rPr lang="en-US" sz="1200" b="1">
                <a:cs typeface="Times New Roman" pitchFamily="18" charset="0"/>
              </a:rPr>
              <a:t>Tatal se simte blocat si hartuit constant, in timp ce femeia resimte o deziluzie mai profunda, pe care a crezut ca o va putea invinge facand acest copil. De aceea este important pentru fiecare cuplu sa ia decizia de a avea un copil impreuna, si fiecare sa-si exprime dorintele si temerile. Sa fii mama este magic, dar mai trebuie si ca aceasta magie sa fie pastrata!</a:t>
            </a:r>
            <a:endParaRPr lang="en-US" sz="1200" b="1"/>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CasetăText 1"/>
          <p:cNvSpPr txBox="1">
            <a:spLocks noChangeArrowheads="1"/>
          </p:cNvSpPr>
          <p:nvPr/>
        </p:nvSpPr>
        <p:spPr bwMode="auto">
          <a:xfrm>
            <a:off x="1785938" y="785813"/>
            <a:ext cx="4857750" cy="646112"/>
          </a:xfrm>
          <a:prstGeom prst="rect">
            <a:avLst/>
          </a:prstGeom>
          <a:noFill/>
          <a:ln w="9525">
            <a:noFill/>
            <a:miter lim="800000"/>
            <a:headEnd/>
            <a:tailEnd/>
          </a:ln>
        </p:spPr>
        <p:txBody>
          <a:bodyPr>
            <a:spAutoFit/>
          </a:bodyPr>
          <a:lstStyle/>
          <a:p>
            <a:r>
              <a:rPr lang="ro-RO" b="1" i="1">
                <a:latin typeface="Constantia" pitchFamily="18" charset="0"/>
              </a:rPr>
              <a:t>Depresia in perioada sarcinii si legatura cu depresia de dupa nasterea copilului</a:t>
            </a:r>
          </a:p>
        </p:txBody>
      </p:sp>
      <p:sp>
        <p:nvSpPr>
          <p:cNvPr id="68609" name="Rectangle 1"/>
          <p:cNvSpPr>
            <a:spLocks noChangeArrowheads="1"/>
          </p:cNvSpPr>
          <p:nvPr/>
        </p:nvSpPr>
        <p:spPr bwMode="auto">
          <a:xfrm>
            <a:off x="642938" y="1714500"/>
            <a:ext cx="2500312" cy="2724150"/>
          </a:xfrm>
          <a:prstGeom prst="rect">
            <a:avLst/>
          </a:prstGeom>
          <a:solidFill>
            <a:schemeClr val="accent1">
              <a:lumMod val="40000"/>
              <a:lumOff val="60000"/>
            </a:schemeClr>
          </a:solidFill>
          <a:ln w="9525">
            <a:noFill/>
            <a:miter lim="800000"/>
            <a:headEnd/>
            <a:tailEnd/>
          </a:ln>
          <a:effectLst/>
        </p:spPr>
        <p:txBody>
          <a:bodyPr anchor="ctr">
            <a:spAutoFit/>
          </a:bodyPr>
          <a:lstStyle/>
          <a:p>
            <a:pPr algn="just">
              <a:defRPr/>
            </a:pPr>
            <a:r>
              <a:rPr lang="ro-RO" sz="900" b="1" i="1" dirty="0">
                <a:solidFill>
                  <a:srgbClr val="333333"/>
                </a:solidFill>
                <a:latin typeface="Arial" pitchFamily="34" charset="0"/>
                <a:ea typeface="Times New Roman" pitchFamily="18" charset="0"/>
                <a:cs typeface="Arial" pitchFamily="34" charset="0"/>
                <a:hlinkClick r:id="rId2"/>
              </a:rPr>
              <a:t>Depresia,</a:t>
            </a:r>
            <a:r>
              <a:rPr lang="ro-RO" sz="900" b="1" i="1" dirty="0">
                <a:solidFill>
                  <a:srgbClr val="333333"/>
                </a:solidFill>
                <a:latin typeface="Arial" pitchFamily="34" charset="0"/>
                <a:ea typeface="Times New Roman" pitchFamily="18" charset="0"/>
                <a:cs typeface="Arial" pitchFamily="34" charset="0"/>
              </a:rPr>
              <a:t> </a:t>
            </a:r>
            <a:r>
              <a:rPr lang="ro-RO" sz="900" b="1" i="1" dirty="0" err="1">
                <a:solidFill>
                  <a:srgbClr val="333333"/>
                </a:solidFill>
                <a:latin typeface="Arial" pitchFamily="34" charset="0"/>
                <a:ea typeface="Times New Roman" pitchFamily="18" charset="0"/>
                <a:cs typeface="Arial" pitchFamily="34" charset="0"/>
              </a:rPr>
              <a:t>tristetea</a:t>
            </a:r>
            <a:r>
              <a:rPr lang="ro-RO" sz="900" b="1" i="1" dirty="0">
                <a:solidFill>
                  <a:srgbClr val="333333"/>
                </a:solidFill>
                <a:latin typeface="Arial" pitchFamily="34" charset="0"/>
                <a:ea typeface="Times New Roman" pitchFamily="18" charset="0"/>
                <a:cs typeface="Arial" pitchFamily="34" charset="0"/>
              </a:rPr>
              <a:t>, nefericirea, expresii de genul "</a:t>
            </a:r>
            <a:r>
              <a:rPr lang="ro-RO" sz="900" b="1" i="1" dirty="0" err="1">
                <a:solidFill>
                  <a:srgbClr val="333333"/>
                </a:solidFill>
                <a:latin typeface="Arial" pitchFamily="34" charset="0"/>
                <a:ea typeface="Times New Roman" pitchFamily="18" charset="0"/>
                <a:cs typeface="Arial" pitchFamily="34" charset="0"/>
              </a:rPr>
              <a:t>ma</a:t>
            </a:r>
            <a:r>
              <a:rPr lang="ro-RO" sz="900" b="1" i="1" dirty="0">
                <a:solidFill>
                  <a:srgbClr val="333333"/>
                </a:solidFill>
                <a:latin typeface="Arial" pitchFamily="34" charset="0"/>
                <a:ea typeface="Times New Roman" pitchFamily="18" charset="0"/>
                <a:cs typeface="Arial" pitchFamily="34" charset="0"/>
              </a:rPr>
              <a:t> simt prost azi !" sau "Am o stare proasta azi, n-am chef de nimic!" sau "</a:t>
            </a:r>
            <a:r>
              <a:rPr lang="ro-RO" sz="900" b="1" i="1" dirty="0" err="1">
                <a:solidFill>
                  <a:srgbClr val="333333"/>
                </a:solidFill>
                <a:latin typeface="Arial" pitchFamily="34" charset="0"/>
                <a:ea typeface="Times New Roman" pitchFamily="18" charset="0"/>
                <a:cs typeface="Arial" pitchFamily="34" charset="0"/>
              </a:rPr>
              <a:t>Ma</a:t>
            </a:r>
            <a:r>
              <a:rPr lang="ro-RO" sz="900" b="1" i="1" dirty="0">
                <a:solidFill>
                  <a:srgbClr val="333333"/>
                </a:solidFill>
                <a:latin typeface="Arial" pitchFamily="34" charset="0"/>
                <a:ea typeface="Times New Roman" pitchFamily="18" charset="0"/>
                <a:cs typeface="Arial" pitchFamily="34" charset="0"/>
              </a:rPr>
              <a:t> simt </a:t>
            </a:r>
            <a:r>
              <a:rPr lang="ro-RO" sz="900" b="1" i="1" dirty="0" err="1">
                <a:solidFill>
                  <a:srgbClr val="333333"/>
                </a:solidFill>
                <a:latin typeface="Arial" pitchFamily="34" charset="0"/>
                <a:ea typeface="Times New Roman" pitchFamily="18" charset="0"/>
                <a:cs typeface="Arial" pitchFamily="34" charset="0"/>
              </a:rPr>
              <a:t>asa</a:t>
            </a:r>
            <a:r>
              <a:rPr lang="ro-RO" sz="900" b="1" i="1" dirty="0">
                <a:solidFill>
                  <a:srgbClr val="333333"/>
                </a:solidFill>
                <a:latin typeface="Arial" pitchFamily="34" charset="0"/>
                <a:ea typeface="Times New Roman" pitchFamily="18" charset="0"/>
                <a:cs typeface="Arial" pitchFamily="34" charset="0"/>
              </a:rPr>
              <a:t> de trista !" si multe altele sunt formule lingvistice familiare, </a:t>
            </a:r>
            <a:r>
              <a:rPr lang="ro-RO" sz="900" b="1" i="1" dirty="0" err="1">
                <a:solidFill>
                  <a:srgbClr val="333333"/>
                </a:solidFill>
                <a:latin typeface="Arial" pitchFamily="34" charset="0"/>
                <a:ea typeface="Times New Roman" pitchFamily="18" charset="0"/>
                <a:cs typeface="Arial" pitchFamily="34" charset="0"/>
              </a:rPr>
              <a:t>obisnuite</a:t>
            </a:r>
            <a:r>
              <a:rPr lang="ro-RO" sz="900" b="1" i="1" dirty="0">
                <a:solidFill>
                  <a:srgbClr val="333333"/>
                </a:solidFill>
                <a:latin typeface="Arial" pitchFamily="34" charset="0"/>
                <a:ea typeface="Times New Roman" pitchFamily="18" charset="0"/>
                <a:cs typeface="Arial" pitchFamily="34" charset="0"/>
              </a:rPr>
              <a:t>, de exprimare a unei </a:t>
            </a:r>
            <a:r>
              <a:rPr lang="ro-RO" sz="900" b="1" i="1" dirty="0" err="1">
                <a:solidFill>
                  <a:srgbClr val="333333"/>
                </a:solidFill>
                <a:latin typeface="Arial" pitchFamily="34" charset="0"/>
                <a:ea typeface="Times New Roman" pitchFamily="18" charset="0"/>
                <a:cs typeface="Arial" pitchFamily="34" charset="0"/>
              </a:rPr>
              <a:t>stari</a:t>
            </a:r>
            <a:r>
              <a:rPr lang="ro-RO" sz="900" b="1" i="1" dirty="0">
                <a:solidFill>
                  <a:srgbClr val="333333"/>
                </a:solidFill>
                <a:latin typeface="Arial" pitchFamily="34" charset="0"/>
                <a:ea typeface="Times New Roman" pitchFamily="18" charset="0"/>
                <a:cs typeface="Arial" pitchFamily="34" charset="0"/>
              </a:rPr>
              <a:t> interioare </a:t>
            </a:r>
            <a:r>
              <a:rPr lang="ro-RO" sz="900" b="1" i="1" dirty="0" err="1">
                <a:solidFill>
                  <a:srgbClr val="333333"/>
                </a:solidFill>
                <a:latin typeface="Arial" pitchFamily="34" charset="0"/>
                <a:ea typeface="Times New Roman" pitchFamily="18" charset="0"/>
                <a:cs typeface="Arial" pitchFamily="34" charset="0"/>
              </a:rPr>
              <a:t>careia</a:t>
            </a:r>
            <a:r>
              <a:rPr lang="ro-RO" sz="900" b="1" i="1" dirty="0">
                <a:solidFill>
                  <a:srgbClr val="333333"/>
                </a:solidFill>
                <a:latin typeface="Arial" pitchFamily="34" charset="0"/>
                <a:ea typeface="Times New Roman" pitchFamily="18" charset="0"/>
                <a:cs typeface="Arial" pitchFamily="34" charset="0"/>
              </a:rPr>
              <a:t> daca i-am </a:t>
            </a:r>
            <a:r>
              <a:rPr lang="ro-RO" sz="900" b="1" i="1" dirty="0" err="1">
                <a:solidFill>
                  <a:srgbClr val="333333"/>
                </a:solidFill>
                <a:latin typeface="Arial" pitchFamily="34" charset="0"/>
                <a:ea typeface="Times New Roman" pitchFamily="18" charset="0"/>
                <a:cs typeface="Arial" pitchFamily="34" charset="0"/>
              </a:rPr>
              <a:t>atasa</a:t>
            </a:r>
            <a:r>
              <a:rPr lang="ro-RO" sz="900" b="1" i="1" dirty="0">
                <a:solidFill>
                  <a:srgbClr val="333333"/>
                </a:solidFill>
                <a:latin typeface="Arial" pitchFamily="34" charset="0"/>
                <a:ea typeface="Times New Roman" pitchFamily="18" charset="0"/>
                <a:cs typeface="Arial" pitchFamily="34" charset="0"/>
              </a:rPr>
              <a:t> un semn matematic acela ar fi cu </a:t>
            </a:r>
            <a:r>
              <a:rPr lang="ro-RO" sz="900" b="1" i="1" dirty="0" err="1">
                <a:solidFill>
                  <a:srgbClr val="333333"/>
                </a:solidFill>
                <a:latin typeface="Arial" pitchFamily="34" charset="0"/>
                <a:ea typeface="Times New Roman" pitchFamily="18" charset="0"/>
                <a:cs typeface="Arial" pitchFamily="34" charset="0"/>
              </a:rPr>
              <a:t>siguranta</a:t>
            </a:r>
            <a:r>
              <a:rPr lang="ro-RO" sz="900" b="1" i="1" dirty="0">
                <a:solidFill>
                  <a:srgbClr val="333333"/>
                </a:solidFill>
                <a:latin typeface="Arial" pitchFamily="34" charset="0"/>
                <a:ea typeface="Times New Roman" pitchFamily="18" charset="0"/>
                <a:cs typeface="Arial" pitchFamily="34" charset="0"/>
              </a:rPr>
              <a:t> "-". Sunt </a:t>
            </a:r>
            <a:r>
              <a:rPr lang="ro-RO" sz="900" b="1" i="1" dirty="0" err="1">
                <a:solidFill>
                  <a:srgbClr val="333333"/>
                </a:solidFill>
                <a:latin typeface="Arial" pitchFamily="34" charset="0"/>
                <a:ea typeface="Times New Roman" pitchFamily="18" charset="0"/>
                <a:cs typeface="Arial" pitchFamily="34" charset="0"/>
              </a:rPr>
              <a:t>stari</a:t>
            </a:r>
            <a:r>
              <a:rPr lang="ro-RO" sz="900" b="1" i="1" dirty="0">
                <a:solidFill>
                  <a:srgbClr val="333333"/>
                </a:solidFill>
                <a:latin typeface="Arial" pitchFamily="34" charset="0"/>
                <a:ea typeface="Times New Roman" pitchFamily="18" charset="0"/>
                <a:cs typeface="Arial" pitchFamily="34" charset="0"/>
              </a:rPr>
              <a:t> negative. </a:t>
            </a:r>
            <a:r>
              <a:rPr lang="ro-RO" sz="900" b="1" i="1" dirty="0" err="1">
                <a:solidFill>
                  <a:srgbClr val="333333"/>
                </a:solidFill>
                <a:latin typeface="Arial" pitchFamily="34" charset="0"/>
                <a:ea typeface="Times New Roman" pitchFamily="18" charset="0"/>
                <a:cs typeface="Arial" pitchFamily="34" charset="0"/>
              </a:rPr>
              <a:t>Insa</a:t>
            </a:r>
            <a:r>
              <a:rPr lang="ro-RO" sz="900" b="1" i="1" dirty="0">
                <a:solidFill>
                  <a:srgbClr val="333333"/>
                </a:solidFill>
                <a:latin typeface="Arial" pitchFamily="34" charset="0"/>
                <a:ea typeface="Times New Roman" pitchFamily="18" charset="0"/>
                <a:cs typeface="Arial" pitchFamily="34" charset="0"/>
              </a:rPr>
              <a:t> dincolo de asumarea lor si firescul lor in anumite momente din </a:t>
            </a:r>
            <a:r>
              <a:rPr lang="ro-RO" sz="900" b="1" i="1" dirty="0" err="1">
                <a:solidFill>
                  <a:srgbClr val="333333"/>
                </a:solidFill>
                <a:latin typeface="Arial" pitchFamily="34" charset="0"/>
                <a:ea typeface="Times New Roman" pitchFamily="18" charset="0"/>
                <a:cs typeface="Arial" pitchFamily="34" charset="0"/>
              </a:rPr>
              <a:t>viata</a:t>
            </a:r>
            <a:r>
              <a:rPr lang="ro-RO" sz="900" b="1" i="1" dirty="0">
                <a:solidFill>
                  <a:srgbClr val="333333"/>
                </a:solidFill>
                <a:latin typeface="Arial" pitchFamily="34" charset="0"/>
                <a:ea typeface="Times New Roman" pitchFamily="18" charset="0"/>
                <a:cs typeface="Arial" pitchFamily="34" charset="0"/>
              </a:rPr>
              <a:t>, lucrurile se pot complica si ne pot </a:t>
            </a:r>
            <a:r>
              <a:rPr lang="ro-RO" sz="900" b="1" i="1" dirty="0" err="1">
                <a:solidFill>
                  <a:srgbClr val="333333"/>
                </a:solidFill>
                <a:latin typeface="Arial" pitchFamily="34" charset="0"/>
                <a:ea typeface="Times New Roman" pitchFamily="18" charset="0"/>
                <a:cs typeface="Arial" pitchFamily="34" charset="0"/>
              </a:rPr>
              <a:t>depasi</a:t>
            </a:r>
            <a:r>
              <a:rPr lang="ro-RO" sz="900" b="1" i="1" dirty="0">
                <a:solidFill>
                  <a:srgbClr val="333333"/>
                </a:solidFill>
                <a:latin typeface="Arial" pitchFamily="34" charset="0"/>
                <a:ea typeface="Times New Roman" pitchFamily="18" charset="0"/>
                <a:cs typeface="Arial" pitchFamily="34" charset="0"/>
              </a:rPr>
              <a:t> capacitatea de a face fata acestor sentimente. Lumea medicala si psihologica a studiat aceste fenomene manifeste in perioada de sarcina si au constatat lucruri foarte importante pentru </a:t>
            </a:r>
            <a:r>
              <a:rPr lang="ro-RO" sz="900" b="1" i="1" dirty="0" err="1">
                <a:solidFill>
                  <a:srgbClr val="333333"/>
                </a:solidFill>
                <a:latin typeface="Arial" pitchFamily="34" charset="0"/>
                <a:ea typeface="Times New Roman" pitchFamily="18" charset="0"/>
                <a:cs typeface="Arial" pitchFamily="34" charset="0"/>
              </a:rPr>
              <a:t>bunastarea</a:t>
            </a:r>
            <a:r>
              <a:rPr lang="ro-RO" sz="900" b="1" i="1" dirty="0">
                <a:solidFill>
                  <a:srgbClr val="333333"/>
                </a:solidFill>
                <a:latin typeface="Arial" pitchFamily="34" charset="0"/>
                <a:ea typeface="Times New Roman" pitchFamily="18" charset="0"/>
                <a:cs typeface="Arial" pitchFamily="34" charset="0"/>
              </a:rPr>
              <a:t> </a:t>
            </a:r>
            <a:r>
              <a:rPr lang="ro-RO" sz="900" b="1" i="1" dirty="0" err="1">
                <a:solidFill>
                  <a:srgbClr val="333333"/>
                </a:solidFill>
                <a:latin typeface="Arial" pitchFamily="34" charset="0"/>
                <a:ea typeface="Times New Roman" pitchFamily="18" charset="0"/>
                <a:cs typeface="Arial" pitchFamily="34" charset="0"/>
              </a:rPr>
              <a:t>voastra</a:t>
            </a:r>
            <a:r>
              <a:rPr lang="ro-RO" sz="900" b="1" i="1" dirty="0">
                <a:solidFill>
                  <a:srgbClr val="333333"/>
                </a:solidFill>
                <a:latin typeface="Arial" pitchFamily="34" charset="0"/>
                <a:ea typeface="Times New Roman" pitchFamily="18" charset="0"/>
                <a:cs typeface="Arial" pitchFamily="34" charset="0"/>
              </a:rPr>
              <a:t> interioara si a familiei.</a:t>
            </a:r>
            <a:r>
              <a:rPr lang="ro-RO" sz="900" dirty="0">
                <a:solidFill>
                  <a:srgbClr val="333333"/>
                </a:solidFill>
                <a:latin typeface="Arial" pitchFamily="34" charset="0"/>
                <a:ea typeface="Times New Roman" pitchFamily="18" charset="0"/>
                <a:cs typeface="Arial" pitchFamily="34" charset="0"/>
              </a:rPr>
              <a:t> </a:t>
            </a:r>
            <a:endParaRPr lang="ro-RO" sz="800" dirty="0">
              <a:latin typeface="Arial" pitchFamily="34" charset="0"/>
              <a:cs typeface="Arial" pitchFamily="34" charset="0"/>
            </a:endParaRPr>
          </a:p>
          <a:p>
            <a:pPr algn="just" eaLnBrk="0" hangingPunct="0">
              <a:defRPr/>
            </a:pPr>
            <a:r>
              <a:rPr lang="ro-RO" sz="900" dirty="0">
                <a:solidFill>
                  <a:srgbClr val="333333"/>
                </a:solidFill>
                <a:latin typeface="Calibri"/>
                <a:ea typeface="Times New Roman" pitchFamily="18" charset="0"/>
                <a:cs typeface="Arial" pitchFamily="34" charset="0"/>
              </a:rPr>
              <a:t> </a:t>
            </a:r>
            <a:endParaRPr lang="ro-RO" dirty="0">
              <a:latin typeface="Arial" pitchFamily="34" charset="0"/>
              <a:cs typeface="Arial" pitchFamily="34" charset="0"/>
            </a:endParaRPr>
          </a:p>
        </p:txBody>
      </p:sp>
      <p:pic>
        <p:nvPicPr>
          <p:cNvPr id="45060" name="Imagine 6" descr="femei-depresie.jpg"/>
          <p:cNvPicPr>
            <a:picLocks noChangeAspect="1"/>
          </p:cNvPicPr>
          <p:nvPr/>
        </p:nvPicPr>
        <p:blipFill>
          <a:blip r:embed="rId3" cstate="print"/>
          <a:srcRect/>
          <a:stretch>
            <a:fillRect/>
          </a:stretch>
        </p:blipFill>
        <p:spPr bwMode="auto">
          <a:xfrm>
            <a:off x="3500438" y="1428750"/>
            <a:ext cx="5091112" cy="4929188"/>
          </a:xfrm>
          <a:prstGeom prst="rect">
            <a:avLst/>
          </a:prstGeom>
          <a:noFill/>
          <a:ln w="9525">
            <a:noFill/>
            <a:miter lim="800000"/>
            <a:headEnd/>
            <a:tailEnd/>
          </a:ln>
        </p:spPr>
      </p:pic>
      <p:sp>
        <p:nvSpPr>
          <p:cNvPr id="45061" name="Rectangle 2"/>
          <p:cNvSpPr>
            <a:spLocks noChangeArrowheads="1"/>
          </p:cNvSpPr>
          <p:nvPr/>
        </p:nvSpPr>
        <p:spPr bwMode="auto">
          <a:xfrm>
            <a:off x="285750" y="3786188"/>
            <a:ext cx="5572125" cy="369887"/>
          </a:xfrm>
          <a:prstGeom prst="rect">
            <a:avLst/>
          </a:prstGeom>
          <a:noFill/>
          <a:ln w="9525">
            <a:noFill/>
            <a:miter lim="800000"/>
            <a:headEnd/>
            <a:tailEnd/>
          </a:ln>
        </p:spPr>
        <p:txBody>
          <a:bodyPr anchor="ctr">
            <a:spAutoFit/>
          </a:bodyPr>
          <a:lstStyle/>
          <a:p>
            <a:pPr eaLnBrk="0" hangingPunct="0"/>
            <a:endParaRPr lang="ro-RO" b="1"/>
          </a:p>
        </p:txBody>
      </p:sp>
      <p:sp>
        <p:nvSpPr>
          <p:cNvPr id="45062" name="Rectangle 2"/>
          <p:cNvSpPr>
            <a:spLocks noChangeArrowheads="1"/>
          </p:cNvSpPr>
          <p:nvPr/>
        </p:nvSpPr>
        <p:spPr bwMode="auto">
          <a:xfrm>
            <a:off x="438150" y="3938588"/>
            <a:ext cx="5572125" cy="369887"/>
          </a:xfrm>
          <a:prstGeom prst="rect">
            <a:avLst/>
          </a:prstGeom>
          <a:noFill/>
          <a:ln w="9525">
            <a:noFill/>
            <a:miter lim="800000"/>
            <a:headEnd/>
            <a:tailEnd/>
          </a:ln>
        </p:spPr>
        <p:txBody>
          <a:bodyPr anchor="ctr">
            <a:spAutoFit/>
          </a:bodyPr>
          <a:lstStyle/>
          <a:p>
            <a:pPr eaLnBrk="0" hangingPunct="0"/>
            <a:endParaRPr lang="ro-RO" b="1"/>
          </a:p>
        </p:txBody>
      </p:sp>
      <p:sp>
        <p:nvSpPr>
          <p:cNvPr id="45063" name="Rectangle 3"/>
          <p:cNvSpPr>
            <a:spLocks noChangeArrowheads="1"/>
          </p:cNvSpPr>
          <p:nvPr/>
        </p:nvSpPr>
        <p:spPr bwMode="auto">
          <a:xfrm>
            <a:off x="3500438" y="3929063"/>
            <a:ext cx="4929187" cy="2478087"/>
          </a:xfrm>
          <a:prstGeom prst="rect">
            <a:avLst/>
          </a:prstGeom>
          <a:noFill/>
          <a:ln w="9525">
            <a:noFill/>
            <a:miter lim="800000"/>
            <a:headEnd/>
            <a:tailEnd/>
          </a:ln>
        </p:spPr>
        <p:txBody>
          <a:bodyPr anchor="ctr">
            <a:spAutoFit/>
          </a:bodyPr>
          <a:lstStyle/>
          <a:p>
            <a:r>
              <a:rPr lang="ro-RO" sz="900" b="1">
                <a:solidFill>
                  <a:schemeClr val="bg1"/>
                </a:solidFill>
                <a:ea typeface="Times New Roman" pitchFamily="18" charset="0"/>
              </a:rPr>
              <a:t>Depresia este o stare </a:t>
            </a:r>
            <a:r>
              <a:rPr lang="ro-RO" sz="1100" b="1">
                <a:solidFill>
                  <a:schemeClr val="bg1"/>
                </a:solidFill>
                <a:ea typeface="Times New Roman" pitchFamily="18" charset="0"/>
              </a:rPr>
              <a:t>emotional-afectiva</a:t>
            </a:r>
            <a:r>
              <a:rPr lang="ro-RO" sz="900" b="1">
                <a:solidFill>
                  <a:schemeClr val="bg1"/>
                </a:solidFill>
                <a:ea typeface="Times New Roman" pitchFamily="18" charset="0"/>
              </a:rPr>
              <a:t> care se caracterizeaza prin unele dintre semnele urmatoare: </a:t>
            </a:r>
            <a:endParaRPr lang="ro-RO" sz="800" b="1">
              <a:solidFill>
                <a:schemeClr val="bg1"/>
              </a:solidFill>
              <a:ea typeface="Times New Roman" pitchFamily="18" charset="0"/>
            </a:endParaRPr>
          </a:p>
          <a:p>
            <a:pPr eaLnBrk="0" hangingPunct="0">
              <a:buFontTx/>
              <a:buChar char="•"/>
            </a:pPr>
            <a:r>
              <a:rPr lang="ro-RO" sz="900" b="1">
                <a:solidFill>
                  <a:schemeClr val="bg1"/>
                </a:solidFill>
                <a:ea typeface="Times New Roman" pitchFamily="18" charset="0"/>
              </a:rPr>
              <a:t>stare persistenta de tristete, de anxietate sau neliniste inexplicabila, o anumita goliciune sau "pustiu" interior; </a:t>
            </a:r>
            <a:endParaRPr lang="ro-RO" sz="1100" b="1">
              <a:solidFill>
                <a:schemeClr val="bg1"/>
              </a:solidFill>
              <a:latin typeface="Calibri" pitchFamily="34" charset="0"/>
              <a:ea typeface="Calibri" pitchFamily="34" charset="0"/>
              <a:cs typeface="Times New Roman" pitchFamily="18" charset="0"/>
            </a:endParaRPr>
          </a:p>
          <a:p>
            <a:pPr eaLnBrk="0" hangingPunct="0">
              <a:buFontTx/>
              <a:buChar char="•"/>
            </a:pPr>
            <a:r>
              <a:rPr lang="ro-RO" sz="900" b="1">
                <a:solidFill>
                  <a:schemeClr val="bg1"/>
                </a:solidFill>
                <a:ea typeface="Times New Roman" pitchFamily="18" charset="0"/>
              </a:rPr>
              <a:t>lipsa de speranta si pesimism ; </a:t>
            </a:r>
            <a:endParaRPr lang="ro-RO" sz="1100" b="1">
              <a:solidFill>
                <a:schemeClr val="bg1"/>
              </a:solidFill>
              <a:latin typeface="Calibri" pitchFamily="34" charset="0"/>
              <a:ea typeface="Calibri" pitchFamily="34" charset="0"/>
              <a:cs typeface="Times New Roman" pitchFamily="18" charset="0"/>
            </a:endParaRPr>
          </a:p>
          <a:p>
            <a:pPr eaLnBrk="0" hangingPunct="0">
              <a:buFontTx/>
              <a:buChar char="•"/>
            </a:pPr>
            <a:r>
              <a:rPr lang="ro-RO" sz="900" b="1">
                <a:solidFill>
                  <a:schemeClr val="bg1"/>
                </a:solidFill>
                <a:ea typeface="Times New Roman" pitchFamily="18" charset="0"/>
              </a:rPr>
              <a:t>sentimente de vinovatie, lispa de valoare personala, sentimentul de neajutorare ; </a:t>
            </a:r>
            <a:endParaRPr lang="ro-RO" sz="1100" b="1">
              <a:solidFill>
                <a:schemeClr val="bg1"/>
              </a:solidFill>
              <a:latin typeface="Calibri" pitchFamily="34" charset="0"/>
              <a:ea typeface="Calibri" pitchFamily="34" charset="0"/>
              <a:cs typeface="Times New Roman" pitchFamily="18" charset="0"/>
            </a:endParaRPr>
          </a:p>
          <a:p>
            <a:pPr eaLnBrk="0" hangingPunct="0">
              <a:buFontTx/>
              <a:buChar char="•"/>
            </a:pPr>
            <a:r>
              <a:rPr lang="ro-RO" sz="900" b="1">
                <a:solidFill>
                  <a:schemeClr val="bg1"/>
                </a:solidFill>
                <a:ea typeface="Times New Roman" pitchFamily="18" charset="0"/>
              </a:rPr>
              <a:t>lipsa interesului pentru placere sau preocupari care pana atunci va dadeau satisfactie aici incluzandu-se si lipsa apetitului sexual ; </a:t>
            </a:r>
            <a:endParaRPr lang="ro-RO" sz="1100" b="1">
              <a:solidFill>
                <a:schemeClr val="bg1"/>
              </a:solidFill>
              <a:latin typeface="Calibri" pitchFamily="34" charset="0"/>
              <a:ea typeface="Calibri" pitchFamily="34" charset="0"/>
              <a:cs typeface="Times New Roman" pitchFamily="18" charset="0"/>
            </a:endParaRPr>
          </a:p>
          <a:p>
            <a:pPr eaLnBrk="0" hangingPunct="0">
              <a:buFontTx/>
              <a:buChar char="•"/>
            </a:pPr>
            <a:r>
              <a:rPr lang="ro-RO" sz="900" b="1">
                <a:solidFill>
                  <a:schemeClr val="bg1"/>
                </a:solidFill>
                <a:ea typeface="Times New Roman" pitchFamily="18" charset="0"/>
              </a:rPr>
              <a:t>energie scazuta, oboseala, incetineala ; </a:t>
            </a:r>
            <a:endParaRPr lang="ro-RO" sz="1100" b="1">
              <a:solidFill>
                <a:schemeClr val="bg1"/>
              </a:solidFill>
              <a:latin typeface="Calibri" pitchFamily="34" charset="0"/>
              <a:ea typeface="Calibri" pitchFamily="34" charset="0"/>
              <a:cs typeface="Times New Roman" pitchFamily="18" charset="0"/>
            </a:endParaRPr>
          </a:p>
          <a:p>
            <a:pPr eaLnBrk="0" hangingPunct="0">
              <a:buFontTx/>
              <a:buChar char="•"/>
            </a:pPr>
            <a:r>
              <a:rPr lang="ro-RO" sz="900" b="1">
                <a:solidFill>
                  <a:schemeClr val="bg1"/>
                </a:solidFill>
                <a:ea typeface="Times New Roman" pitchFamily="18" charset="0"/>
              </a:rPr>
              <a:t>insomnie, trezire matinala sau somn prelungit ; </a:t>
            </a:r>
            <a:endParaRPr lang="ro-RO" sz="1100" b="1">
              <a:solidFill>
                <a:schemeClr val="bg1"/>
              </a:solidFill>
              <a:latin typeface="Calibri" pitchFamily="34" charset="0"/>
              <a:ea typeface="Calibri" pitchFamily="34" charset="0"/>
              <a:cs typeface="Times New Roman" pitchFamily="18" charset="0"/>
            </a:endParaRPr>
          </a:p>
          <a:p>
            <a:pPr eaLnBrk="0" hangingPunct="0">
              <a:buFontTx/>
              <a:buChar char="•"/>
            </a:pPr>
            <a:r>
              <a:rPr lang="ro-RO" sz="900" b="1">
                <a:solidFill>
                  <a:schemeClr val="bg1"/>
                </a:solidFill>
                <a:ea typeface="Times New Roman" pitchFamily="18" charset="0"/>
              </a:rPr>
              <a:t>dificultati de concentrare, de memorie, tulburari volitionale (de vointa) ; </a:t>
            </a:r>
            <a:endParaRPr lang="ro-RO" sz="1100" b="1">
              <a:solidFill>
                <a:schemeClr val="bg1"/>
              </a:solidFill>
              <a:latin typeface="Calibri" pitchFamily="34" charset="0"/>
              <a:ea typeface="Calibri" pitchFamily="34" charset="0"/>
              <a:cs typeface="Times New Roman" pitchFamily="18" charset="0"/>
            </a:endParaRPr>
          </a:p>
          <a:p>
            <a:pPr eaLnBrk="0" hangingPunct="0">
              <a:buFontTx/>
              <a:buChar char="•"/>
            </a:pPr>
            <a:r>
              <a:rPr lang="ro-RO" sz="900" b="1">
                <a:solidFill>
                  <a:schemeClr val="bg1"/>
                </a:solidFill>
                <a:ea typeface="Times New Roman" pitchFamily="18" charset="0"/>
              </a:rPr>
              <a:t>tulburari ale apetitului alimentar, cresterea sau scaderea lui ; </a:t>
            </a:r>
            <a:endParaRPr lang="ro-RO" sz="1100" b="1">
              <a:solidFill>
                <a:schemeClr val="bg1"/>
              </a:solidFill>
              <a:latin typeface="Calibri" pitchFamily="34" charset="0"/>
              <a:ea typeface="Calibri" pitchFamily="34" charset="0"/>
              <a:cs typeface="Times New Roman" pitchFamily="18" charset="0"/>
            </a:endParaRPr>
          </a:p>
          <a:p>
            <a:pPr eaLnBrk="0" hangingPunct="0">
              <a:buFontTx/>
              <a:buChar char="•"/>
            </a:pPr>
            <a:r>
              <a:rPr lang="ro-RO" sz="900" b="1">
                <a:solidFill>
                  <a:schemeClr val="bg1"/>
                </a:solidFill>
                <a:ea typeface="Times New Roman" pitchFamily="18" charset="0"/>
              </a:rPr>
              <a:t>ganduri de sinucidere ; plangeti aparent fara motiv, din nimic cum se spune ! </a:t>
            </a:r>
            <a:endParaRPr lang="ro-RO" sz="1100" b="1">
              <a:solidFill>
                <a:schemeClr val="bg1"/>
              </a:solidFill>
              <a:latin typeface="Calibri" pitchFamily="34" charset="0"/>
              <a:ea typeface="Calibri" pitchFamily="34" charset="0"/>
              <a:cs typeface="Times New Roman" pitchFamily="18" charset="0"/>
            </a:endParaRPr>
          </a:p>
          <a:p>
            <a:pPr eaLnBrk="0" hangingPunct="0">
              <a:buFontTx/>
              <a:buChar char="•"/>
            </a:pPr>
            <a:r>
              <a:rPr lang="ro-RO" sz="900" b="1">
                <a:solidFill>
                  <a:schemeClr val="bg1"/>
                </a:solidFill>
                <a:ea typeface="Times New Roman" pitchFamily="18" charset="0"/>
              </a:rPr>
              <a:t>simptome persistente fiziologice care nu isi au remediul in medicamente sau alte interventii, tulburari digestive etc. </a:t>
            </a:r>
            <a:endParaRPr lang="ro-RO" sz="800" b="1">
              <a:solidFill>
                <a:schemeClr val="bg1"/>
              </a:solidFill>
            </a:endParaRPr>
          </a:p>
          <a:p>
            <a:pPr eaLnBrk="0" hangingPunct="0"/>
            <a:endParaRPr lang="ro-RO" b="1">
              <a:solidFill>
                <a:schemeClr val="bg1"/>
              </a:solidFill>
            </a:endParaRPr>
          </a:p>
        </p:txBody>
      </p:sp>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Box 1"/>
          <p:cNvSpPr txBox="1">
            <a:spLocks noChangeArrowheads="1"/>
          </p:cNvSpPr>
          <p:nvPr/>
        </p:nvSpPr>
        <p:spPr bwMode="auto">
          <a:xfrm>
            <a:off x="1714500" y="571500"/>
            <a:ext cx="2357438" cy="646113"/>
          </a:xfrm>
          <a:prstGeom prst="rect">
            <a:avLst/>
          </a:prstGeom>
          <a:noFill/>
          <a:ln w="9525">
            <a:noFill/>
            <a:miter lim="800000"/>
            <a:headEnd/>
            <a:tailEnd/>
          </a:ln>
        </p:spPr>
        <p:txBody>
          <a:bodyPr>
            <a:spAutoFit/>
          </a:bodyPr>
          <a:lstStyle/>
          <a:p>
            <a:r>
              <a:rPr lang="ro-RO" b="1" i="1">
                <a:solidFill>
                  <a:srgbClr val="FF0000"/>
                </a:solidFill>
                <a:latin typeface="Constantia" pitchFamily="18" charset="0"/>
              </a:rPr>
              <a:t>Alaptarea</a:t>
            </a:r>
          </a:p>
          <a:p>
            <a:endParaRPr lang="ro-RO" b="1" i="1">
              <a:solidFill>
                <a:srgbClr val="FF0000"/>
              </a:solidFill>
              <a:latin typeface="Constantia" pitchFamily="18" charset="0"/>
            </a:endParaRPr>
          </a:p>
        </p:txBody>
      </p:sp>
      <p:pic>
        <p:nvPicPr>
          <p:cNvPr id="46083" name="Imagine 7" descr="http://www.desprecopii.com/Images/SitePages/alaptareplante.jpg">
            <a:hlinkClick r:id="rId2"/>
          </p:cNvPr>
          <p:cNvPicPr>
            <a:picLocks noChangeAspect="1" noChangeArrowheads="1"/>
          </p:cNvPicPr>
          <p:nvPr/>
        </p:nvPicPr>
        <p:blipFill>
          <a:blip r:embed="rId3" cstate="print"/>
          <a:srcRect/>
          <a:stretch>
            <a:fillRect/>
          </a:stretch>
        </p:blipFill>
        <p:spPr bwMode="auto">
          <a:xfrm>
            <a:off x="5214938" y="785813"/>
            <a:ext cx="3143250" cy="1695450"/>
          </a:xfrm>
          <a:prstGeom prst="rect">
            <a:avLst/>
          </a:prstGeom>
          <a:noFill/>
          <a:ln w="9525">
            <a:noFill/>
            <a:miter lim="800000"/>
            <a:headEnd/>
            <a:tailEnd/>
          </a:ln>
        </p:spPr>
      </p:pic>
      <p:sp>
        <p:nvSpPr>
          <p:cNvPr id="46084" name="CasetăText 4"/>
          <p:cNvSpPr txBox="1">
            <a:spLocks noChangeArrowheads="1"/>
          </p:cNvSpPr>
          <p:nvPr/>
        </p:nvSpPr>
        <p:spPr bwMode="auto">
          <a:xfrm>
            <a:off x="357188" y="1000125"/>
            <a:ext cx="6143625" cy="6016625"/>
          </a:xfrm>
          <a:prstGeom prst="rect">
            <a:avLst/>
          </a:prstGeom>
          <a:noFill/>
          <a:ln w="9525">
            <a:noFill/>
            <a:miter lim="800000"/>
            <a:headEnd/>
            <a:tailEnd/>
          </a:ln>
        </p:spPr>
        <p:txBody>
          <a:bodyPr>
            <a:spAutoFit/>
          </a:bodyPr>
          <a:lstStyle/>
          <a:p>
            <a:r>
              <a:rPr lang="ro-RO" sz="1100" b="1">
                <a:latin typeface="Constantia" pitchFamily="18" charset="0"/>
              </a:rPr>
              <a:t>Beneficiile alimentatiei la san sunt multiple. Poate cel mai important dintre ele este acela ca laptele matern constituie hrana ideala pentru sistemul digestiv al noului nascut. Toate componentele acestuia - lactoza, proteine si grasimi - sunt usor digerabile de catre sistemul digestiv imatur al unui prunc. Laptele existent pe piata incearca sa furnizeze aceste substante - si reuseste, in mare masura - insa asocierea de elemente nutritive din laptele matern este inimitabila si nu poate fi reprodusa cu exactitate prin mijloace artificiale. </a:t>
            </a:r>
            <a:br>
              <a:rPr lang="ro-RO" sz="1100" b="1">
                <a:latin typeface="Constantia" pitchFamily="18" charset="0"/>
              </a:rPr>
            </a:br>
            <a:r>
              <a:rPr lang="ro-RO" sz="1100" b="1">
                <a:latin typeface="Constantia" pitchFamily="18" charset="0"/>
              </a:rPr>
              <a:t/>
            </a:r>
            <a:br>
              <a:rPr lang="ro-RO" sz="1100" b="1">
                <a:latin typeface="Constantia" pitchFamily="18" charset="0"/>
              </a:rPr>
            </a:br>
            <a:r>
              <a:rPr lang="ro-RO" sz="1100" b="1">
                <a:latin typeface="Constantia" pitchFamily="18" charset="0"/>
              </a:rPr>
              <a:t>Laptele matern contine vitaminele si mineralele de care nou nascutul are nevoie. Copiii care au fost hraniti la san sunt mai putin expusi riscului de a dezvolta diferite alergii in cursul vietii. Mai mult decat atat, laptele matern furnizeaza bebelusului enzime si anticorpi care nu pot fi suplinite prin nici un produs obtinut in industrie. Prin urmare, gandeste-te ca laptele matern este prima hrana sanatoasa pe care o poti oferi micutului tau! Pe de alta parte, alimentarea la san este benefica si pentru tine, ca mama. Alaptarea contribuie la arderea grasimilor si la contractarea uterului - astfel incat iti vei reveni mult mai repede dupa nastere, recapatandu-ti si silueta pe care o aveai inainte de sarcina. </a:t>
            </a:r>
            <a:br>
              <a:rPr lang="ro-RO" sz="1100" b="1">
                <a:latin typeface="Constantia" pitchFamily="18" charset="0"/>
              </a:rPr>
            </a:br>
            <a:r>
              <a:rPr lang="ro-RO" sz="1100" b="1">
                <a:latin typeface="Constantia" pitchFamily="18" charset="0"/>
              </a:rPr>
              <a:t/>
            </a:r>
            <a:br>
              <a:rPr lang="ro-RO" sz="1100" b="1">
                <a:latin typeface="Constantia" pitchFamily="18" charset="0"/>
              </a:rPr>
            </a:br>
            <a:r>
              <a:rPr lang="ro-RO" sz="1100" b="1">
                <a:latin typeface="Constantia" pitchFamily="18" charset="0"/>
              </a:rPr>
              <a:t>Aceasta ca sa nu mai spunem ca alaptarea reprezinta un procedeu mult mai rapid de a hrani micutul, nemaifiind necesar sa incalzesti biberonul in mijlocul noptii, de exemplu... Privind lucrurile din punct de vedere psihologic, alaptarea contribuie la crearea unei legaturi emotionale unice intre mama si copil, prin contactul fizic pe care il implica. </a:t>
            </a:r>
            <a:br>
              <a:rPr lang="ro-RO" sz="1100" b="1">
                <a:latin typeface="Constantia" pitchFamily="18" charset="0"/>
              </a:rPr>
            </a:br>
            <a:r>
              <a:rPr lang="ro-RO" sz="1100" b="1">
                <a:latin typeface="Constantia" pitchFamily="18" charset="0"/>
              </a:rPr>
              <a:t/>
            </a:r>
            <a:br>
              <a:rPr lang="ro-RO" sz="1100" b="1">
                <a:latin typeface="Constantia" pitchFamily="18" charset="0"/>
              </a:rPr>
            </a:br>
            <a:r>
              <a:rPr lang="ro-RO" sz="1100" b="1">
                <a:latin typeface="Constantia" pitchFamily="18" charset="0"/>
              </a:rPr>
              <a:t>De asemenea, capacitatea de a alimenta la san poate ajuta o tanara mamica sa se simta mai increzatoare in posibilitatile ei de a avea grija de noul nascut. Avantajele alimentatiei cu biberonul Alaptarea reprezinta metoda optima de a hrani noul nascut, dar nu toate mamele au posibilitatea de a face acest lucru. Produsele preparate pentru copii si disponibile in comert constituie o alternativa fericita a laptelui matern - iar unele dintre acestea contin si fier.</a:t>
            </a:r>
            <a:br>
              <a:rPr lang="ro-RO" sz="1100" b="1">
                <a:latin typeface="Constantia" pitchFamily="18" charset="0"/>
              </a:rPr>
            </a:br>
            <a:r>
              <a:rPr lang="ro-RO" sz="1100" b="1">
                <a:latin typeface="Constantia" pitchFamily="18" charset="0"/>
              </a:rPr>
              <a:t/>
            </a:r>
            <a:br>
              <a:rPr lang="ro-RO" sz="1100" b="1">
                <a:latin typeface="Constantia" pitchFamily="18" charset="0"/>
              </a:rPr>
            </a:br>
            <a:r>
              <a:rPr lang="ro-RO" sz="1100" b="1">
                <a:latin typeface="Constantia" pitchFamily="18" charset="0"/>
              </a:rPr>
              <a:t> Laptele pentru bebelusi este produs in conditii sterile si incearca sa reproduca laptele matern. Combinatia complexa de proteine, grasimi si vitamine nu poate fi realizata acasa. Asa incat, daca alegi sa-l hranesti artificial pe bebelus, foloseste lapte cumparat si, de preferinta, dupa ce te consulti in prealabil cu un specialist pediatru sau neonatolog. </a:t>
            </a:r>
            <a:br>
              <a:rPr lang="ro-RO" sz="1100" b="1">
                <a:latin typeface="Constantia" pitchFamily="18" charset="0"/>
              </a:rPr>
            </a:br>
            <a:r>
              <a:rPr lang="ro-RO" sz="1100" b="1">
                <a:latin typeface="Constantia" pitchFamily="18" charset="0"/>
              </a:rPr>
              <a:t/>
            </a:r>
            <a:br>
              <a:rPr lang="ro-RO" sz="1100" b="1">
                <a:latin typeface="Constantia" pitchFamily="18" charset="0"/>
              </a:rPr>
            </a:br>
            <a:endParaRPr lang="ro-RO" sz="1100" b="1">
              <a:latin typeface="Constantia" pitchFamily="18" charset="0"/>
            </a:endParaRPr>
          </a:p>
        </p:txBody>
      </p:sp>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Imagine 2" descr="http://www.desprecopii.com/Images/SitePages/alaptare1.jpg">
            <a:hlinkClick r:id="rId2"/>
          </p:cNvPr>
          <p:cNvPicPr>
            <a:picLocks noChangeAspect="1" noChangeArrowheads="1"/>
          </p:cNvPicPr>
          <p:nvPr/>
        </p:nvPicPr>
        <p:blipFill>
          <a:blip r:embed="rId3" cstate="print"/>
          <a:srcRect/>
          <a:stretch>
            <a:fillRect/>
          </a:stretch>
        </p:blipFill>
        <p:spPr bwMode="auto">
          <a:xfrm>
            <a:off x="571500" y="928688"/>
            <a:ext cx="1123950" cy="1123950"/>
          </a:xfrm>
          <a:prstGeom prst="rect">
            <a:avLst/>
          </a:prstGeom>
          <a:noFill/>
          <a:ln w="9525">
            <a:noFill/>
            <a:miter lim="800000"/>
            <a:headEnd/>
            <a:tailEnd/>
          </a:ln>
        </p:spPr>
      </p:pic>
      <p:sp>
        <p:nvSpPr>
          <p:cNvPr id="52226" name="Rectangle 2"/>
          <p:cNvSpPr>
            <a:spLocks noChangeArrowheads="1"/>
          </p:cNvSpPr>
          <p:nvPr/>
        </p:nvSpPr>
        <p:spPr bwMode="auto">
          <a:xfrm>
            <a:off x="1643063" y="1071563"/>
            <a:ext cx="6357937" cy="2678112"/>
          </a:xfrm>
          <a:prstGeom prst="rect">
            <a:avLst/>
          </a:prstGeom>
          <a:noFill/>
          <a:ln w="9525">
            <a:noFill/>
            <a:miter lim="800000"/>
            <a:headEnd/>
            <a:tailEnd/>
          </a:ln>
          <a:effectLst/>
        </p:spPr>
        <p:txBody>
          <a:bodyPr anchor="ctr">
            <a:spAutoFit/>
          </a:bodyPr>
          <a:lstStyle/>
          <a:p>
            <a:pPr algn="r">
              <a:defRPr/>
            </a:pPr>
            <a:r>
              <a:rPr lang="ro-RO" sz="1200" b="1" dirty="0">
                <a:solidFill>
                  <a:schemeClr val="bg1">
                    <a:lumMod val="95000"/>
                    <a:lumOff val="5000"/>
                  </a:schemeClr>
                </a:solidFill>
                <a:latin typeface="Verdana" pitchFamily="34" charset="0"/>
                <a:ea typeface="Times New Roman" pitchFamily="18" charset="0"/>
                <a:cs typeface="Arial" pitchFamily="34" charset="0"/>
              </a:rPr>
              <a:t>Ce </a:t>
            </a:r>
            <a:r>
              <a:rPr lang="ro-RO" sz="1200" b="1" dirty="0" err="1">
                <a:solidFill>
                  <a:schemeClr val="bg1">
                    <a:lumMod val="95000"/>
                    <a:lumOff val="5000"/>
                  </a:schemeClr>
                </a:solidFill>
                <a:latin typeface="Verdana" pitchFamily="34" charset="0"/>
                <a:ea typeface="Times New Roman" pitchFamily="18" charset="0"/>
                <a:cs typeface="Arial" pitchFamily="34" charset="0"/>
              </a:rPr>
              <a:t>mananca</a:t>
            </a:r>
            <a:r>
              <a:rPr lang="ro-RO" sz="1200" b="1" dirty="0">
                <a:solidFill>
                  <a:schemeClr val="bg1">
                    <a:lumMod val="95000"/>
                    <a:lumOff val="5000"/>
                  </a:schemeClr>
                </a:solidFill>
                <a:latin typeface="Verdana" pitchFamily="34" charset="0"/>
                <a:ea typeface="Times New Roman" pitchFamily="18" charset="0"/>
                <a:cs typeface="Arial" pitchFamily="34" charset="0"/>
              </a:rPr>
              <a:t> mama cand alapteaza?</a:t>
            </a:r>
            <a:r>
              <a:rPr lang="ro-RO" sz="1200" dirty="0">
                <a:solidFill>
                  <a:schemeClr val="bg1">
                    <a:lumMod val="95000"/>
                    <a:lumOff val="5000"/>
                  </a:schemeClr>
                </a:solidFill>
                <a:latin typeface="Verdana" pitchFamily="34" charset="0"/>
                <a:ea typeface="Times New Roman" pitchFamily="18" charset="0"/>
                <a:cs typeface="Arial" pitchFamily="34" charset="0"/>
              </a:rPr>
              <a:t/>
            </a:r>
            <a:br>
              <a:rPr lang="ro-RO" sz="1200" dirty="0">
                <a:solidFill>
                  <a:schemeClr val="bg1">
                    <a:lumMod val="95000"/>
                    <a:lumOff val="5000"/>
                  </a:schemeClr>
                </a:solidFill>
                <a:latin typeface="Verdana" pitchFamily="34" charset="0"/>
                <a:ea typeface="Times New Roman" pitchFamily="18" charset="0"/>
                <a:cs typeface="Arial" pitchFamily="34" charset="0"/>
              </a:rPr>
            </a:br>
            <a:r>
              <a:rPr lang="ro-RO" sz="1200" b="1" dirty="0">
                <a:solidFill>
                  <a:schemeClr val="bg1">
                    <a:lumMod val="95000"/>
                    <a:lumOff val="5000"/>
                  </a:schemeClr>
                </a:solidFill>
                <a:latin typeface="Verdana" pitchFamily="34" charset="0"/>
                <a:ea typeface="Times New Roman" pitchFamily="18" charset="0"/>
                <a:cs typeface="Arial" pitchFamily="34" charset="0"/>
              </a:rPr>
              <a:t>Stim: o data cu venirea copilasului pe lume, se grabesc toate neamurile si vecinele sa dea sfaturi tinerei mamici. Soacrele propun solutia ceapa din abundenta, mama proaspetei mamici repeta varianta bere, prietenele familiei vorbesc despre produsele lactate, pe internet unii vorbesc despre tot felul de tratamente si pastile. vom incerca sa va prezentam tot ceea ce o proapata mamica poate face pentru a-i asigura nou-nascutului laptele matern, hranitor - de care are nevoie si in acelasi timp pentru a-si asigura siesi o alimentatie corespunzatoare. </a:t>
            </a:r>
            <a:r>
              <a:rPr lang="ro-RO" sz="1200" dirty="0">
                <a:solidFill>
                  <a:schemeClr val="bg1">
                    <a:lumMod val="95000"/>
                    <a:lumOff val="5000"/>
                  </a:schemeClr>
                </a:solidFill>
                <a:latin typeface="Arial" pitchFamily="34" charset="0"/>
                <a:ea typeface="Times New Roman" pitchFamily="18" charset="0"/>
                <a:cs typeface="Arial" pitchFamily="34" charset="0"/>
              </a:rPr>
              <a:t>Este de la sine inteles ca o femeie care alapteaza trebuie sa manince mai consistent decit in mod normal (deci 2000 de calorii cel putin), fara sa fie insa nevoie sa mareasca si cantitatea de mancare. Secretul unei alimentatii corecte in timpul alaptarii consta in consumul alimentelor de baza, care pot ajuta la mentinerea tonusului si sanatatii , pentru a putea oferi copilului tot ce are nevoie pentru o dezvoltare sanatoasa.  </a:t>
            </a:r>
            <a:endParaRPr lang="ro-RO" sz="1200" dirty="0">
              <a:solidFill>
                <a:schemeClr val="bg1">
                  <a:lumMod val="95000"/>
                  <a:lumOff val="5000"/>
                </a:schemeClr>
              </a:solidFill>
              <a:latin typeface="Arial" pitchFamily="34" charset="0"/>
              <a:cs typeface="Arial" pitchFamily="34" charset="0"/>
            </a:endParaRPr>
          </a:p>
        </p:txBody>
      </p:sp>
      <p:graphicFrame>
        <p:nvGraphicFramePr>
          <p:cNvPr id="13" name="Table 12"/>
          <p:cNvGraphicFramePr>
            <a:graphicFrameLocks noGrp="1"/>
          </p:cNvGraphicFramePr>
          <p:nvPr/>
        </p:nvGraphicFramePr>
        <p:xfrm>
          <a:off x="928688" y="4071938"/>
          <a:ext cx="6096000" cy="2465387"/>
        </p:xfrm>
        <a:graphic>
          <a:graphicData uri="http://schemas.openxmlformats.org/drawingml/2006/table">
            <a:tbl>
              <a:tblPr/>
              <a:tblGrid>
                <a:gridCol w="6096000"/>
              </a:tblGrid>
              <a:tr h="2394013">
                <a:tc>
                  <a:txBody>
                    <a:bodyPr/>
                    <a:lstStyle/>
                    <a:p>
                      <a:pPr>
                        <a:lnSpc>
                          <a:spcPct val="115000"/>
                        </a:lnSpc>
                      </a:pPr>
                      <a:r>
                        <a:rPr lang="ro-RO" sz="1000" b="1" dirty="0">
                          <a:solidFill>
                            <a:srgbClr val="FF0000"/>
                          </a:solidFill>
                          <a:latin typeface="Verdana"/>
                          <a:ea typeface="Times New Roman"/>
                          <a:cs typeface="Times New Roman"/>
                        </a:rPr>
                        <a:t>Alaptam sau nu alaptam? </a:t>
                      </a:r>
                      <a:r>
                        <a:rPr lang="ro-RO" sz="1000" dirty="0">
                          <a:solidFill>
                            <a:srgbClr val="000000"/>
                          </a:solidFill>
                          <a:latin typeface="Verdana"/>
                          <a:ea typeface="Times New Roman"/>
                          <a:cs typeface="Times New Roman"/>
                        </a:rPr>
                        <a:t/>
                      </a:r>
                      <a:br>
                        <a:rPr lang="ro-RO" sz="1000" dirty="0">
                          <a:solidFill>
                            <a:srgbClr val="000000"/>
                          </a:solidFill>
                          <a:latin typeface="Verdana"/>
                          <a:ea typeface="Times New Roman"/>
                          <a:cs typeface="Times New Roman"/>
                        </a:rPr>
                      </a:br>
                      <a:r>
                        <a:rPr lang="ro-RO" sz="750" b="1" dirty="0">
                          <a:solidFill>
                            <a:srgbClr val="000099"/>
                          </a:solidFill>
                          <a:latin typeface="Verdana"/>
                          <a:ea typeface="Times New Roman"/>
                          <a:cs typeface="Times New Roman"/>
                        </a:rPr>
                        <a:t>Alaptarea este o arta. Si - mai mult decat atat, este o forma intima si de neegalat de comunicare cu propriul copil. Alaptarea este plina de semnificatii, uneori implica si sacrificii... insa in termeni medicali - este un dar. Un dar de nepretuit pentru puiul tau. Primeste acest sfat de la Desprecopii.com: alapteaza-ti exclusiv puiul cel putin 4 luni. Ii vei oferi o doza de nepretuit de imunitate, dragoste, comunicare. Mai tarziu ... te vei gandi in urma si vei spune: Am dat copilului mei tot ce era mai bun...Iata ce iti spune, cu dragoste, Desprecopii.com.</a:t>
                      </a:r>
                      <a:r>
                        <a:rPr lang="ro-RO" sz="900" dirty="0">
                          <a:solidFill>
                            <a:srgbClr val="414141"/>
                          </a:solidFill>
                          <a:latin typeface="Arial"/>
                          <a:ea typeface="Times New Roman"/>
                          <a:cs typeface="Times New Roman"/>
                        </a:rPr>
                        <a:t> </a:t>
                      </a:r>
                      <a:r>
                        <a:rPr lang="ro-RO" sz="900" b="1" dirty="0">
                          <a:solidFill>
                            <a:srgbClr val="414141"/>
                          </a:solidFill>
                          <a:latin typeface="Arial"/>
                          <a:ea typeface="Times New Roman"/>
                          <a:cs typeface="Times New Roman"/>
                        </a:rPr>
                        <a:t>Daca ti-ai pus aceasta intrebare si ti-ai dat singura raspunsul NU - ai facut o greseala. Nu refuza copilasului tau unic si fara pret acest dar fara pret: laptele tau de mama.</a:t>
                      </a:r>
                      <a:r>
                        <a:rPr lang="ro-RO" sz="900" dirty="0">
                          <a:solidFill>
                            <a:srgbClr val="414141"/>
                          </a:solidFill>
                          <a:latin typeface="Arial"/>
                          <a:ea typeface="Times New Roman"/>
                          <a:cs typeface="Times New Roman"/>
                        </a:rPr>
                        <a:t> </a:t>
                      </a:r>
                      <a:endParaRPr lang="ro-RO" sz="1100" dirty="0">
                        <a:solidFill>
                          <a:srgbClr val="000000"/>
                        </a:solidFill>
                        <a:latin typeface="Calibri"/>
                        <a:ea typeface="Times New Roman"/>
                        <a:cs typeface="Times New Roman"/>
                      </a:endParaRPr>
                    </a:p>
                    <a:p>
                      <a:pPr>
                        <a:lnSpc>
                          <a:spcPct val="115000"/>
                        </a:lnSpc>
                      </a:pPr>
                      <a:r>
                        <a:rPr lang="ro-RO" sz="900" b="1" dirty="0">
                          <a:solidFill>
                            <a:srgbClr val="FF0000"/>
                          </a:solidFill>
                          <a:latin typeface="Arial"/>
                          <a:ea typeface="Times New Roman"/>
                          <a:cs typeface="Times New Roman"/>
                        </a:rPr>
                        <a:t>Alaptatul - o arta a dragostei si rabdarii</a:t>
                      </a:r>
                      <a:endParaRPr lang="ro-RO" sz="1100" dirty="0">
                        <a:solidFill>
                          <a:srgbClr val="000000"/>
                        </a:solidFill>
                        <a:latin typeface="Calibri"/>
                        <a:ea typeface="Times New Roman"/>
                        <a:cs typeface="Times New Roman"/>
                      </a:endParaRPr>
                    </a:p>
                    <a:p>
                      <a:pPr>
                        <a:lnSpc>
                          <a:spcPct val="115000"/>
                        </a:lnSpc>
                      </a:pPr>
                      <a:r>
                        <a:rPr lang="ro-RO" sz="900" dirty="0">
                          <a:solidFill>
                            <a:srgbClr val="414141"/>
                          </a:solidFill>
                          <a:latin typeface="Arial"/>
                          <a:ea typeface="Times New Roman"/>
                          <a:cs typeface="Times New Roman"/>
                        </a:rPr>
                        <a:t>Toate studiile medicale demonstreaza ca alaptarea la san aduce copilului cea mai buna hrana de care are nevoie, ii intareste sistemul imunitar si ii scade sansele de a contracta infectii. Laptele matern isi schimba compozitia in timp - adaptandu-si compozitia nutritionala, necesitatilor sugarului. In afara de avantajele sanatatii, alaptatul este un timp special menit adancirii relatiei dintre mama si copil. Astfel, timpul alaptatului reprezinta momente pretioase de tacere, plina de comunicare intensa si dragoste impartasita.</a:t>
                      </a:r>
                      <a:endParaRPr lang="ro-RO" sz="1100" dirty="0">
                        <a:solidFill>
                          <a:srgbClr val="000000"/>
                        </a:solidFill>
                        <a:latin typeface="Calibri"/>
                        <a:ea typeface="Times New Roman"/>
                        <a:cs typeface="Times New Roman"/>
                      </a:endParaRPr>
                    </a:p>
                    <a:p>
                      <a:pPr>
                        <a:lnSpc>
                          <a:spcPct val="115000"/>
                        </a:lnSpc>
                        <a:spcAft>
                          <a:spcPts val="0"/>
                        </a:spcAft>
                      </a:pPr>
                      <a:r>
                        <a:rPr lang="ro-RO" sz="750" b="1" dirty="0">
                          <a:solidFill>
                            <a:srgbClr val="000099"/>
                          </a:solidFill>
                          <a:latin typeface="Verdana"/>
                          <a:ea typeface="Times New Roman"/>
                          <a:cs typeface="Times New Roman"/>
                        </a:rPr>
                        <a:t> </a:t>
                      </a:r>
                      <a:r>
                        <a:rPr lang="ro-RO" sz="1000" dirty="0">
                          <a:solidFill>
                            <a:srgbClr val="000000"/>
                          </a:solidFill>
                          <a:latin typeface="Verdana"/>
                          <a:ea typeface="Times New Roman"/>
                          <a:cs typeface="Times New Roman"/>
                        </a:rPr>
                        <a:t/>
                      </a:r>
                      <a:br>
                        <a:rPr lang="ro-RO" sz="1000" dirty="0">
                          <a:solidFill>
                            <a:srgbClr val="000000"/>
                          </a:solidFill>
                          <a:latin typeface="Verdana"/>
                          <a:ea typeface="Times New Roman"/>
                          <a:cs typeface="Times New Roman"/>
                        </a:rPr>
                      </a:br>
                      <a:r>
                        <a:rPr lang="ro-RO" sz="1000" dirty="0">
                          <a:solidFill>
                            <a:srgbClr val="000000"/>
                          </a:solidFill>
                          <a:latin typeface="Verdana"/>
                          <a:ea typeface="Times New Roman"/>
                          <a:cs typeface="Times New Roman"/>
                        </a:rPr>
                        <a:t>  </a:t>
                      </a:r>
                      <a:r>
                        <a:rPr lang="ro-RO" sz="750" b="1" u="none" strike="noStrike" dirty="0">
                          <a:solidFill>
                            <a:srgbClr val="FF0000"/>
                          </a:solidFill>
                          <a:latin typeface="Verdana"/>
                          <a:ea typeface="Times New Roman"/>
                          <a:cs typeface="Times New Roman"/>
                          <a:hlinkClick r:id="rId4"/>
                        </a:rPr>
                        <a:t>.</a:t>
                      </a:r>
                      <a:endParaRPr lang="ro-RO" sz="1100" dirty="0">
                        <a:solidFill>
                          <a:srgbClr val="000000"/>
                        </a:solidFill>
                        <a:latin typeface="Calibri"/>
                        <a:ea typeface="Calibri"/>
                        <a:cs typeface="Times New Roman"/>
                      </a:endParaRPr>
                    </a:p>
                  </a:txBody>
                  <a:tcPr marL="19050" marR="19050" marT="19050" marB="19050">
                    <a:lnL>
                      <a:noFill/>
                    </a:lnL>
                    <a:lnR>
                      <a:noFill/>
                    </a:lnR>
                    <a:lnT>
                      <a:noFill/>
                    </a:lnT>
                    <a:lnB>
                      <a:noFill/>
                    </a:lnB>
                  </a:tcPr>
                </a:tc>
              </a:tr>
            </a:tbl>
          </a:graphicData>
        </a:graphic>
      </p:graphicFrame>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ctrTitle"/>
          </p:nvPr>
        </p:nvSpPr>
        <p:spPr>
          <a:xfrm>
            <a:off x="214282" y="0"/>
            <a:ext cx="7851648" cy="1828800"/>
          </a:xfrm>
        </p:spPr>
        <p:txBody>
          <a:bodyPr/>
          <a:lstStyle/>
          <a:p>
            <a:pPr fontAlgn="auto">
              <a:spcAft>
                <a:spcPts val="0"/>
              </a:spcAft>
              <a:defRPr/>
            </a:pPr>
            <a:r>
              <a:rPr lang="ro-RO" sz="3200" dirty="0" smtClean="0"/>
              <a:t>Apariția </a:t>
            </a:r>
            <a:r>
              <a:rPr lang="ro-RO" sz="3200" dirty="0" err="1" smtClean="0"/>
              <a:t>dintilor</a:t>
            </a:r>
            <a:r>
              <a:rPr lang="ro-RO" sz="3200" dirty="0" smtClean="0"/>
              <a:t> </a:t>
            </a:r>
            <a:r>
              <a:rPr lang="ro-RO" sz="3200" dirty="0" err="1" smtClean="0"/>
              <a:t>bebelusului</a:t>
            </a:r>
            <a:r>
              <a:rPr lang="ro-RO" sz="3200" dirty="0" smtClean="0"/>
              <a:t>: </a:t>
            </a:r>
            <a:r>
              <a:rPr lang="ro-RO" sz="3200" dirty="0" err="1" smtClean="0"/>
              <a:t>cand</a:t>
            </a:r>
            <a:r>
              <a:rPr lang="ro-RO" sz="3200" dirty="0" smtClean="0"/>
              <a:t>?</a:t>
            </a:r>
            <a:br>
              <a:rPr lang="ro-RO" sz="3200" dirty="0" smtClean="0"/>
            </a:br>
            <a:endParaRPr lang="ro-RO" sz="3200" dirty="0"/>
          </a:p>
        </p:txBody>
      </p:sp>
      <p:sp>
        <p:nvSpPr>
          <p:cNvPr id="65537" name="Rectangle 1"/>
          <p:cNvSpPr>
            <a:spLocks noChangeArrowheads="1"/>
          </p:cNvSpPr>
          <p:nvPr/>
        </p:nvSpPr>
        <p:spPr bwMode="auto">
          <a:xfrm>
            <a:off x="285750" y="2143125"/>
            <a:ext cx="4857750" cy="1754188"/>
          </a:xfrm>
          <a:prstGeom prst="rect">
            <a:avLst/>
          </a:prstGeom>
          <a:noFill/>
          <a:ln w="9525">
            <a:noFill/>
            <a:miter lim="800000"/>
            <a:headEnd/>
            <a:tailEnd/>
          </a:ln>
          <a:effectLst/>
        </p:spPr>
        <p:txBody>
          <a:bodyPr anchor="ctr">
            <a:spAutoFit/>
          </a:bodyPr>
          <a:lstStyle/>
          <a:p>
            <a:pPr>
              <a:defRPr/>
            </a:pPr>
            <a:r>
              <a:rPr lang="ro-RO" sz="900" b="1" dirty="0">
                <a:solidFill>
                  <a:schemeClr val="bg1">
                    <a:lumMod val="95000"/>
                    <a:lumOff val="5000"/>
                  </a:schemeClr>
                </a:solidFill>
                <a:latin typeface="Arial" pitchFamily="34" charset="0"/>
                <a:ea typeface="Times New Roman" pitchFamily="18" charset="0"/>
                <a:cs typeface="Arial" pitchFamily="34" charset="0"/>
              </a:rPr>
              <a:t>Si in aceasta </a:t>
            </a:r>
            <a:r>
              <a:rPr lang="ro-RO" sz="900" b="1" dirty="0" err="1">
                <a:solidFill>
                  <a:schemeClr val="bg1">
                    <a:lumMod val="95000"/>
                    <a:lumOff val="5000"/>
                  </a:schemeClr>
                </a:solidFill>
                <a:latin typeface="Arial" pitchFamily="34" charset="0"/>
                <a:ea typeface="Times New Roman" pitchFamily="18" charset="0"/>
                <a:cs typeface="Arial" pitchFamily="34" charset="0"/>
              </a:rPr>
              <a:t>privinta</a:t>
            </a:r>
            <a:r>
              <a:rPr lang="ro-RO" sz="900" b="1" dirty="0">
                <a:solidFill>
                  <a:schemeClr val="bg1">
                    <a:lumMod val="95000"/>
                    <a:lumOff val="5000"/>
                  </a:schemeClr>
                </a:solidFill>
                <a:latin typeface="Arial" pitchFamily="34" charset="0"/>
                <a:ea typeface="Times New Roman" pitchFamily="18" charset="0"/>
                <a:cs typeface="Arial" pitchFamily="34" charset="0"/>
              </a:rPr>
              <a:t> fiecare copil este diferit, de aceea data </a:t>
            </a:r>
            <a:r>
              <a:rPr lang="ro-RO" sz="900" b="1" dirty="0" err="1">
                <a:solidFill>
                  <a:schemeClr val="bg1">
                    <a:lumMod val="95000"/>
                    <a:lumOff val="5000"/>
                  </a:schemeClr>
                </a:solidFill>
                <a:latin typeface="Arial" pitchFamily="34" charset="0"/>
                <a:ea typeface="Times New Roman" pitchFamily="18" charset="0"/>
                <a:cs typeface="Arial" pitchFamily="34" charset="0"/>
              </a:rPr>
              <a:t>aparitiei</a:t>
            </a:r>
            <a:r>
              <a:rPr lang="ro-RO" sz="900" b="1" dirty="0">
                <a:solidFill>
                  <a:schemeClr val="bg1">
                    <a:lumMod val="95000"/>
                    <a:lumOff val="5000"/>
                  </a:schemeClr>
                </a:solidFill>
                <a:latin typeface="Arial" pitchFamily="34" charset="0"/>
                <a:ea typeface="Times New Roman" pitchFamily="18" charset="0"/>
                <a:cs typeface="Arial" pitchFamily="34" charset="0"/>
              </a:rPr>
              <a:t> primilor </a:t>
            </a:r>
            <a:r>
              <a:rPr lang="ro-RO" sz="900" b="1" dirty="0" err="1">
                <a:solidFill>
                  <a:schemeClr val="bg1">
                    <a:lumMod val="95000"/>
                    <a:lumOff val="5000"/>
                  </a:schemeClr>
                </a:solidFill>
                <a:latin typeface="Arial" pitchFamily="34" charset="0"/>
                <a:ea typeface="Times New Roman" pitchFamily="18" charset="0"/>
                <a:cs typeface="Arial" pitchFamily="34" charset="0"/>
              </a:rPr>
              <a:t>dinti</a:t>
            </a:r>
            <a:r>
              <a:rPr lang="ro-RO" sz="900" b="1" dirty="0">
                <a:solidFill>
                  <a:schemeClr val="bg1">
                    <a:lumMod val="95000"/>
                    <a:lumOff val="5000"/>
                  </a:schemeClr>
                </a:solidFill>
                <a:latin typeface="Arial" pitchFamily="34" charset="0"/>
                <a:ea typeface="Times New Roman" pitchFamily="18" charset="0"/>
                <a:cs typeface="Arial" pitchFamily="34" charset="0"/>
              </a:rPr>
              <a:t>, precum si ordinea </a:t>
            </a:r>
            <a:r>
              <a:rPr lang="ro-RO" sz="900" b="1" dirty="0" err="1">
                <a:solidFill>
                  <a:schemeClr val="bg1">
                    <a:lumMod val="95000"/>
                    <a:lumOff val="5000"/>
                  </a:schemeClr>
                </a:solidFill>
                <a:latin typeface="Arial" pitchFamily="34" charset="0"/>
                <a:ea typeface="Times New Roman" pitchFamily="18" charset="0"/>
                <a:cs typeface="Arial" pitchFamily="34" charset="0"/>
              </a:rPr>
              <a:t>aparitiei</a:t>
            </a:r>
            <a:r>
              <a:rPr lang="ro-RO" sz="900" b="1" dirty="0">
                <a:solidFill>
                  <a:schemeClr val="bg1">
                    <a:lumMod val="95000"/>
                    <a:lumOff val="5000"/>
                  </a:schemeClr>
                </a:solidFill>
                <a:latin typeface="Arial" pitchFamily="34" charset="0"/>
                <a:ea typeface="Times New Roman" pitchFamily="18" charset="0"/>
                <a:cs typeface="Arial" pitchFamily="34" charset="0"/>
              </a:rPr>
              <a:t> acestora sunt foarte diferite de la un </a:t>
            </a:r>
            <a:r>
              <a:rPr lang="ro-RO" sz="900" b="1" dirty="0" err="1">
                <a:solidFill>
                  <a:schemeClr val="bg1">
                    <a:lumMod val="95000"/>
                    <a:lumOff val="5000"/>
                  </a:schemeClr>
                </a:solidFill>
                <a:latin typeface="Arial" pitchFamily="34" charset="0"/>
                <a:ea typeface="Times New Roman" pitchFamily="18" charset="0"/>
                <a:cs typeface="Arial" pitchFamily="34" charset="0"/>
              </a:rPr>
              <a:t>bebelus</a:t>
            </a:r>
            <a:r>
              <a:rPr lang="ro-RO" sz="900" b="1" dirty="0">
                <a:solidFill>
                  <a:schemeClr val="bg1">
                    <a:lumMod val="95000"/>
                    <a:lumOff val="5000"/>
                  </a:schemeClr>
                </a:solidFill>
                <a:latin typeface="Arial" pitchFamily="34" charset="0"/>
                <a:ea typeface="Times New Roman" pitchFamily="18" charset="0"/>
                <a:cs typeface="Arial" pitchFamily="34" charset="0"/>
              </a:rPr>
              <a:t> la altul; exista chiar copii care se nasc cu un dinte, ca de exemplu, Napoleon si Iulius Cezar.</a:t>
            </a:r>
            <a:br>
              <a:rPr lang="ro-RO" sz="900" b="1" dirty="0">
                <a:solidFill>
                  <a:schemeClr val="bg1">
                    <a:lumMod val="95000"/>
                    <a:lumOff val="5000"/>
                  </a:schemeClr>
                </a:solidFill>
                <a:latin typeface="Arial" pitchFamily="34" charset="0"/>
                <a:ea typeface="Times New Roman" pitchFamily="18" charset="0"/>
                <a:cs typeface="Arial" pitchFamily="34" charset="0"/>
              </a:rPr>
            </a:br>
            <a:r>
              <a:rPr lang="ro-RO" sz="900" b="1" dirty="0">
                <a:solidFill>
                  <a:schemeClr val="bg1">
                    <a:lumMod val="95000"/>
                    <a:lumOff val="5000"/>
                  </a:schemeClr>
                </a:solidFill>
                <a:latin typeface="Arial" pitchFamily="34" charset="0"/>
                <a:ea typeface="Times New Roman" pitchFamily="18" charset="0"/>
                <a:cs typeface="Arial" pitchFamily="34" charset="0"/>
              </a:rPr>
              <a:t>La unii </a:t>
            </a:r>
            <a:r>
              <a:rPr lang="ro-RO" sz="900" b="1" dirty="0" err="1">
                <a:solidFill>
                  <a:schemeClr val="bg1">
                    <a:lumMod val="95000"/>
                    <a:lumOff val="5000"/>
                  </a:schemeClr>
                </a:solidFill>
                <a:latin typeface="Arial" pitchFamily="34" charset="0"/>
                <a:ea typeface="Times New Roman" pitchFamily="18" charset="0"/>
                <a:cs typeface="Arial" pitchFamily="34" charset="0"/>
              </a:rPr>
              <a:t>bebelusi</a:t>
            </a:r>
            <a:r>
              <a:rPr lang="ro-RO" sz="900" b="1" dirty="0">
                <a:solidFill>
                  <a:schemeClr val="bg1">
                    <a:lumMod val="95000"/>
                    <a:lumOff val="5000"/>
                  </a:schemeClr>
                </a:solidFill>
                <a:latin typeface="Arial" pitchFamily="34" charset="0"/>
                <a:ea typeface="Times New Roman" pitchFamily="18" charset="0"/>
                <a:cs typeface="Arial" pitchFamily="34" charset="0"/>
              </a:rPr>
              <a:t> primul dinte poate apare pe la 3 luni, la </a:t>
            </a:r>
            <a:r>
              <a:rPr lang="ro-RO" sz="900" b="1" dirty="0" err="1">
                <a:solidFill>
                  <a:schemeClr val="bg1">
                    <a:lumMod val="95000"/>
                    <a:lumOff val="5000"/>
                  </a:schemeClr>
                </a:solidFill>
                <a:latin typeface="Arial" pitchFamily="34" charset="0"/>
                <a:ea typeface="Times New Roman" pitchFamily="18" charset="0"/>
                <a:cs typeface="Arial" pitchFamily="34" charset="0"/>
              </a:rPr>
              <a:t>altii</a:t>
            </a:r>
            <a:r>
              <a:rPr lang="ro-RO" sz="900" b="1" dirty="0">
                <a:solidFill>
                  <a:schemeClr val="bg1">
                    <a:lumMod val="95000"/>
                    <a:lumOff val="5000"/>
                  </a:schemeClr>
                </a:solidFill>
                <a:latin typeface="Arial" pitchFamily="34" charset="0"/>
                <a:ea typeface="Times New Roman" pitchFamily="18" charset="0"/>
                <a:cs typeface="Arial" pitchFamily="34" charset="0"/>
              </a:rPr>
              <a:t> </a:t>
            </a:r>
            <a:r>
              <a:rPr lang="ro-RO" sz="900" b="1" dirty="0" err="1">
                <a:solidFill>
                  <a:schemeClr val="bg1">
                    <a:lumMod val="95000"/>
                    <a:lumOff val="5000"/>
                  </a:schemeClr>
                </a:solidFill>
                <a:latin typeface="Arial" pitchFamily="34" charset="0"/>
                <a:ea typeface="Times New Roman" pitchFamily="18" charset="0"/>
                <a:cs typeface="Arial" pitchFamily="34" charset="0"/>
              </a:rPr>
              <a:t>dupa</a:t>
            </a:r>
            <a:r>
              <a:rPr lang="ro-RO" sz="900" b="1" dirty="0">
                <a:solidFill>
                  <a:schemeClr val="bg1">
                    <a:lumMod val="95000"/>
                    <a:lumOff val="5000"/>
                  </a:schemeClr>
                </a:solidFill>
                <a:latin typeface="Arial" pitchFamily="34" charset="0"/>
                <a:ea typeface="Times New Roman" pitchFamily="18" charset="0"/>
                <a:cs typeface="Arial" pitchFamily="34" charset="0"/>
              </a:rPr>
              <a:t> prima aniversare. Deci, </a:t>
            </a:r>
            <a:r>
              <a:rPr lang="ro-RO" sz="900" b="1" dirty="0" err="1">
                <a:solidFill>
                  <a:schemeClr val="bg1">
                    <a:lumMod val="95000"/>
                    <a:lumOff val="5000"/>
                  </a:schemeClr>
                </a:solidFill>
                <a:latin typeface="Arial" pitchFamily="34" charset="0"/>
                <a:ea typeface="Times New Roman" pitchFamily="18" charset="0"/>
                <a:cs typeface="Arial" pitchFamily="34" charset="0"/>
              </a:rPr>
              <a:t>aveti</a:t>
            </a:r>
            <a:r>
              <a:rPr lang="ro-RO" sz="900" b="1" dirty="0">
                <a:solidFill>
                  <a:schemeClr val="bg1">
                    <a:lumMod val="95000"/>
                    <a:lumOff val="5000"/>
                  </a:schemeClr>
                </a:solidFill>
                <a:latin typeface="Arial" pitchFamily="34" charset="0"/>
                <a:ea typeface="Times New Roman" pitchFamily="18" charset="0"/>
                <a:cs typeface="Arial" pitchFamily="34" charset="0"/>
              </a:rPr>
              <a:t> </a:t>
            </a:r>
            <a:r>
              <a:rPr lang="ro-RO" sz="900" b="1" dirty="0" err="1">
                <a:solidFill>
                  <a:schemeClr val="bg1">
                    <a:lumMod val="95000"/>
                    <a:lumOff val="5000"/>
                  </a:schemeClr>
                </a:solidFill>
                <a:latin typeface="Arial" pitchFamily="34" charset="0"/>
                <a:ea typeface="Times New Roman" pitchFamily="18" charset="0"/>
                <a:cs typeface="Arial" pitchFamily="34" charset="0"/>
              </a:rPr>
              <a:t>rabdare</a:t>
            </a:r>
            <a:r>
              <a:rPr lang="ro-RO" sz="900" b="1" dirty="0">
                <a:solidFill>
                  <a:schemeClr val="bg1">
                    <a:lumMod val="95000"/>
                    <a:lumOff val="5000"/>
                  </a:schemeClr>
                </a:solidFill>
                <a:latin typeface="Arial" pitchFamily="34" charset="0"/>
                <a:ea typeface="Times New Roman" pitchFamily="18" charset="0"/>
                <a:cs typeface="Arial" pitchFamily="34" charset="0"/>
              </a:rPr>
              <a:t>, caci un lucru este sigur: </a:t>
            </a:r>
            <a:r>
              <a:rPr lang="ro-RO" sz="900" b="1" dirty="0" err="1">
                <a:solidFill>
                  <a:schemeClr val="bg1">
                    <a:lumMod val="95000"/>
                    <a:lumOff val="5000"/>
                  </a:schemeClr>
                </a:solidFill>
                <a:latin typeface="Arial" pitchFamily="34" charset="0"/>
                <a:ea typeface="Times New Roman" pitchFamily="18" charset="0"/>
                <a:cs typeface="Arial" pitchFamily="34" charset="0"/>
              </a:rPr>
              <a:t>dintisorii</a:t>
            </a:r>
            <a:r>
              <a:rPr lang="ro-RO" sz="900" b="1" dirty="0">
                <a:solidFill>
                  <a:schemeClr val="bg1">
                    <a:lumMod val="95000"/>
                    <a:lumOff val="5000"/>
                  </a:schemeClr>
                </a:solidFill>
                <a:latin typeface="Arial" pitchFamily="34" charset="0"/>
                <a:ea typeface="Times New Roman" pitchFamily="18" charset="0"/>
                <a:cs typeface="Arial" pitchFamily="34" charset="0"/>
              </a:rPr>
              <a:t> vor apare singuri </a:t>
            </a:r>
            <a:r>
              <a:rPr lang="ro-RO" sz="900" b="1" dirty="0" err="1">
                <a:solidFill>
                  <a:schemeClr val="bg1">
                    <a:lumMod val="95000"/>
                    <a:lumOff val="5000"/>
                  </a:schemeClr>
                </a:solidFill>
                <a:latin typeface="Arial" pitchFamily="34" charset="0"/>
                <a:ea typeface="Times New Roman" pitchFamily="18" charset="0"/>
                <a:cs typeface="Arial" pitchFamily="34" charset="0"/>
              </a:rPr>
              <a:t>inainte</a:t>
            </a:r>
            <a:r>
              <a:rPr lang="ro-RO" sz="900" b="1" dirty="0">
                <a:solidFill>
                  <a:schemeClr val="bg1">
                    <a:lumMod val="95000"/>
                    <a:lumOff val="5000"/>
                  </a:schemeClr>
                </a:solidFill>
                <a:latin typeface="Arial" pitchFamily="34" charset="0"/>
                <a:ea typeface="Times New Roman" pitchFamily="18" charset="0"/>
                <a:cs typeface="Arial" pitchFamily="34" charset="0"/>
              </a:rPr>
              <a:t> ca </a:t>
            </a:r>
            <a:r>
              <a:rPr lang="ro-RO" sz="900" b="1" dirty="0" err="1">
                <a:solidFill>
                  <a:schemeClr val="bg1">
                    <a:lumMod val="95000"/>
                    <a:lumOff val="5000"/>
                  </a:schemeClr>
                </a:solidFill>
                <a:latin typeface="Arial" pitchFamily="34" charset="0"/>
                <a:ea typeface="Times New Roman" pitchFamily="18" charset="0"/>
                <a:cs typeface="Arial" pitchFamily="34" charset="0"/>
              </a:rPr>
              <a:t>bebelusul</a:t>
            </a:r>
            <a:r>
              <a:rPr lang="ro-RO" sz="900" b="1" dirty="0">
                <a:solidFill>
                  <a:schemeClr val="bg1">
                    <a:lumMod val="95000"/>
                    <a:lumOff val="5000"/>
                  </a:schemeClr>
                </a:solidFill>
                <a:latin typeface="Arial" pitchFamily="34" charset="0"/>
                <a:ea typeface="Times New Roman" pitchFamily="18" charset="0"/>
                <a:cs typeface="Arial" pitchFamily="34" charset="0"/>
              </a:rPr>
              <a:t> sa </a:t>
            </a:r>
            <a:r>
              <a:rPr lang="ro-RO" sz="900" b="1" dirty="0" err="1">
                <a:solidFill>
                  <a:schemeClr val="bg1">
                    <a:lumMod val="95000"/>
                    <a:lumOff val="5000"/>
                  </a:schemeClr>
                </a:solidFill>
                <a:latin typeface="Arial" pitchFamily="34" charset="0"/>
                <a:ea typeface="Times New Roman" pitchFamily="18" charset="0"/>
                <a:cs typeface="Arial" pitchFamily="34" charset="0"/>
              </a:rPr>
              <a:t>implineasca</a:t>
            </a:r>
            <a:r>
              <a:rPr lang="ro-RO" sz="900" b="1" dirty="0">
                <a:solidFill>
                  <a:schemeClr val="bg1">
                    <a:lumMod val="95000"/>
                    <a:lumOff val="5000"/>
                  </a:schemeClr>
                </a:solidFill>
                <a:latin typeface="Arial" pitchFamily="34" charset="0"/>
                <a:ea typeface="Times New Roman" pitchFamily="18" charset="0"/>
                <a:cs typeface="Arial" pitchFamily="34" charset="0"/>
              </a:rPr>
              <a:t> 2 ani.</a:t>
            </a:r>
            <a:endParaRPr lang="ro-RO" sz="1200" b="1" dirty="0">
              <a:solidFill>
                <a:schemeClr val="bg1">
                  <a:lumMod val="95000"/>
                  <a:lumOff val="5000"/>
                </a:schemeClr>
              </a:solidFill>
              <a:latin typeface="Arial" pitchFamily="34" charset="0"/>
              <a:ea typeface="Times New Roman" pitchFamily="18" charset="0"/>
              <a:cs typeface="Arial" pitchFamily="34" charset="0"/>
            </a:endParaRPr>
          </a:p>
          <a:p>
            <a:pPr eaLnBrk="0" hangingPunct="0">
              <a:defRPr/>
            </a:pPr>
            <a:r>
              <a:rPr lang="ro-RO" sz="900" b="1" dirty="0">
                <a:solidFill>
                  <a:schemeClr val="bg1">
                    <a:lumMod val="95000"/>
                    <a:lumOff val="5000"/>
                  </a:schemeClr>
                </a:solidFill>
                <a:latin typeface="Arial" pitchFamily="34" charset="0"/>
                <a:ea typeface="Times New Roman" pitchFamily="18" charset="0"/>
                <a:cs typeface="Arial" pitchFamily="34" charset="0"/>
              </a:rPr>
              <a:t>S-a observat ca la </a:t>
            </a:r>
            <a:r>
              <a:rPr lang="ro-RO" sz="900" b="1" dirty="0" err="1">
                <a:solidFill>
                  <a:schemeClr val="bg1">
                    <a:lumMod val="95000"/>
                    <a:lumOff val="5000"/>
                  </a:schemeClr>
                </a:solidFill>
                <a:latin typeface="Arial" pitchFamily="34" charset="0"/>
                <a:ea typeface="Times New Roman" pitchFamily="18" charset="0"/>
                <a:cs typeface="Arial" pitchFamily="34" charset="0"/>
              </a:rPr>
              <a:t>bebelusii</a:t>
            </a:r>
            <a:r>
              <a:rPr lang="ro-RO" sz="900" b="1" dirty="0">
                <a:solidFill>
                  <a:schemeClr val="bg1">
                    <a:lumMod val="95000"/>
                    <a:lumOff val="5000"/>
                  </a:schemeClr>
                </a:solidFill>
                <a:latin typeface="Arial" pitchFamily="34" charset="0"/>
                <a:ea typeface="Times New Roman" pitchFamily="18" charset="0"/>
                <a:cs typeface="Arial" pitchFamily="34" charset="0"/>
              </a:rPr>
              <a:t> cu membrele mai lungi, precum si la cei care sunt </a:t>
            </a:r>
            <a:r>
              <a:rPr lang="ro-RO" sz="900" b="1" dirty="0" err="1">
                <a:solidFill>
                  <a:schemeClr val="bg1">
                    <a:lumMod val="95000"/>
                    <a:lumOff val="5000"/>
                  </a:schemeClr>
                </a:solidFill>
                <a:latin typeface="Arial" pitchFamily="34" charset="0"/>
                <a:ea typeface="Times New Roman" pitchFamily="18" charset="0"/>
                <a:cs typeface="Arial" pitchFamily="34" charset="0"/>
              </a:rPr>
              <a:t>alaptati</a:t>
            </a:r>
            <a:r>
              <a:rPr lang="ro-RO" sz="900" b="1" dirty="0">
                <a:solidFill>
                  <a:schemeClr val="bg1">
                    <a:lumMod val="95000"/>
                    <a:lumOff val="5000"/>
                  </a:schemeClr>
                </a:solidFill>
                <a:latin typeface="Arial" pitchFamily="34" charset="0"/>
                <a:ea typeface="Times New Roman" pitchFamily="18" charset="0"/>
                <a:cs typeface="Arial" pitchFamily="34" charset="0"/>
              </a:rPr>
              <a:t>, </a:t>
            </a:r>
            <a:r>
              <a:rPr lang="ro-RO" sz="900" b="1" dirty="0" err="1">
                <a:solidFill>
                  <a:schemeClr val="bg1">
                    <a:lumMod val="95000"/>
                    <a:lumOff val="5000"/>
                  </a:schemeClr>
                </a:solidFill>
                <a:latin typeface="Arial" pitchFamily="34" charset="0"/>
                <a:ea typeface="Times New Roman" pitchFamily="18" charset="0"/>
                <a:cs typeface="Arial" pitchFamily="34" charset="0"/>
              </a:rPr>
              <a:t>dintii</a:t>
            </a:r>
            <a:r>
              <a:rPr lang="ro-RO" sz="900" b="1" dirty="0">
                <a:solidFill>
                  <a:schemeClr val="bg1">
                    <a:lumMod val="95000"/>
                    <a:lumOff val="5000"/>
                  </a:schemeClr>
                </a:solidFill>
                <a:latin typeface="Arial" pitchFamily="34" charset="0"/>
                <a:ea typeface="Times New Roman" pitchFamily="18" charset="0"/>
                <a:cs typeface="Arial" pitchFamily="34" charset="0"/>
              </a:rPr>
              <a:t> le apar mai devreme </a:t>
            </a:r>
            <a:r>
              <a:rPr lang="ro-RO" sz="900" b="1" dirty="0" err="1">
                <a:solidFill>
                  <a:schemeClr val="bg1">
                    <a:lumMod val="95000"/>
                    <a:lumOff val="5000"/>
                  </a:schemeClr>
                </a:solidFill>
                <a:latin typeface="Arial" pitchFamily="34" charset="0"/>
                <a:ea typeface="Times New Roman" pitchFamily="18" charset="0"/>
                <a:cs typeface="Arial" pitchFamily="34" charset="0"/>
              </a:rPr>
              <a:t>decat</a:t>
            </a:r>
            <a:r>
              <a:rPr lang="ro-RO" sz="900" b="1" dirty="0">
                <a:solidFill>
                  <a:schemeClr val="bg1">
                    <a:lumMod val="95000"/>
                    <a:lumOff val="5000"/>
                  </a:schemeClr>
                </a:solidFill>
                <a:latin typeface="Arial" pitchFamily="34" charset="0"/>
                <a:ea typeface="Times New Roman" pitchFamily="18" charset="0"/>
                <a:cs typeface="Arial" pitchFamily="34" charset="0"/>
              </a:rPr>
              <a:t> la </a:t>
            </a:r>
            <a:r>
              <a:rPr lang="ro-RO" sz="900" b="1" dirty="0" err="1">
                <a:solidFill>
                  <a:schemeClr val="bg1">
                    <a:lumMod val="95000"/>
                    <a:lumOff val="5000"/>
                  </a:schemeClr>
                </a:solidFill>
                <a:latin typeface="Arial" pitchFamily="34" charset="0"/>
                <a:ea typeface="Times New Roman" pitchFamily="18" charset="0"/>
                <a:cs typeface="Arial" pitchFamily="34" charset="0"/>
              </a:rPr>
              <a:t>bebelusii</a:t>
            </a:r>
            <a:r>
              <a:rPr lang="ro-RO" sz="900" b="1" dirty="0">
                <a:solidFill>
                  <a:schemeClr val="bg1">
                    <a:lumMod val="95000"/>
                    <a:lumOff val="5000"/>
                  </a:schemeClr>
                </a:solidFill>
                <a:latin typeface="Arial" pitchFamily="34" charset="0"/>
                <a:ea typeface="Times New Roman" pitchFamily="18" charset="0"/>
                <a:cs typeface="Arial" pitchFamily="34" charset="0"/>
              </a:rPr>
              <a:t> mai dolofani.</a:t>
            </a:r>
            <a:endParaRPr lang="ro-RO" sz="1200" b="1" dirty="0">
              <a:solidFill>
                <a:schemeClr val="bg1">
                  <a:lumMod val="95000"/>
                  <a:lumOff val="5000"/>
                </a:schemeClr>
              </a:solidFill>
              <a:latin typeface="Arial" pitchFamily="34" charset="0"/>
              <a:ea typeface="Times New Roman" pitchFamily="18" charset="0"/>
              <a:cs typeface="Arial" pitchFamily="34" charset="0"/>
            </a:endParaRPr>
          </a:p>
          <a:p>
            <a:pPr eaLnBrk="0" hangingPunct="0">
              <a:defRPr/>
            </a:pPr>
            <a:r>
              <a:rPr lang="ro-RO" sz="900" b="1" dirty="0">
                <a:solidFill>
                  <a:schemeClr val="bg1">
                    <a:lumMod val="95000"/>
                    <a:lumOff val="5000"/>
                  </a:schemeClr>
                </a:solidFill>
                <a:latin typeface="Arial" pitchFamily="34" charset="0"/>
                <a:ea typeface="Times New Roman" pitchFamily="18" charset="0"/>
                <a:cs typeface="Arial" pitchFamily="34" charset="0"/>
              </a:rPr>
              <a:t>Care este </a:t>
            </a:r>
            <a:r>
              <a:rPr lang="ro-RO" sz="900" b="1" dirty="0" err="1">
                <a:solidFill>
                  <a:schemeClr val="bg1">
                    <a:lumMod val="95000"/>
                    <a:lumOff val="5000"/>
                  </a:schemeClr>
                </a:solidFill>
                <a:latin typeface="Arial" pitchFamily="34" charset="0"/>
                <a:ea typeface="Times New Roman" pitchFamily="18" charset="0"/>
                <a:cs typeface="Arial" pitchFamily="34" charset="0"/>
              </a:rPr>
              <a:t>varsta</a:t>
            </a:r>
            <a:r>
              <a:rPr lang="ro-RO" sz="900" b="1" dirty="0">
                <a:solidFill>
                  <a:schemeClr val="bg1">
                    <a:lumMod val="95000"/>
                    <a:lumOff val="5000"/>
                  </a:schemeClr>
                </a:solidFill>
                <a:latin typeface="Arial" pitchFamily="34" charset="0"/>
                <a:ea typeface="Times New Roman" pitchFamily="18" charset="0"/>
                <a:cs typeface="Arial" pitchFamily="34" charset="0"/>
              </a:rPr>
              <a:t> la care ei apar?</a:t>
            </a:r>
            <a:endParaRPr lang="ro-RO" sz="1200" b="1" dirty="0">
              <a:solidFill>
                <a:schemeClr val="bg1">
                  <a:lumMod val="95000"/>
                  <a:lumOff val="5000"/>
                </a:schemeClr>
              </a:solidFill>
              <a:latin typeface="Arial" pitchFamily="34" charset="0"/>
              <a:ea typeface="Times New Roman" pitchFamily="18" charset="0"/>
              <a:cs typeface="Arial" pitchFamily="34" charset="0"/>
            </a:endParaRPr>
          </a:p>
          <a:p>
            <a:pPr eaLnBrk="0" hangingPunct="0">
              <a:defRPr/>
            </a:pPr>
            <a:r>
              <a:rPr lang="ro-RO" sz="900" b="1" dirty="0">
                <a:solidFill>
                  <a:schemeClr val="bg1">
                    <a:lumMod val="95000"/>
                    <a:lumOff val="5000"/>
                  </a:schemeClr>
                </a:solidFill>
                <a:latin typeface="Arial" pitchFamily="34" charset="0"/>
                <a:ea typeface="Times New Roman" pitchFamily="18" charset="0"/>
                <a:cs typeface="Arial" pitchFamily="34" charset="0"/>
              </a:rPr>
              <a:t>Cel mai adesea, </a:t>
            </a:r>
            <a:r>
              <a:rPr lang="ro-RO" sz="900" b="1" dirty="0" err="1">
                <a:solidFill>
                  <a:schemeClr val="bg1">
                    <a:lumMod val="95000"/>
                    <a:lumOff val="5000"/>
                  </a:schemeClr>
                </a:solidFill>
                <a:latin typeface="Arial" pitchFamily="34" charset="0"/>
                <a:ea typeface="Times New Roman" pitchFamily="18" charset="0"/>
                <a:cs typeface="Arial" pitchFamily="34" charset="0"/>
              </a:rPr>
              <a:t>dintii</a:t>
            </a:r>
            <a:r>
              <a:rPr lang="ro-RO" sz="900" b="1" dirty="0">
                <a:solidFill>
                  <a:schemeClr val="bg1">
                    <a:lumMod val="95000"/>
                    <a:lumOff val="5000"/>
                  </a:schemeClr>
                </a:solidFill>
                <a:latin typeface="Arial" pitchFamily="34" charset="0"/>
                <a:ea typeface="Times New Roman" pitchFamily="18" charset="0"/>
                <a:cs typeface="Arial" pitchFamily="34" charset="0"/>
              </a:rPr>
              <a:t> </a:t>
            </a:r>
            <a:r>
              <a:rPr lang="ro-RO" sz="900" b="1" dirty="0" err="1">
                <a:solidFill>
                  <a:schemeClr val="bg1">
                    <a:lumMod val="95000"/>
                    <a:lumOff val="5000"/>
                  </a:schemeClr>
                </a:solidFill>
                <a:latin typeface="Arial" pitchFamily="34" charset="0"/>
                <a:ea typeface="Times New Roman" pitchFamily="18" charset="0"/>
                <a:cs typeface="Arial" pitchFamily="34" charset="0"/>
              </a:rPr>
              <a:t>incep</a:t>
            </a:r>
            <a:r>
              <a:rPr lang="ro-RO" sz="900" b="1" dirty="0">
                <a:solidFill>
                  <a:schemeClr val="bg1">
                    <a:lumMod val="95000"/>
                    <a:lumOff val="5000"/>
                  </a:schemeClr>
                </a:solidFill>
                <a:latin typeface="Arial" pitchFamily="34" charset="0"/>
                <a:ea typeface="Times New Roman" pitchFamily="18" charset="0"/>
                <a:cs typeface="Arial" pitchFamily="34" charset="0"/>
              </a:rPr>
              <a:t> sa </a:t>
            </a:r>
            <a:r>
              <a:rPr lang="ro-RO" sz="900" b="1" dirty="0" err="1">
                <a:solidFill>
                  <a:schemeClr val="bg1">
                    <a:lumMod val="95000"/>
                    <a:lumOff val="5000"/>
                  </a:schemeClr>
                </a:solidFill>
                <a:latin typeface="Arial" pitchFamily="34" charset="0"/>
                <a:ea typeface="Times New Roman" pitchFamily="18" charset="0"/>
                <a:cs typeface="Arial" pitchFamily="34" charset="0"/>
              </a:rPr>
              <a:t>apara</a:t>
            </a:r>
            <a:r>
              <a:rPr lang="ro-RO" sz="900" b="1" dirty="0">
                <a:solidFill>
                  <a:schemeClr val="bg1">
                    <a:lumMod val="95000"/>
                    <a:lumOff val="5000"/>
                  </a:schemeClr>
                </a:solidFill>
                <a:latin typeface="Arial" pitchFamily="34" charset="0"/>
                <a:ea typeface="Times New Roman" pitchFamily="18" charset="0"/>
                <a:cs typeface="Arial" pitchFamily="34" charset="0"/>
              </a:rPr>
              <a:t> pe la 6-7 luni. In general, un copil are </a:t>
            </a:r>
            <a:r>
              <a:rPr lang="ro-RO" sz="900" b="1" dirty="0" err="1">
                <a:solidFill>
                  <a:schemeClr val="bg1">
                    <a:lumMod val="95000"/>
                    <a:lumOff val="5000"/>
                  </a:schemeClr>
                </a:solidFill>
                <a:latin typeface="Arial" pitchFamily="34" charset="0"/>
                <a:ea typeface="Times New Roman" pitchFamily="18" charset="0"/>
                <a:cs typeface="Arial" pitchFamily="34" charset="0"/>
              </a:rPr>
              <a:t>toti</a:t>
            </a:r>
            <a:r>
              <a:rPr lang="ro-RO" sz="900" b="1" dirty="0">
                <a:solidFill>
                  <a:schemeClr val="bg1">
                    <a:lumMod val="95000"/>
                    <a:lumOff val="5000"/>
                  </a:schemeClr>
                </a:solidFill>
                <a:latin typeface="Arial" pitchFamily="34" charset="0"/>
                <a:ea typeface="Times New Roman" pitchFamily="18" charset="0"/>
                <a:cs typeface="Arial" pitchFamily="34" charset="0"/>
              </a:rPr>
              <a:t> </a:t>
            </a:r>
            <a:r>
              <a:rPr lang="ro-RO" sz="900" b="1" dirty="0" err="1">
                <a:solidFill>
                  <a:schemeClr val="bg1">
                    <a:lumMod val="95000"/>
                    <a:lumOff val="5000"/>
                  </a:schemeClr>
                </a:solidFill>
                <a:latin typeface="Arial" pitchFamily="34" charset="0"/>
                <a:ea typeface="Times New Roman" pitchFamily="18" charset="0"/>
                <a:cs typeface="Arial" pitchFamily="34" charset="0"/>
              </a:rPr>
              <a:t>dintii</a:t>
            </a:r>
            <a:r>
              <a:rPr lang="ro-RO" sz="900" b="1" dirty="0">
                <a:solidFill>
                  <a:schemeClr val="bg1">
                    <a:lumMod val="95000"/>
                    <a:lumOff val="5000"/>
                  </a:schemeClr>
                </a:solidFill>
                <a:latin typeface="Arial" pitchFamily="34" charset="0"/>
                <a:ea typeface="Times New Roman" pitchFamily="18" charset="0"/>
                <a:cs typeface="Arial" pitchFamily="34" charset="0"/>
              </a:rPr>
              <a:t> de lapte pe la 2 ani (cu variante de </a:t>
            </a:r>
            <a:r>
              <a:rPr lang="ro-RO" sz="900" b="1" dirty="0" err="1">
                <a:solidFill>
                  <a:schemeClr val="bg1">
                    <a:lumMod val="95000"/>
                    <a:lumOff val="5000"/>
                  </a:schemeClr>
                </a:solidFill>
                <a:latin typeface="Arial" pitchFamily="34" charset="0"/>
                <a:ea typeface="Times New Roman" pitchFamily="18" charset="0"/>
                <a:cs typeface="Arial" pitchFamily="34" charset="0"/>
              </a:rPr>
              <a:t>cateva</a:t>
            </a:r>
            <a:r>
              <a:rPr lang="ro-RO" sz="900" b="1" dirty="0">
                <a:solidFill>
                  <a:schemeClr val="bg1">
                    <a:lumMod val="95000"/>
                    <a:lumOff val="5000"/>
                  </a:schemeClr>
                </a:solidFill>
                <a:latin typeface="Arial" pitchFamily="34" charset="0"/>
                <a:ea typeface="Times New Roman" pitchFamily="18" charset="0"/>
                <a:cs typeface="Arial" pitchFamily="34" charset="0"/>
              </a:rPr>
              <a:t> luni).</a:t>
            </a:r>
            <a:endParaRPr lang="ro-RO" sz="1200" b="1" dirty="0">
              <a:solidFill>
                <a:schemeClr val="bg1">
                  <a:lumMod val="95000"/>
                  <a:lumOff val="5000"/>
                </a:schemeClr>
              </a:solidFill>
              <a:latin typeface="Arial" pitchFamily="34" charset="0"/>
              <a:ea typeface="Times New Roman" pitchFamily="18" charset="0"/>
              <a:cs typeface="Arial" pitchFamily="34" charset="0"/>
            </a:endParaRPr>
          </a:p>
          <a:p>
            <a:pPr eaLnBrk="0" hangingPunct="0">
              <a:defRPr/>
            </a:pPr>
            <a:r>
              <a:rPr lang="ro-RO" sz="900" b="1" dirty="0" err="1">
                <a:solidFill>
                  <a:schemeClr val="bg1">
                    <a:lumMod val="95000"/>
                    <a:lumOff val="5000"/>
                  </a:schemeClr>
                </a:solidFill>
                <a:latin typeface="Arial" pitchFamily="34" charset="0"/>
                <a:ea typeface="Times New Roman" pitchFamily="18" charset="0"/>
                <a:cs typeface="Arial" pitchFamily="34" charset="0"/>
              </a:rPr>
              <a:t>Iata</a:t>
            </a:r>
            <a:r>
              <a:rPr lang="ro-RO" sz="900" b="1" dirty="0">
                <a:solidFill>
                  <a:schemeClr val="bg1">
                    <a:lumMod val="95000"/>
                    <a:lumOff val="5000"/>
                  </a:schemeClr>
                </a:solidFill>
                <a:latin typeface="Arial" pitchFamily="34" charset="0"/>
                <a:ea typeface="Times New Roman" pitchFamily="18" charset="0"/>
                <a:cs typeface="Arial" pitchFamily="34" charset="0"/>
              </a:rPr>
              <a:t>, </a:t>
            </a:r>
            <a:r>
              <a:rPr lang="ro-RO" sz="900" b="1" dirty="0" err="1">
                <a:solidFill>
                  <a:schemeClr val="bg1">
                    <a:lumMod val="95000"/>
                    <a:lumOff val="5000"/>
                  </a:schemeClr>
                </a:solidFill>
                <a:latin typeface="Arial" pitchFamily="34" charset="0"/>
                <a:ea typeface="Times New Roman" pitchFamily="18" charset="0"/>
                <a:cs typeface="Arial" pitchFamily="34" charset="0"/>
              </a:rPr>
              <a:t>desprecopii</a:t>
            </a:r>
            <a:r>
              <a:rPr lang="ro-RO" sz="900" b="1" dirty="0">
                <a:solidFill>
                  <a:schemeClr val="bg1">
                    <a:lumMod val="95000"/>
                    <a:lumOff val="5000"/>
                  </a:schemeClr>
                </a:solidFill>
                <a:latin typeface="Arial" pitchFamily="34" charset="0"/>
                <a:ea typeface="Times New Roman" pitchFamily="18" charset="0"/>
                <a:cs typeface="Arial" pitchFamily="34" charset="0"/>
              </a:rPr>
              <a:t> va </a:t>
            </a:r>
            <a:r>
              <a:rPr lang="ro-RO" sz="900" b="1" dirty="0" err="1">
                <a:solidFill>
                  <a:schemeClr val="bg1">
                    <a:lumMod val="95000"/>
                    <a:lumOff val="5000"/>
                  </a:schemeClr>
                </a:solidFill>
                <a:latin typeface="Arial" pitchFamily="34" charset="0"/>
                <a:ea typeface="Times New Roman" pitchFamily="18" charset="0"/>
                <a:cs typeface="Arial" pitchFamily="34" charset="0"/>
              </a:rPr>
              <a:t>prezinta</a:t>
            </a:r>
            <a:r>
              <a:rPr lang="ro-RO" sz="900" b="1" dirty="0">
                <a:solidFill>
                  <a:schemeClr val="bg1">
                    <a:lumMod val="95000"/>
                    <a:lumOff val="5000"/>
                  </a:schemeClr>
                </a:solidFill>
                <a:latin typeface="Arial" pitchFamily="34" charset="0"/>
                <a:ea typeface="Times New Roman" pitchFamily="18" charset="0"/>
                <a:cs typeface="Arial" pitchFamily="34" charset="0"/>
              </a:rPr>
              <a:t> o imagine explicativa despre </a:t>
            </a:r>
            <a:r>
              <a:rPr lang="ro-RO" sz="900" b="1" dirty="0" err="1">
                <a:solidFill>
                  <a:schemeClr val="bg1">
                    <a:lumMod val="95000"/>
                    <a:lumOff val="5000"/>
                  </a:schemeClr>
                </a:solidFill>
                <a:latin typeface="Arial" pitchFamily="34" charset="0"/>
                <a:ea typeface="Times New Roman" pitchFamily="18" charset="0"/>
                <a:cs typeface="Arial" pitchFamily="34" charset="0"/>
              </a:rPr>
              <a:t>varsta</a:t>
            </a:r>
            <a:r>
              <a:rPr lang="ro-RO" sz="900" b="1" dirty="0">
                <a:solidFill>
                  <a:schemeClr val="bg1">
                    <a:lumMod val="95000"/>
                    <a:lumOff val="5000"/>
                  </a:schemeClr>
                </a:solidFill>
                <a:latin typeface="Arial" pitchFamily="34" charset="0"/>
                <a:ea typeface="Times New Roman" pitchFamily="18" charset="0"/>
                <a:cs typeface="Arial" pitchFamily="34" charset="0"/>
              </a:rPr>
              <a:t> de </a:t>
            </a:r>
            <a:r>
              <a:rPr lang="ro-RO" sz="900" b="1" dirty="0" err="1">
                <a:solidFill>
                  <a:schemeClr val="bg1">
                    <a:lumMod val="95000"/>
                    <a:lumOff val="5000"/>
                  </a:schemeClr>
                </a:solidFill>
                <a:latin typeface="Arial" pitchFamily="34" charset="0"/>
                <a:ea typeface="Times New Roman" pitchFamily="18" charset="0"/>
                <a:cs typeface="Arial" pitchFamily="34" charset="0"/>
              </a:rPr>
              <a:t>aparitie</a:t>
            </a:r>
            <a:r>
              <a:rPr lang="ro-RO" sz="900" b="1" dirty="0">
                <a:solidFill>
                  <a:schemeClr val="bg1">
                    <a:lumMod val="95000"/>
                    <a:lumOff val="5000"/>
                  </a:schemeClr>
                </a:solidFill>
                <a:latin typeface="Arial" pitchFamily="34" charset="0"/>
                <a:ea typeface="Times New Roman" pitchFamily="18" charset="0"/>
                <a:cs typeface="Arial" pitchFamily="34" charset="0"/>
              </a:rPr>
              <a:t> a </a:t>
            </a:r>
            <a:r>
              <a:rPr lang="ro-RO" sz="900" b="1" dirty="0" err="1">
                <a:solidFill>
                  <a:schemeClr val="bg1">
                    <a:lumMod val="95000"/>
                    <a:lumOff val="5000"/>
                  </a:schemeClr>
                </a:solidFill>
                <a:latin typeface="Arial" pitchFamily="34" charset="0"/>
                <a:ea typeface="Times New Roman" pitchFamily="18" charset="0"/>
                <a:cs typeface="Arial" pitchFamily="34" charset="0"/>
              </a:rPr>
              <a:t>dintilor</a:t>
            </a:r>
            <a:r>
              <a:rPr lang="ro-RO" sz="900" b="1" dirty="0">
                <a:solidFill>
                  <a:schemeClr val="bg1">
                    <a:lumMod val="95000"/>
                    <a:lumOff val="5000"/>
                  </a:schemeClr>
                </a:solidFill>
                <a:latin typeface="Arial" pitchFamily="34" charset="0"/>
                <a:ea typeface="Times New Roman" pitchFamily="18" charset="0"/>
                <a:cs typeface="Arial" pitchFamily="34" charset="0"/>
              </a:rPr>
              <a:t>:</a:t>
            </a:r>
            <a:endParaRPr lang="ro-RO" b="1" dirty="0">
              <a:solidFill>
                <a:schemeClr val="bg1">
                  <a:lumMod val="95000"/>
                  <a:lumOff val="5000"/>
                </a:schemeClr>
              </a:solidFill>
              <a:latin typeface="Arial" pitchFamily="34" charset="0"/>
              <a:cs typeface="Arial" pitchFamily="34" charset="0"/>
            </a:endParaRPr>
          </a:p>
        </p:txBody>
      </p:sp>
      <p:pic>
        <p:nvPicPr>
          <p:cNvPr id="48132" name="Imagine 6" descr="http://www.desprecopii.com/Images/Upload/dintii.jpg"/>
          <p:cNvPicPr>
            <a:picLocks noChangeAspect="1" noChangeArrowheads="1"/>
          </p:cNvPicPr>
          <p:nvPr/>
        </p:nvPicPr>
        <p:blipFill>
          <a:blip r:embed="rId2" cstate="print"/>
          <a:srcRect/>
          <a:stretch>
            <a:fillRect/>
          </a:stretch>
        </p:blipFill>
        <p:spPr bwMode="auto">
          <a:xfrm>
            <a:off x="5214938" y="1500188"/>
            <a:ext cx="3714750" cy="3590925"/>
          </a:xfrm>
          <a:prstGeom prst="rect">
            <a:avLst/>
          </a:prstGeom>
          <a:noFill/>
          <a:ln w="9525">
            <a:noFill/>
            <a:miter lim="800000"/>
            <a:headEnd/>
            <a:tailEnd/>
          </a:ln>
        </p:spPr>
      </p:pic>
      <p:sp>
        <p:nvSpPr>
          <p:cNvPr id="65543" name="Rectangle 7"/>
          <p:cNvSpPr>
            <a:spLocks noChangeArrowheads="1"/>
          </p:cNvSpPr>
          <p:nvPr/>
        </p:nvSpPr>
        <p:spPr bwMode="auto">
          <a:xfrm>
            <a:off x="1071563" y="4214813"/>
            <a:ext cx="3357562" cy="1338262"/>
          </a:xfrm>
          <a:prstGeom prst="rect">
            <a:avLst/>
          </a:prstGeom>
          <a:noFill/>
          <a:ln w="9525">
            <a:noFill/>
            <a:miter lim="800000"/>
            <a:headEnd/>
            <a:tailEnd/>
          </a:ln>
          <a:effectLst/>
        </p:spPr>
        <p:txBody>
          <a:bodyPr anchor="ctr">
            <a:spAutoFit/>
          </a:bodyPr>
          <a:lstStyle/>
          <a:p>
            <a:pPr>
              <a:defRPr/>
            </a:pPr>
            <a:r>
              <a:rPr lang="ro-RO" sz="900" b="1" dirty="0">
                <a:solidFill>
                  <a:schemeClr val="bg1">
                    <a:lumMod val="95000"/>
                    <a:lumOff val="5000"/>
                  </a:schemeClr>
                </a:solidFill>
                <a:latin typeface="Arial" pitchFamily="34" charset="0"/>
                <a:ea typeface="Times New Roman" pitchFamily="18" charset="0"/>
                <a:cs typeface="Arial" pitchFamily="34" charset="0"/>
              </a:rPr>
              <a:t>Primii </a:t>
            </a:r>
            <a:r>
              <a:rPr lang="ro-RO" sz="900" b="1" dirty="0" err="1">
                <a:solidFill>
                  <a:schemeClr val="bg1">
                    <a:lumMod val="95000"/>
                    <a:lumOff val="5000"/>
                  </a:schemeClr>
                </a:solidFill>
                <a:latin typeface="Arial" pitchFamily="34" charset="0"/>
                <a:ea typeface="Times New Roman" pitchFamily="18" charset="0"/>
                <a:cs typeface="Arial" pitchFamily="34" charset="0"/>
              </a:rPr>
              <a:t>dinti</a:t>
            </a:r>
            <a:r>
              <a:rPr lang="ro-RO" sz="900" b="1" dirty="0">
                <a:solidFill>
                  <a:schemeClr val="bg1">
                    <a:lumMod val="95000"/>
                    <a:lumOff val="5000"/>
                  </a:schemeClr>
                </a:solidFill>
                <a:latin typeface="Arial" pitchFamily="34" charset="0"/>
                <a:ea typeface="Times New Roman" pitchFamily="18" charset="0"/>
                <a:cs typeface="Arial" pitchFamily="34" charset="0"/>
              </a:rPr>
              <a:t> care apar sunt cei doi </a:t>
            </a:r>
            <a:r>
              <a:rPr lang="ro-RO" sz="900" b="1" dirty="0" err="1">
                <a:solidFill>
                  <a:schemeClr val="bg1">
                    <a:lumMod val="95000"/>
                    <a:lumOff val="5000"/>
                  </a:schemeClr>
                </a:solidFill>
                <a:latin typeface="Arial" pitchFamily="34" charset="0"/>
                <a:ea typeface="Times New Roman" pitchFamily="18" charset="0"/>
                <a:cs typeface="Arial" pitchFamily="34" charset="0"/>
              </a:rPr>
              <a:t>dinti</a:t>
            </a:r>
            <a:r>
              <a:rPr lang="ro-RO" sz="900" b="1" dirty="0">
                <a:solidFill>
                  <a:schemeClr val="bg1">
                    <a:lumMod val="95000"/>
                    <a:lumOff val="5000"/>
                  </a:schemeClr>
                </a:solidFill>
                <a:latin typeface="Arial" pitchFamily="34" charset="0"/>
                <a:ea typeface="Times New Roman" pitchFamily="18" charset="0"/>
                <a:cs typeface="Arial" pitchFamily="34" charset="0"/>
              </a:rPr>
              <a:t> centrali de jos (incisivii centrali). </a:t>
            </a:r>
            <a:r>
              <a:rPr lang="ro-RO" sz="900" b="1" dirty="0" err="1">
                <a:solidFill>
                  <a:schemeClr val="bg1">
                    <a:lumMod val="95000"/>
                    <a:lumOff val="5000"/>
                  </a:schemeClr>
                </a:solidFill>
                <a:latin typeface="Arial" pitchFamily="34" charset="0"/>
                <a:ea typeface="Times New Roman" pitchFamily="18" charset="0"/>
                <a:cs typeface="Arial" pitchFamily="34" charset="0"/>
              </a:rPr>
              <a:t>Urmeaza</a:t>
            </a:r>
            <a:r>
              <a:rPr lang="ro-RO" sz="900" b="1" dirty="0">
                <a:solidFill>
                  <a:schemeClr val="bg1">
                    <a:lumMod val="95000"/>
                    <a:lumOff val="5000"/>
                  </a:schemeClr>
                </a:solidFill>
                <a:latin typeface="Arial" pitchFamily="34" charset="0"/>
                <a:ea typeface="Times New Roman" pitchFamily="18" charset="0"/>
                <a:cs typeface="Arial" pitchFamily="34" charset="0"/>
              </a:rPr>
              <a:t> apoi cei doi </a:t>
            </a:r>
            <a:r>
              <a:rPr lang="ro-RO" sz="900" b="1" dirty="0" err="1">
                <a:solidFill>
                  <a:schemeClr val="bg1">
                    <a:lumMod val="95000"/>
                    <a:lumOff val="5000"/>
                  </a:schemeClr>
                </a:solidFill>
                <a:latin typeface="Arial" pitchFamily="34" charset="0"/>
                <a:ea typeface="Times New Roman" pitchFamily="18" charset="0"/>
                <a:cs typeface="Arial" pitchFamily="34" charset="0"/>
              </a:rPr>
              <a:t>dinti</a:t>
            </a:r>
            <a:r>
              <a:rPr lang="ro-RO" sz="900" b="1" dirty="0">
                <a:solidFill>
                  <a:schemeClr val="bg1">
                    <a:lumMod val="95000"/>
                    <a:lumOff val="5000"/>
                  </a:schemeClr>
                </a:solidFill>
                <a:latin typeface="Arial" pitchFamily="34" charset="0"/>
                <a:ea typeface="Times New Roman" pitchFamily="18" charset="0"/>
                <a:cs typeface="Arial" pitchFamily="34" charset="0"/>
              </a:rPr>
              <a:t> centrali de pe maxilarul de sus. Incisivii sunt </a:t>
            </a:r>
            <a:r>
              <a:rPr lang="ro-RO" sz="900" b="1" dirty="0" err="1">
                <a:solidFill>
                  <a:schemeClr val="bg1">
                    <a:lumMod val="95000"/>
                    <a:lumOff val="5000"/>
                  </a:schemeClr>
                </a:solidFill>
                <a:latin typeface="Arial" pitchFamily="34" charset="0"/>
                <a:ea typeface="Times New Roman" pitchFamily="18" charset="0"/>
                <a:cs typeface="Arial" pitchFamily="34" charset="0"/>
              </a:rPr>
              <a:t>dinti</a:t>
            </a:r>
            <a:r>
              <a:rPr lang="ro-RO" sz="900" b="1" dirty="0">
                <a:solidFill>
                  <a:schemeClr val="bg1">
                    <a:lumMod val="95000"/>
                    <a:lumOff val="5000"/>
                  </a:schemeClr>
                </a:solidFill>
                <a:latin typeface="Arial" pitchFamily="34" charset="0"/>
                <a:ea typeface="Times New Roman" pitchFamily="18" charset="0"/>
                <a:cs typeface="Arial" pitchFamily="34" charset="0"/>
              </a:rPr>
              <a:t> de taiere, retezare. </a:t>
            </a:r>
            <a:r>
              <a:rPr lang="ro-RO" sz="900" b="1" dirty="0" err="1">
                <a:solidFill>
                  <a:schemeClr val="bg1">
                    <a:lumMod val="95000"/>
                    <a:lumOff val="5000"/>
                  </a:schemeClr>
                </a:solidFill>
                <a:latin typeface="Arial" pitchFamily="34" charset="0"/>
                <a:ea typeface="Times New Roman" pitchFamily="18" charset="0"/>
                <a:cs typeface="Arial" pitchFamily="34" charset="0"/>
              </a:rPr>
              <a:t>Urmatorii</a:t>
            </a:r>
            <a:r>
              <a:rPr lang="ro-RO" sz="900" b="1" dirty="0">
                <a:solidFill>
                  <a:schemeClr val="bg1">
                    <a:lumMod val="95000"/>
                    <a:lumOff val="5000"/>
                  </a:schemeClr>
                </a:solidFill>
                <a:latin typeface="Arial" pitchFamily="34" charset="0"/>
                <a:ea typeface="Times New Roman" pitchFamily="18" charset="0"/>
                <a:cs typeface="Arial" pitchFamily="34" charset="0"/>
              </a:rPr>
              <a:t> </a:t>
            </a:r>
            <a:r>
              <a:rPr lang="ro-RO" sz="900" b="1" dirty="0" err="1">
                <a:solidFill>
                  <a:schemeClr val="bg1">
                    <a:lumMod val="95000"/>
                    <a:lumOff val="5000"/>
                  </a:schemeClr>
                </a:solidFill>
                <a:latin typeface="Arial" pitchFamily="34" charset="0"/>
                <a:ea typeface="Times New Roman" pitchFamily="18" charset="0"/>
                <a:cs typeface="Arial" pitchFamily="34" charset="0"/>
              </a:rPr>
              <a:t>dinti</a:t>
            </a:r>
            <a:r>
              <a:rPr lang="ro-RO" sz="900" b="1" dirty="0">
                <a:solidFill>
                  <a:schemeClr val="bg1">
                    <a:lumMod val="95000"/>
                    <a:lumOff val="5000"/>
                  </a:schemeClr>
                </a:solidFill>
                <a:latin typeface="Arial" pitchFamily="34" charset="0"/>
                <a:ea typeface="Times New Roman" pitchFamily="18" charset="0"/>
                <a:cs typeface="Arial" pitchFamily="34" charset="0"/>
              </a:rPr>
              <a:t> apar la anumite intervale de timp pana la doi ani si </a:t>
            </a:r>
            <a:r>
              <a:rPr lang="ro-RO" sz="900" b="1" dirty="0" err="1">
                <a:solidFill>
                  <a:schemeClr val="bg1">
                    <a:lumMod val="95000"/>
                    <a:lumOff val="5000"/>
                  </a:schemeClr>
                </a:solidFill>
                <a:latin typeface="Arial" pitchFamily="34" charset="0"/>
                <a:ea typeface="Times New Roman" pitchFamily="18" charset="0"/>
                <a:cs typeface="Arial" pitchFamily="34" charset="0"/>
              </a:rPr>
              <a:t>jumatate</a:t>
            </a:r>
            <a:r>
              <a:rPr lang="ro-RO" sz="900" b="1" dirty="0">
                <a:solidFill>
                  <a:schemeClr val="bg1">
                    <a:lumMod val="95000"/>
                    <a:lumOff val="5000"/>
                  </a:schemeClr>
                </a:solidFill>
                <a:latin typeface="Arial" pitchFamily="34" charset="0"/>
                <a:ea typeface="Times New Roman" pitchFamily="18" charset="0"/>
                <a:cs typeface="Arial" pitchFamily="34" charset="0"/>
              </a:rPr>
              <a:t>, trei ani, </a:t>
            </a:r>
            <a:r>
              <a:rPr lang="ro-RO" sz="900" b="1" dirty="0" err="1">
                <a:solidFill>
                  <a:schemeClr val="bg1">
                    <a:lumMod val="95000"/>
                    <a:lumOff val="5000"/>
                  </a:schemeClr>
                </a:solidFill>
                <a:latin typeface="Arial" pitchFamily="34" charset="0"/>
                <a:ea typeface="Times New Roman" pitchFamily="18" charset="0"/>
                <a:cs typeface="Arial" pitchFamily="34" charset="0"/>
              </a:rPr>
              <a:t>cand</a:t>
            </a:r>
            <a:r>
              <a:rPr lang="ro-RO" sz="900" b="1" dirty="0">
                <a:solidFill>
                  <a:schemeClr val="bg1">
                    <a:lumMod val="95000"/>
                    <a:lumOff val="5000"/>
                  </a:schemeClr>
                </a:solidFill>
                <a:latin typeface="Arial" pitchFamily="34" charset="0"/>
                <a:ea typeface="Times New Roman" pitchFamily="18" charset="0"/>
                <a:cs typeface="Arial" pitchFamily="34" charset="0"/>
              </a:rPr>
              <a:t> apar molarii posteriori (</a:t>
            </a:r>
            <a:r>
              <a:rPr lang="ro-RO" sz="900" b="1" dirty="0" err="1">
                <a:solidFill>
                  <a:schemeClr val="bg1">
                    <a:lumMod val="95000"/>
                    <a:lumOff val="5000"/>
                  </a:schemeClr>
                </a:solidFill>
                <a:latin typeface="Arial" pitchFamily="34" charset="0"/>
                <a:ea typeface="Times New Roman" pitchFamily="18" charset="0"/>
                <a:cs typeface="Arial" pitchFamily="34" charset="0"/>
              </a:rPr>
              <a:t>dinti</a:t>
            </a:r>
            <a:r>
              <a:rPr lang="ro-RO" sz="900" b="1" dirty="0">
                <a:solidFill>
                  <a:schemeClr val="bg1">
                    <a:lumMod val="95000"/>
                    <a:lumOff val="5000"/>
                  </a:schemeClr>
                </a:solidFill>
                <a:latin typeface="Arial" pitchFamily="34" charset="0"/>
                <a:ea typeface="Times New Roman" pitchFamily="18" charset="0"/>
                <a:cs typeface="Arial" pitchFamily="34" charset="0"/>
              </a:rPr>
              <a:t> de zdrobire).</a:t>
            </a:r>
            <a:endParaRPr lang="ro-RO" sz="1200" b="1" dirty="0">
              <a:solidFill>
                <a:schemeClr val="bg1">
                  <a:lumMod val="95000"/>
                  <a:lumOff val="5000"/>
                </a:schemeClr>
              </a:solidFill>
              <a:latin typeface="Arial" pitchFamily="34" charset="0"/>
              <a:ea typeface="Times New Roman" pitchFamily="18" charset="0"/>
              <a:cs typeface="Arial" pitchFamily="34" charset="0"/>
            </a:endParaRPr>
          </a:p>
          <a:p>
            <a:pPr eaLnBrk="0" hangingPunct="0">
              <a:defRPr/>
            </a:pPr>
            <a:r>
              <a:rPr lang="ro-RO" sz="900" b="1" dirty="0">
                <a:solidFill>
                  <a:schemeClr val="bg1">
                    <a:lumMod val="95000"/>
                    <a:lumOff val="5000"/>
                  </a:schemeClr>
                </a:solidFill>
                <a:latin typeface="Arial" pitchFamily="34" charset="0"/>
                <a:ea typeface="Times New Roman" pitchFamily="18" charset="0"/>
                <a:cs typeface="Arial" pitchFamily="34" charset="0"/>
              </a:rPr>
              <a:t>Mai </a:t>
            </a:r>
            <a:r>
              <a:rPr lang="ro-RO" sz="900" b="1" dirty="0" err="1">
                <a:solidFill>
                  <a:schemeClr val="bg1">
                    <a:lumMod val="95000"/>
                    <a:lumOff val="5000"/>
                  </a:schemeClr>
                </a:solidFill>
                <a:latin typeface="Arial" pitchFamily="34" charset="0"/>
                <a:ea typeface="Times New Roman" pitchFamily="18" charset="0"/>
                <a:cs typeface="Arial" pitchFamily="34" charset="0"/>
              </a:rPr>
              <a:t>tarziu</a:t>
            </a:r>
            <a:r>
              <a:rPr lang="ro-RO" sz="900" b="1" dirty="0">
                <a:solidFill>
                  <a:schemeClr val="bg1">
                    <a:lumMod val="95000"/>
                    <a:lumOff val="5000"/>
                  </a:schemeClr>
                </a:solidFill>
                <a:latin typeface="Arial" pitchFamily="34" charset="0"/>
                <a:ea typeface="Times New Roman" pitchFamily="18" charset="0"/>
                <a:cs typeface="Arial" pitchFamily="34" charset="0"/>
              </a:rPr>
              <a:t>, intre 6 si 8 ani, </a:t>
            </a:r>
            <a:r>
              <a:rPr lang="ro-RO" sz="900" b="1" dirty="0" err="1">
                <a:solidFill>
                  <a:schemeClr val="bg1">
                    <a:lumMod val="95000"/>
                    <a:lumOff val="5000"/>
                  </a:schemeClr>
                </a:solidFill>
                <a:latin typeface="Arial" pitchFamily="34" charset="0"/>
                <a:ea typeface="Times New Roman" pitchFamily="18" charset="0"/>
                <a:cs typeface="Arial" pitchFamily="34" charset="0"/>
              </a:rPr>
              <a:t>dintii</a:t>
            </a:r>
            <a:r>
              <a:rPr lang="ro-RO" sz="900" b="1" dirty="0">
                <a:solidFill>
                  <a:schemeClr val="bg1">
                    <a:lumMod val="95000"/>
                    <a:lumOff val="5000"/>
                  </a:schemeClr>
                </a:solidFill>
                <a:latin typeface="Arial" pitchFamily="34" charset="0"/>
                <a:ea typeface="Times New Roman" pitchFamily="18" charset="0"/>
                <a:cs typeface="Arial" pitchFamily="34" charset="0"/>
              </a:rPr>
              <a:t> de lapte </a:t>
            </a:r>
            <a:r>
              <a:rPr lang="ro-RO" sz="900" b="1" dirty="0" err="1">
                <a:solidFill>
                  <a:schemeClr val="bg1">
                    <a:lumMod val="95000"/>
                    <a:lumOff val="5000"/>
                  </a:schemeClr>
                </a:solidFill>
                <a:latin typeface="Arial" pitchFamily="34" charset="0"/>
                <a:ea typeface="Times New Roman" pitchFamily="18" charset="0"/>
                <a:cs typeface="Arial" pitchFamily="34" charset="0"/>
              </a:rPr>
              <a:t>incep</a:t>
            </a:r>
            <a:r>
              <a:rPr lang="ro-RO" sz="900" b="1" dirty="0">
                <a:solidFill>
                  <a:schemeClr val="bg1">
                    <a:lumMod val="95000"/>
                    <a:lumOff val="5000"/>
                  </a:schemeClr>
                </a:solidFill>
                <a:latin typeface="Arial" pitchFamily="34" charset="0"/>
                <a:ea typeface="Times New Roman" pitchFamily="18" charset="0"/>
                <a:cs typeface="Arial" pitchFamily="34" charset="0"/>
              </a:rPr>
              <a:t> sa cada. Ei sunt </a:t>
            </a:r>
            <a:r>
              <a:rPr lang="ro-RO" sz="900" b="1" dirty="0" err="1">
                <a:solidFill>
                  <a:schemeClr val="bg1">
                    <a:lumMod val="95000"/>
                    <a:lumOff val="5000"/>
                  </a:schemeClr>
                </a:solidFill>
                <a:latin typeface="Arial" pitchFamily="34" charset="0"/>
                <a:ea typeface="Times New Roman" pitchFamily="18" charset="0"/>
                <a:cs typeface="Arial" pitchFamily="34" charset="0"/>
              </a:rPr>
              <a:t>impinsi</a:t>
            </a:r>
            <a:r>
              <a:rPr lang="ro-RO" sz="900" b="1" dirty="0">
                <a:solidFill>
                  <a:schemeClr val="bg1">
                    <a:lumMod val="95000"/>
                    <a:lumOff val="5000"/>
                  </a:schemeClr>
                </a:solidFill>
                <a:latin typeface="Arial" pitchFamily="34" charset="0"/>
                <a:ea typeface="Times New Roman" pitchFamily="18" charset="0"/>
                <a:cs typeface="Arial" pitchFamily="34" charset="0"/>
              </a:rPr>
              <a:t> afara de </a:t>
            </a:r>
            <a:r>
              <a:rPr lang="ro-RO" sz="900" b="1" dirty="0" err="1">
                <a:solidFill>
                  <a:schemeClr val="bg1">
                    <a:lumMod val="95000"/>
                    <a:lumOff val="5000"/>
                  </a:schemeClr>
                </a:solidFill>
                <a:latin typeface="Arial" pitchFamily="34" charset="0"/>
                <a:ea typeface="Times New Roman" pitchFamily="18" charset="0"/>
                <a:cs typeface="Arial" pitchFamily="34" charset="0"/>
              </a:rPr>
              <a:t>dintii</a:t>
            </a:r>
            <a:r>
              <a:rPr lang="ro-RO" sz="900" b="1" dirty="0">
                <a:solidFill>
                  <a:schemeClr val="bg1">
                    <a:lumMod val="95000"/>
                    <a:lumOff val="5000"/>
                  </a:schemeClr>
                </a:solidFill>
                <a:latin typeface="Arial" pitchFamily="34" charset="0"/>
                <a:ea typeface="Times New Roman" pitchFamily="18" charset="0"/>
                <a:cs typeface="Arial" pitchFamily="34" charset="0"/>
              </a:rPr>
              <a:t> </a:t>
            </a:r>
            <a:r>
              <a:rPr lang="ro-RO" sz="900" b="1" dirty="0" err="1">
                <a:solidFill>
                  <a:schemeClr val="bg1">
                    <a:lumMod val="95000"/>
                    <a:lumOff val="5000"/>
                  </a:schemeClr>
                </a:solidFill>
                <a:latin typeface="Arial" pitchFamily="34" charset="0"/>
                <a:ea typeface="Times New Roman" pitchFamily="18" charset="0"/>
                <a:cs typeface="Arial" pitchFamily="34" charset="0"/>
              </a:rPr>
              <a:t>permanenti</a:t>
            </a:r>
            <a:r>
              <a:rPr lang="ro-RO" sz="900" b="1" dirty="0">
                <a:solidFill>
                  <a:schemeClr val="bg1">
                    <a:lumMod val="95000"/>
                    <a:lumOff val="5000"/>
                  </a:schemeClr>
                </a:solidFill>
                <a:latin typeface="Arial" pitchFamily="34" charset="0"/>
                <a:ea typeface="Times New Roman" pitchFamily="18" charset="0"/>
                <a:cs typeface="Arial" pitchFamily="34" charset="0"/>
              </a:rPr>
              <a:t> care le vor lua locul.</a:t>
            </a:r>
            <a:endParaRPr lang="ro-RO" b="1" dirty="0">
              <a:solidFill>
                <a:schemeClr val="bg1">
                  <a:lumMod val="95000"/>
                  <a:lumOff val="5000"/>
                </a:schemeClr>
              </a:solidFill>
              <a:latin typeface="Arial"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 1"/>
          <p:cNvGraphicFramePr>
            <a:graphicFrameLocks noGrp="1"/>
          </p:cNvGraphicFramePr>
          <p:nvPr/>
        </p:nvGraphicFramePr>
        <p:xfrm>
          <a:off x="0" y="0"/>
          <a:ext cx="8564563" cy="3668713"/>
        </p:xfrm>
        <a:graphic>
          <a:graphicData uri="http://schemas.openxmlformats.org/drawingml/2006/table">
            <a:tbl>
              <a:tblPr/>
              <a:tblGrid>
                <a:gridCol w="3000396"/>
                <a:gridCol w="5564416"/>
              </a:tblGrid>
              <a:tr h="3500462">
                <a:tc>
                  <a:txBody>
                    <a:bodyPr/>
                    <a:lstStyle/>
                    <a:p>
                      <a:pPr>
                        <a:lnSpc>
                          <a:spcPct val="115000"/>
                        </a:lnSpc>
                        <a:spcAft>
                          <a:spcPts val="1000"/>
                        </a:spcAft>
                      </a:pPr>
                      <a:r>
                        <a:rPr lang="ro-RO" sz="800" b="1" dirty="0">
                          <a:solidFill>
                            <a:srgbClr val="FF0000"/>
                          </a:solidFill>
                          <a:latin typeface="Arial"/>
                          <a:ea typeface="Times New Roman"/>
                          <a:cs typeface="Times New Roman"/>
                        </a:rPr>
                        <a:t>Puseurile dentare</a:t>
                      </a:r>
                      <a:endParaRPr lang="ro-RO" sz="900" dirty="0">
                        <a:latin typeface="Calibri"/>
                        <a:ea typeface="Calibri"/>
                        <a:cs typeface="Times New Roman"/>
                      </a:endParaRPr>
                    </a:p>
                    <a:p>
                      <a:pPr>
                        <a:lnSpc>
                          <a:spcPct val="115000"/>
                        </a:lnSpc>
                        <a:spcAft>
                          <a:spcPts val="1000"/>
                        </a:spcAft>
                      </a:pPr>
                      <a:r>
                        <a:rPr lang="ro-RO" sz="800" b="1" dirty="0">
                          <a:solidFill>
                            <a:srgbClr val="004080"/>
                          </a:solidFill>
                          <a:latin typeface="Arial"/>
                          <a:ea typeface="Times New Roman"/>
                          <a:cs typeface="Times New Roman"/>
                        </a:rPr>
                        <a:t>Simptome curente generale:</a:t>
                      </a:r>
                      <a:endParaRPr lang="ro-RO" sz="900" dirty="0">
                        <a:latin typeface="Calibri"/>
                        <a:ea typeface="Calibri"/>
                        <a:cs typeface="Times New Roman"/>
                      </a:endParaRPr>
                    </a:p>
                    <a:p>
                      <a:pPr marL="342900" lvl="0" indent="-342900">
                        <a:lnSpc>
                          <a:spcPct val="115000"/>
                        </a:lnSpc>
                        <a:spcAft>
                          <a:spcPts val="1000"/>
                        </a:spcAft>
                        <a:buSzPts val="1000"/>
                        <a:buFont typeface="Symbol"/>
                        <a:buChar char=""/>
                        <a:tabLst>
                          <a:tab pos="457200" algn="l"/>
                        </a:tabLst>
                      </a:pPr>
                      <a:r>
                        <a:rPr lang="ro-RO" sz="800" dirty="0" err="1">
                          <a:solidFill>
                            <a:srgbClr val="2F2F2F"/>
                          </a:solidFill>
                          <a:latin typeface="Arial"/>
                          <a:ea typeface="Times New Roman"/>
                          <a:cs typeface="Times New Roman"/>
                        </a:rPr>
                        <a:t>bebelusul</a:t>
                      </a:r>
                      <a:r>
                        <a:rPr lang="ro-RO" sz="800" dirty="0">
                          <a:solidFill>
                            <a:srgbClr val="2F2F2F"/>
                          </a:solidFill>
                          <a:latin typeface="Arial"/>
                          <a:ea typeface="Times New Roman"/>
                          <a:cs typeface="Times New Roman"/>
                        </a:rPr>
                        <a:t> </a:t>
                      </a:r>
                      <a:r>
                        <a:rPr lang="ro-RO" sz="800" dirty="0" err="1">
                          <a:solidFill>
                            <a:srgbClr val="2F2F2F"/>
                          </a:solidFill>
                          <a:latin typeface="Arial"/>
                          <a:ea typeface="Times New Roman"/>
                          <a:cs typeface="Times New Roman"/>
                        </a:rPr>
                        <a:t>saliveaza</a:t>
                      </a:r>
                      <a:r>
                        <a:rPr lang="ro-RO" sz="800" dirty="0">
                          <a:solidFill>
                            <a:srgbClr val="2F2F2F"/>
                          </a:solidFill>
                          <a:latin typeface="Arial"/>
                          <a:ea typeface="Times New Roman"/>
                          <a:cs typeface="Times New Roman"/>
                        </a:rPr>
                        <a:t> din abundenta, mai mult </a:t>
                      </a:r>
                      <a:r>
                        <a:rPr lang="ro-RO" sz="800" dirty="0" err="1">
                          <a:solidFill>
                            <a:srgbClr val="2F2F2F"/>
                          </a:solidFill>
                          <a:latin typeface="Arial"/>
                          <a:ea typeface="Times New Roman"/>
                          <a:cs typeface="Times New Roman"/>
                        </a:rPr>
                        <a:t>decat</a:t>
                      </a:r>
                      <a:r>
                        <a:rPr lang="ro-RO" sz="800" dirty="0">
                          <a:solidFill>
                            <a:srgbClr val="2F2F2F"/>
                          </a:solidFill>
                          <a:latin typeface="Arial"/>
                          <a:ea typeface="Times New Roman"/>
                          <a:cs typeface="Times New Roman"/>
                        </a:rPr>
                        <a:t> de obicei;  </a:t>
                      </a:r>
                      <a:endParaRPr lang="ro-RO" sz="900" dirty="0">
                        <a:solidFill>
                          <a:srgbClr val="000000"/>
                        </a:solidFill>
                        <a:latin typeface="Calibri"/>
                        <a:ea typeface="Calibri"/>
                        <a:cs typeface="Times New Roman"/>
                      </a:endParaRPr>
                    </a:p>
                    <a:p>
                      <a:pPr marL="342900" lvl="0" indent="-342900">
                        <a:lnSpc>
                          <a:spcPct val="115000"/>
                        </a:lnSpc>
                        <a:spcAft>
                          <a:spcPts val="1000"/>
                        </a:spcAft>
                        <a:buSzPts val="1000"/>
                        <a:buFont typeface="Symbol"/>
                        <a:buChar char=""/>
                        <a:tabLst>
                          <a:tab pos="457200" algn="l"/>
                        </a:tabLst>
                      </a:pPr>
                      <a:r>
                        <a:rPr lang="ro-RO" sz="800" dirty="0" err="1">
                          <a:solidFill>
                            <a:srgbClr val="2F2F2F"/>
                          </a:solidFill>
                          <a:latin typeface="Arial"/>
                          <a:ea typeface="Times New Roman"/>
                          <a:cs typeface="Times New Roman"/>
                        </a:rPr>
                        <a:t>cauta</a:t>
                      </a:r>
                      <a:r>
                        <a:rPr lang="ro-RO" sz="800" dirty="0">
                          <a:solidFill>
                            <a:srgbClr val="2F2F2F"/>
                          </a:solidFill>
                          <a:latin typeface="Arial"/>
                          <a:ea typeface="Times New Roman"/>
                          <a:cs typeface="Times New Roman"/>
                        </a:rPr>
                        <a:t> sa </a:t>
                      </a:r>
                      <a:r>
                        <a:rPr lang="ro-RO" sz="800" dirty="0" err="1">
                          <a:solidFill>
                            <a:srgbClr val="2F2F2F"/>
                          </a:solidFill>
                          <a:latin typeface="Arial"/>
                          <a:ea typeface="Times New Roman"/>
                          <a:cs typeface="Times New Roman"/>
                        </a:rPr>
                        <a:t>muste</a:t>
                      </a:r>
                      <a:r>
                        <a:rPr lang="ro-RO" sz="800" dirty="0">
                          <a:solidFill>
                            <a:srgbClr val="2F2F2F"/>
                          </a:solidFill>
                          <a:latin typeface="Arial"/>
                          <a:ea typeface="Times New Roman"/>
                          <a:cs typeface="Times New Roman"/>
                        </a:rPr>
                        <a:t> (in joaca);  </a:t>
                      </a:r>
                      <a:endParaRPr lang="ro-RO" sz="900" dirty="0">
                        <a:solidFill>
                          <a:srgbClr val="000000"/>
                        </a:solidFill>
                        <a:latin typeface="Calibri"/>
                        <a:ea typeface="Calibri"/>
                        <a:cs typeface="Times New Roman"/>
                      </a:endParaRPr>
                    </a:p>
                    <a:p>
                      <a:pPr marL="342900" lvl="0" indent="-342900">
                        <a:lnSpc>
                          <a:spcPct val="115000"/>
                        </a:lnSpc>
                        <a:spcAft>
                          <a:spcPts val="1000"/>
                        </a:spcAft>
                        <a:buSzPts val="1000"/>
                        <a:buFont typeface="Symbol"/>
                        <a:buChar char=""/>
                        <a:tabLst>
                          <a:tab pos="457200" algn="l"/>
                        </a:tabLst>
                      </a:pPr>
                      <a:r>
                        <a:rPr lang="ro-RO" sz="800" dirty="0">
                          <a:solidFill>
                            <a:srgbClr val="2F2F2F"/>
                          </a:solidFill>
                          <a:latin typeface="Arial"/>
                          <a:ea typeface="Times New Roman"/>
                          <a:cs typeface="Times New Roman"/>
                        </a:rPr>
                        <a:t>are gingiile umflate si </a:t>
                      </a:r>
                      <a:r>
                        <a:rPr lang="ro-RO" sz="800" dirty="0" err="1">
                          <a:solidFill>
                            <a:srgbClr val="2F2F2F"/>
                          </a:solidFill>
                          <a:latin typeface="Arial"/>
                          <a:ea typeface="Times New Roman"/>
                          <a:cs typeface="Times New Roman"/>
                        </a:rPr>
                        <a:t>rosii</a:t>
                      </a:r>
                      <a:r>
                        <a:rPr lang="ro-RO" sz="800" dirty="0">
                          <a:solidFill>
                            <a:srgbClr val="2F2F2F"/>
                          </a:solidFill>
                          <a:latin typeface="Arial"/>
                          <a:ea typeface="Times New Roman"/>
                          <a:cs typeface="Times New Roman"/>
                        </a:rPr>
                        <a:t>;  </a:t>
                      </a:r>
                      <a:endParaRPr lang="ro-RO" sz="900" dirty="0">
                        <a:solidFill>
                          <a:srgbClr val="000000"/>
                        </a:solidFill>
                        <a:latin typeface="Calibri"/>
                        <a:ea typeface="Calibri"/>
                        <a:cs typeface="Times New Roman"/>
                      </a:endParaRPr>
                    </a:p>
                    <a:p>
                      <a:pPr marL="342900" lvl="0" indent="-342900">
                        <a:lnSpc>
                          <a:spcPct val="115000"/>
                        </a:lnSpc>
                        <a:spcAft>
                          <a:spcPts val="1000"/>
                        </a:spcAft>
                        <a:buSzPts val="1000"/>
                        <a:buFont typeface="Symbol"/>
                        <a:buChar char=""/>
                        <a:tabLst>
                          <a:tab pos="457200" algn="l"/>
                        </a:tabLst>
                      </a:pPr>
                      <a:r>
                        <a:rPr lang="ro-RO" sz="800" dirty="0">
                          <a:solidFill>
                            <a:srgbClr val="2F2F2F"/>
                          </a:solidFill>
                          <a:latin typeface="Arial"/>
                          <a:ea typeface="Times New Roman"/>
                          <a:cs typeface="Times New Roman"/>
                        </a:rPr>
                        <a:t>are obrazul </a:t>
                      </a:r>
                      <a:r>
                        <a:rPr lang="ro-RO" sz="800" dirty="0" err="1">
                          <a:solidFill>
                            <a:srgbClr val="2F2F2F"/>
                          </a:solidFill>
                          <a:latin typeface="Arial"/>
                          <a:ea typeface="Times New Roman"/>
                          <a:cs typeface="Times New Roman"/>
                        </a:rPr>
                        <a:t>rosu</a:t>
                      </a:r>
                      <a:r>
                        <a:rPr lang="ro-RO" sz="800" dirty="0">
                          <a:solidFill>
                            <a:srgbClr val="2F2F2F"/>
                          </a:solidFill>
                          <a:latin typeface="Arial"/>
                          <a:ea typeface="Times New Roman"/>
                          <a:cs typeface="Times New Roman"/>
                        </a:rPr>
                        <a:t> in locul unde apare dintele;  </a:t>
                      </a:r>
                      <a:endParaRPr lang="ro-RO" sz="900" dirty="0">
                        <a:solidFill>
                          <a:srgbClr val="000000"/>
                        </a:solidFill>
                        <a:latin typeface="Calibri"/>
                        <a:ea typeface="Calibri"/>
                        <a:cs typeface="Times New Roman"/>
                      </a:endParaRPr>
                    </a:p>
                    <a:p>
                      <a:pPr marL="342900" lvl="0" indent="-342900">
                        <a:lnSpc>
                          <a:spcPct val="115000"/>
                        </a:lnSpc>
                        <a:spcAft>
                          <a:spcPts val="1000"/>
                        </a:spcAft>
                        <a:buSzPts val="1000"/>
                        <a:buFont typeface="Symbol"/>
                        <a:buChar char=""/>
                        <a:tabLst>
                          <a:tab pos="457200" algn="l"/>
                        </a:tabLst>
                      </a:pPr>
                      <a:r>
                        <a:rPr lang="ro-RO" sz="800" dirty="0">
                          <a:solidFill>
                            <a:srgbClr val="2F2F2F"/>
                          </a:solidFill>
                          <a:latin typeface="Arial"/>
                          <a:ea typeface="Times New Roman"/>
                          <a:cs typeface="Times New Roman"/>
                        </a:rPr>
                        <a:t>se poate sa fie mai </a:t>
                      </a:r>
                      <a:r>
                        <a:rPr lang="ro-RO" sz="800" dirty="0" err="1">
                          <a:solidFill>
                            <a:srgbClr val="2F2F2F"/>
                          </a:solidFill>
                          <a:latin typeface="Arial"/>
                          <a:ea typeface="Times New Roman"/>
                          <a:cs typeface="Times New Roman"/>
                        </a:rPr>
                        <a:t>suparacios</a:t>
                      </a:r>
                      <a:r>
                        <a:rPr lang="ro-RO" sz="800" dirty="0">
                          <a:solidFill>
                            <a:srgbClr val="2F2F2F"/>
                          </a:solidFill>
                          <a:latin typeface="Arial"/>
                          <a:ea typeface="Times New Roman"/>
                          <a:cs typeface="Times New Roman"/>
                        </a:rPr>
                        <a:t>, </a:t>
                      </a:r>
                      <a:r>
                        <a:rPr lang="ro-RO" sz="800" dirty="0" err="1">
                          <a:solidFill>
                            <a:srgbClr val="2F2F2F"/>
                          </a:solidFill>
                          <a:latin typeface="Arial"/>
                          <a:ea typeface="Times New Roman"/>
                          <a:cs typeface="Times New Roman"/>
                        </a:rPr>
                        <a:t>mai</a:t>
                      </a:r>
                      <a:r>
                        <a:rPr lang="ro-RO" sz="800" dirty="0">
                          <a:solidFill>
                            <a:srgbClr val="2F2F2F"/>
                          </a:solidFill>
                          <a:latin typeface="Arial"/>
                          <a:ea typeface="Times New Roman"/>
                          <a:cs typeface="Times New Roman"/>
                        </a:rPr>
                        <a:t> agitat noaptea si/sau ziua;  </a:t>
                      </a:r>
                      <a:endParaRPr lang="ro-RO" sz="900" dirty="0">
                        <a:solidFill>
                          <a:srgbClr val="000000"/>
                        </a:solidFill>
                        <a:latin typeface="Calibri"/>
                        <a:ea typeface="Calibri"/>
                        <a:cs typeface="Times New Roman"/>
                      </a:endParaRPr>
                    </a:p>
                    <a:p>
                      <a:pPr marL="342900" lvl="0" indent="-342900">
                        <a:lnSpc>
                          <a:spcPct val="115000"/>
                        </a:lnSpc>
                        <a:spcAft>
                          <a:spcPts val="1000"/>
                        </a:spcAft>
                        <a:buSzPts val="1000"/>
                        <a:buFont typeface="Symbol"/>
                        <a:buChar char=""/>
                        <a:tabLst>
                          <a:tab pos="457200" algn="l"/>
                        </a:tabLst>
                      </a:pPr>
                      <a:r>
                        <a:rPr lang="ro-RO" sz="800" dirty="0">
                          <a:solidFill>
                            <a:srgbClr val="2F2F2F"/>
                          </a:solidFill>
                          <a:latin typeface="Arial"/>
                          <a:ea typeface="Times New Roman"/>
                          <a:cs typeface="Times New Roman"/>
                        </a:rPr>
                        <a:t>eritem la fese;  </a:t>
                      </a:r>
                      <a:endParaRPr lang="ro-RO" sz="900" dirty="0">
                        <a:solidFill>
                          <a:srgbClr val="000000"/>
                        </a:solidFill>
                        <a:latin typeface="Calibri"/>
                        <a:ea typeface="Calibri"/>
                        <a:cs typeface="Times New Roman"/>
                      </a:endParaRPr>
                    </a:p>
                    <a:p>
                      <a:pPr marL="342900" lvl="0" indent="-342900">
                        <a:lnSpc>
                          <a:spcPct val="115000"/>
                        </a:lnSpc>
                        <a:spcAft>
                          <a:spcPts val="1000"/>
                        </a:spcAft>
                        <a:buSzPts val="1000"/>
                        <a:buFont typeface="Symbol"/>
                        <a:buChar char=""/>
                        <a:tabLst>
                          <a:tab pos="457200" algn="l"/>
                        </a:tabLst>
                      </a:pPr>
                      <a:r>
                        <a:rPr lang="ro-RO" sz="800" dirty="0">
                          <a:solidFill>
                            <a:srgbClr val="2F2F2F"/>
                          </a:solidFill>
                          <a:latin typeface="Arial"/>
                          <a:ea typeface="Times New Roman"/>
                          <a:cs typeface="Times New Roman"/>
                        </a:rPr>
                        <a:t>febra moderata (37,5-38 grade C). </a:t>
                      </a:r>
                      <a:endParaRPr lang="ro-RO" sz="900" dirty="0">
                        <a:solidFill>
                          <a:srgbClr val="000000"/>
                        </a:solidFill>
                        <a:latin typeface="Calibri"/>
                        <a:ea typeface="Calibri"/>
                        <a:cs typeface="Times New Roman"/>
                      </a:endParaRPr>
                    </a:p>
                    <a:p>
                      <a:pPr>
                        <a:lnSpc>
                          <a:spcPct val="115000"/>
                        </a:lnSpc>
                        <a:spcAft>
                          <a:spcPts val="1000"/>
                        </a:spcAft>
                      </a:pPr>
                      <a:r>
                        <a:rPr lang="ro-RO" sz="800" b="1" dirty="0">
                          <a:solidFill>
                            <a:srgbClr val="FF0000"/>
                          </a:solidFill>
                          <a:latin typeface="Arial"/>
                          <a:ea typeface="Times New Roman"/>
                          <a:cs typeface="Times New Roman"/>
                        </a:rPr>
                        <a:t>Unele </a:t>
                      </a:r>
                      <a:r>
                        <a:rPr lang="ro-RO" sz="800" b="1" dirty="0" err="1">
                          <a:solidFill>
                            <a:srgbClr val="FF0000"/>
                          </a:solidFill>
                          <a:latin typeface="Arial"/>
                          <a:ea typeface="Times New Roman"/>
                          <a:cs typeface="Times New Roman"/>
                        </a:rPr>
                        <a:t>simtome</a:t>
                      </a:r>
                      <a:r>
                        <a:rPr lang="ro-RO" sz="800" b="1" dirty="0">
                          <a:solidFill>
                            <a:srgbClr val="FF0000"/>
                          </a:solidFill>
                          <a:latin typeface="Arial"/>
                          <a:ea typeface="Times New Roman"/>
                          <a:cs typeface="Times New Roman"/>
                        </a:rPr>
                        <a:t> nu au </a:t>
                      </a:r>
                      <a:r>
                        <a:rPr lang="ro-RO" sz="800" b="1" dirty="0" err="1">
                          <a:solidFill>
                            <a:srgbClr val="FF0000"/>
                          </a:solidFill>
                          <a:latin typeface="Arial"/>
                          <a:ea typeface="Times New Roman"/>
                          <a:cs typeface="Times New Roman"/>
                        </a:rPr>
                        <a:t>legatura</a:t>
                      </a:r>
                      <a:r>
                        <a:rPr lang="ro-RO" sz="800" b="1" dirty="0">
                          <a:solidFill>
                            <a:srgbClr val="FF0000"/>
                          </a:solidFill>
                          <a:latin typeface="Arial"/>
                          <a:ea typeface="Times New Roman"/>
                          <a:cs typeface="Times New Roman"/>
                        </a:rPr>
                        <a:t> cu </a:t>
                      </a:r>
                      <a:r>
                        <a:rPr lang="ro-RO" sz="800" b="1" dirty="0" err="1">
                          <a:solidFill>
                            <a:srgbClr val="FF0000"/>
                          </a:solidFill>
                          <a:latin typeface="Arial"/>
                          <a:ea typeface="Times New Roman"/>
                          <a:cs typeface="Times New Roman"/>
                        </a:rPr>
                        <a:t>aparitia</a:t>
                      </a:r>
                      <a:r>
                        <a:rPr lang="ro-RO" sz="800" b="1" dirty="0">
                          <a:solidFill>
                            <a:srgbClr val="FF0000"/>
                          </a:solidFill>
                          <a:latin typeface="Arial"/>
                          <a:ea typeface="Times New Roman"/>
                          <a:cs typeface="Times New Roman"/>
                        </a:rPr>
                        <a:t> </a:t>
                      </a:r>
                      <a:r>
                        <a:rPr lang="ro-RO" sz="800" b="1" dirty="0" err="1">
                          <a:solidFill>
                            <a:srgbClr val="FF0000"/>
                          </a:solidFill>
                          <a:latin typeface="Arial"/>
                          <a:ea typeface="Times New Roman"/>
                          <a:cs typeface="Times New Roman"/>
                        </a:rPr>
                        <a:t>dintilor</a:t>
                      </a:r>
                      <a:endParaRPr lang="ro-RO" sz="900" dirty="0">
                        <a:latin typeface="Calibri"/>
                        <a:ea typeface="Calibri"/>
                        <a:cs typeface="Times New Roman"/>
                      </a:endParaRPr>
                    </a:p>
                    <a:p>
                      <a:pPr>
                        <a:lnSpc>
                          <a:spcPct val="115000"/>
                        </a:lnSpc>
                        <a:spcAft>
                          <a:spcPts val="1000"/>
                        </a:spcAft>
                      </a:pPr>
                      <a:r>
                        <a:rPr lang="ro-RO" sz="800" dirty="0">
                          <a:solidFill>
                            <a:srgbClr val="2F2F2F"/>
                          </a:solidFill>
                          <a:latin typeface="Arial"/>
                          <a:ea typeface="Times New Roman"/>
                          <a:cs typeface="Times New Roman"/>
                        </a:rPr>
                        <a:t>Trebuie sa </a:t>
                      </a:r>
                      <a:r>
                        <a:rPr lang="ro-RO" sz="800" dirty="0" err="1">
                          <a:solidFill>
                            <a:srgbClr val="2F2F2F"/>
                          </a:solidFill>
                          <a:latin typeface="Arial"/>
                          <a:ea typeface="Times New Roman"/>
                          <a:cs typeface="Times New Roman"/>
                        </a:rPr>
                        <a:t>stiti</a:t>
                      </a:r>
                      <a:r>
                        <a:rPr lang="ro-RO" sz="800" dirty="0">
                          <a:solidFill>
                            <a:srgbClr val="2F2F2F"/>
                          </a:solidFill>
                          <a:latin typeface="Arial"/>
                          <a:ea typeface="Times New Roman"/>
                          <a:cs typeface="Times New Roman"/>
                        </a:rPr>
                        <a:t> ca </a:t>
                      </a:r>
                      <a:r>
                        <a:rPr lang="ro-RO" sz="800" dirty="0" err="1">
                          <a:solidFill>
                            <a:srgbClr val="2F2F2F"/>
                          </a:solidFill>
                          <a:latin typeface="Arial"/>
                          <a:ea typeface="Times New Roman"/>
                          <a:cs typeface="Times New Roman"/>
                        </a:rPr>
                        <a:t>varsaturile</a:t>
                      </a:r>
                      <a:r>
                        <a:rPr lang="ro-RO" sz="800" dirty="0">
                          <a:solidFill>
                            <a:srgbClr val="2F2F2F"/>
                          </a:solidFill>
                          <a:latin typeface="Arial"/>
                          <a:ea typeface="Times New Roman"/>
                          <a:cs typeface="Times New Roman"/>
                        </a:rPr>
                        <a:t>, diareea, guturaiul si febra mare... nu au </a:t>
                      </a:r>
                      <a:r>
                        <a:rPr lang="ro-RO" sz="800" dirty="0" err="1">
                          <a:solidFill>
                            <a:srgbClr val="2F2F2F"/>
                          </a:solidFill>
                          <a:latin typeface="Arial"/>
                          <a:ea typeface="Times New Roman"/>
                          <a:cs typeface="Times New Roman"/>
                        </a:rPr>
                        <a:t>legatura</a:t>
                      </a:r>
                      <a:r>
                        <a:rPr lang="ro-RO" sz="800" dirty="0">
                          <a:solidFill>
                            <a:srgbClr val="2F2F2F"/>
                          </a:solidFill>
                          <a:latin typeface="Arial"/>
                          <a:ea typeface="Times New Roman"/>
                          <a:cs typeface="Times New Roman"/>
                        </a:rPr>
                        <a:t> cu </a:t>
                      </a:r>
                      <a:r>
                        <a:rPr lang="ro-RO" sz="800" dirty="0" err="1">
                          <a:solidFill>
                            <a:srgbClr val="2F2F2F"/>
                          </a:solidFill>
                          <a:latin typeface="Arial"/>
                          <a:ea typeface="Times New Roman"/>
                          <a:cs typeface="Times New Roman"/>
                        </a:rPr>
                        <a:t>aparitia</a:t>
                      </a:r>
                      <a:r>
                        <a:rPr lang="ro-RO" sz="800" dirty="0">
                          <a:solidFill>
                            <a:srgbClr val="2F2F2F"/>
                          </a:solidFill>
                          <a:latin typeface="Arial"/>
                          <a:ea typeface="Times New Roman"/>
                          <a:cs typeface="Times New Roman"/>
                        </a:rPr>
                        <a:t> </a:t>
                      </a:r>
                      <a:r>
                        <a:rPr lang="ro-RO" sz="800" dirty="0" err="1">
                          <a:solidFill>
                            <a:srgbClr val="2F2F2F"/>
                          </a:solidFill>
                          <a:latin typeface="Arial"/>
                          <a:ea typeface="Times New Roman"/>
                          <a:cs typeface="Times New Roman"/>
                        </a:rPr>
                        <a:t>dintilor</a:t>
                      </a:r>
                      <a:r>
                        <a:rPr lang="ro-RO" sz="800" dirty="0">
                          <a:solidFill>
                            <a:srgbClr val="2F2F2F"/>
                          </a:solidFill>
                          <a:latin typeface="Arial"/>
                          <a:ea typeface="Times New Roman"/>
                          <a:cs typeface="Times New Roman"/>
                        </a:rPr>
                        <a:t>. Aceste simptome indica prezenta unei boli. In general, puseurile dentare nu se manifesta prin aproape nici un simptom, sau doar prin cele enumerate mai sus, si sunt lipsite de gravitate (cu anumite </a:t>
                      </a:r>
                      <a:r>
                        <a:rPr lang="ro-RO" sz="800" dirty="0" err="1">
                          <a:solidFill>
                            <a:srgbClr val="2F2F2F"/>
                          </a:solidFill>
                          <a:latin typeface="Arial"/>
                          <a:ea typeface="Times New Roman"/>
                          <a:cs typeface="Times New Roman"/>
                        </a:rPr>
                        <a:t>exceptii</a:t>
                      </a:r>
                      <a:r>
                        <a:rPr lang="ro-RO" sz="800" dirty="0">
                          <a:solidFill>
                            <a:srgbClr val="2F2F2F"/>
                          </a:solidFill>
                          <a:latin typeface="Arial"/>
                          <a:ea typeface="Times New Roman"/>
                          <a:cs typeface="Times New Roman"/>
                        </a:rPr>
                        <a:t>).</a:t>
                      </a:r>
                      <a:endParaRPr lang="ro-RO" sz="900" dirty="0">
                        <a:latin typeface="Calibri"/>
                        <a:ea typeface="Calibri"/>
                        <a:cs typeface="Times New Roman"/>
                      </a:endParaRPr>
                    </a:p>
                  </a:txBody>
                  <a:tcPr marL="7789" marR="7789" marT="7789" marB="7789" anchor="ctr">
                    <a:lnL>
                      <a:noFill/>
                    </a:lnL>
                    <a:lnR>
                      <a:noFill/>
                    </a:lnR>
                    <a:lnT>
                      <a:noFill/>
                    </a:lnT>
                    <a:lnB>
                      <a:noFill/>
                    </a:lnB>
                  </a:tcPr>
                </a:tc>
                <a:tc>
                  <a:txBody>
                    <a:bodyPr/>
                    <a:lstStyle/>
                    <a:p>
                      <a:pPr algn="ctr">
                        <a:lnSpc>
                          <a:spcPct val="115000"/>
                        </a:lnSpc>
                        <a:spcAft>
                          <a:spcPts val="1000"/>
                        </a:spcAft>
                      </a:pPr>
                      <a:endParaRPr lang="ro-RO" sz="800" dirty="0">
                        <a:solidFill>
                          <a:srgbClr val="000000"/>
                        </a:solidFill>
                        <a:latin typeface="Verdana"/>
                        <a:ea typeface="Times New Roman"/>
                        <a:cs typeface="Times New Roman"/>
                      </a:endParaRPr>
                    </a:p>
                    <a:p>
                      <a:pPr algn="ctr">
                        <a:lnSpc>
                          <a:spcPct val="115000"/>
                        </a:lnSpc>
                        <a:spcAft>
                          <a:spcPts val="1000"/>
                        </a:spcAft>
                      </a:pPr>
                      <a:r>
                        <a:rPr lang="ro-RO" sz="800" b="1" dirty="0">
                          <a:solidFill>
                            <a:srgbClr val="FF0000"/>
                          </a:solidFill>
                          <a:latin typeface="Arial"/>
                          <a:ea typeface="Times New Roman"/>
                          <a:cs typeface="Times New Roman"/>
                        </a:rPr>
                        <a:t>Diversificarea si </a:t>
                      </a:r>
                      <a:r>
                        <a:rPr lang="ro-RO" sz="800" b="1" dirty="0" err="1">
                          <a:solidFill>
                            <a:srgbClr val="FF0000"/>
                          </a:solidFill>
                          <a:latin typeface="Arial"/>
                          <a:ea typeface="Times New Roman"/>
                          <a:cs typeface="Times New Roman"/>
                        </a:rPr>
                        <a:t>hranirea</a:t>
                      </a:r>
                      <a:r>
                        <a:rPr lang="ro-RO" sz="800" b="1" dirty="0">
                          <a:solidFill>
                            <a:srgbClr val="FF0000"/>
                          </a:solidFill>
                          <a:latin typeface="Arial"/>
                          <a:ea typeface="Times New Roman"/>
                          <a:cs typeface="Times New Roman"/>
                        </a:rPr>
                        <a:t> </a:t>
                      </a:r>
                      <a:r>
                        <a:rPr lang="ro-RO" sz="800" b="1" dirty="0" err="1">
                          <a:solidFill>
                            <a:srgbClr val="FF0000"/>
                          </a:solidFill>
                          <a:latin typeface="Arial"/>
                          <a:ea typeface="Times New Roman"/>
                          <a:cs typeface="Times New Roman"/>
                        </a:rPr>
                        <a:t>bebelusului</a:t>
                      </a:r>
                      <a:endParaRPr lang="ro-RO" sz="900" dirty="0">
                        <a:latin typeface="Calibri"/>
                        <a:ea typeface="Calibri"/>
                        <a:cs typeface="Times New Roman"/>
                      </a:endParaRPr>
                    </a:p>
                    <a:p>
                      <a:pPr marL="342900" lvl="0" indent="-342900">
                        <a:lnSpc>
                          <a:spcPct val="115000"/>
                        </a:lnSpc>
                        <a:spcAft>
                          <a:spcPts val="1000"/>
                        </a:spcAft>
                        <a:buSzPts val="1000"/>
                        <a:buFont typeface="Symbol"/>
                        <a:buChar char=""/>
                        <a:tabLst>
                          <a:tab pos="457200" algn="l"/>
                        </a:tabLst>
                      </a:pPr>
                      <a:r>
                        <a:rPr lang="ro-RO" sz="800" b="1" u="none" strike="noStrike" dirty="0">
                          <a:solidFill>
                            <a:srgbClr val="0080FF"/>
                          </a:solidFill>
                          <a:latin typeface="Arial"/>
                          <a:ea typeface="Times New Roman"/>
                          <a:cs typeface="Times New Roman"/>
                          <a:hlinkClick r:id="rId2"/>
                        </a:rPr>
                        <a:t>Importanta </a:t>
                      </a:r>
                      <a:r>
                        <a:rPr lang="ro-RO" sz="800" b="1" u="none" strike="noStrike" dirty="0" err="1">
                          <a:solidFill>
                            <a:srgbClr val="0080FF"/>
                          </a:solidFill>
                          <a:latin typeface="Arial"/>
                          <a:ea typeface="Times New Roman"/>
                          <a:cs typeface="Times New Roman"/>
                          <a:hlinkClick r:id="rId2"/>
                        </a:rPr>
                        <a:t>hidratarii</a:t>
                      </a:r>
                      <a:r>
                        <a:rPr lang="ro-RO" sz="800" b="1" u="none" strike="noStrike" dirty="0">
                          <a:solidFill>
                            <a:srgbClr val="0080FF"/>
                          </a:solidFill>
                          <a:latin typeface="Arial"/>
                          <a:ea typeface="Times New Roman"/>
                          <a:cs typeface="Times New Roman"/>
                          <a:hlinkClick r:id="rId2"/>
                        </a:rPr>
                        <a:t> corecte a copilului</a:t>
                      </a:r>
                      <a:r>
                        <a:rPr lang="ro-RO" sz="800" b="1" dirty="0">
                          <a:solidFill>
                            <a:srgbClr val="0080FF"/>
                          </a:solidFill>
                          <a:latin typeface="Arial"/>
                          <a:ea typeface="Times New Roman"/>
                          <a:cs typeface="Times New Roman"/>
                        </a:rPr>
                        <a:t> </a:t>
                      </a:r>
                      <a:endParaRPr lang="ro-RO" sz="900" dirty="0">
                        <a:solidFill>
                          <a:srgbClr val="000000"/>
                        </a:solidFill>
                        <a:latin typeface="Calibri"/>
                        <a:ea typeface="Calibri"/>
                        <a:cs typeface="Times New Roman"/>
                      </a:endParaRPr>
                    </a:p>
                    <a:p>
                      <a:pPr marL="342900" lvl="0" indent="-342900">
                        <a:lnSpc>
                          <a:spcPct val="115000"/>
                        </a:lnSpc>
                        <a:spcAft>
                          <a:spcPts val="1000"/>
                        </a:spcAft>
                        <a:buSzPts val="1000"/>
                        <a:buFont typeface="Symbol"/>
                        <a:buChar char=""/>
                        <a:tabLst>
                          <a:tab pos="457200" algn="l"/>
                        </a:tabLst>
                      </a:pPr>
                      <a:r>
                        <a:rPr lang="ro-RO" sz="800" b="1" u="none" strike="noStrike" dirty="0">
                          <a:solidFill>
                            <a:srgbClr val="0080FF"/>
                          </a:solidFill>
                          <a:latin typeface="Arial"/>
                          <a:ea typeface="Times New Roman"/>
                          <a:cs typeface="Times New Roman"/>
                          <a:hlinkClick r:id="rId3"/>
                        </a:rPr>
                        <a:t>Nazurile la masa</a:t>
                      </a:r>
                      <a:r>
                        <a:rPr lang="ro-RO" sz="800" b="1" dirty="0">
                          <a:solidFill>
                            <a:srgbClr val="0080FF"/>
                          </a:solidFill>
                          <a:latin typeface="Arial"/>
                          <a:ea typeface="Times New Roman"/>
                          <a:cs typeface="Times New Roman"/>
                        </a:rPr>
                        <a:t> </a:t>
                      </a:r>
                      <a:endParaRPr lang="ro-RO" sz="900" dirty="0">
                        <a:solidFill>
                          <a:srgbClr val="000000"/>
                        </a:solidFill>
                        <a:latin typeface="Calibri"/>
                        <a:ea typeface="Calibri"/>
                        <a:cs typeface="Times New Roman"/>
                      </a:endParaRPr>
                    </a:p>
                    <a:p>
                      <a:pPr marL="342900" lvl="0" indent="-342900">
                        <a:lnSpc>
                          <a:spcPct val="115000"/>
                        </a:lnSpc>
                        <a:spcAft>
                          <a:spcPts val="1000"/>
                        </a:spcAft>
                        <a:buSzPts val="1000"/>
                        <a:buFont typeface="Symbol"/>
                        <a:buChar char=""/>
                        <a:tabLst>
                          <a:tab pos="457200" algn="l"/>
                        </a:tabLst>
                      </a:pPr>
                      <a:r>
                        <a:rPr lang="ro-RO" sz="800" b="1" u="none" strike="noStrike" dirty="0">
                          <a:solidFill>
                            <a:srgbClr val="0080FF"/>
                          </a:solidFill>
                          <a:latin typeface="Arial"/>
                          <a:ea typeface="Times New Roman"/>
                          <a:cs typeface="Times New Roman"/>
                          <a:hlinkClick r:id="rId4"/>
                        </a:rPr>
                        <a:t>Diversificarea </a:t>
                      </a:r>
                      <a:r>
                        <a:rPr lang="ro-RO" sz="800" b="1" u="none" strike="noStrike" dirty="0" err="1">
                          <a:solidFill>
                            <a:srgbClr val="0080FF"/>
                          </a:solidFill>
                          <a:latin typeface="Arial"/>
                          <a:ea typeface="Times New Roman"/>
                          <a:cs typeface="Times New Roman"/>
                          <a:hlinkClick r:id="rId4"/>
                        </a:rPr>
                        <a:t>alimentatiei</a:t>
                      </a:r>
                      <a:r>
                        <a:rPr lang="ro-RO" sz="800" b="1" u="none" strike="noStrike" dirty="0">
                          <a:solidFill>
                            <a:srgbClr val="0080FF"/>
                          </a:solidFill>
                          <a:latin typeface="Arial"/>
                          <a:ea typeface="Times New Roman"/>
                          <a:cs typeface="Times New Roman"/>
                          <a:hlinkClick r:id="rId4"/>
                        </a:rPr>
                        <a:t> sugarului</a:t>
                      </a:r>
                      <a:r>
                        <a:rPr lang="ro-RO" sz="800" b="1" dirty="0">
                          <a:solidFill>
                            <a:srgbClr val="0080FF"/>
                          </a:solidFill>
                          <a:latin typeface="Arial"/>
                          <a:ea typeface="Times New Roman"/>
                          <a:cs typeface="Times New Roman"/>
                        </a:rPr>
                        <a:t> </a:t>
                      </a:r>
                      <a:endParaRPr lang="ro-RO" sz="900" dirty="0">
                        <a:solidFill>
                          <a:srgbClr val="000000"/>
                        </a:solidFill>
                        <a:latin typeface="Calibri"/>
                        <a:ea typeface="Calibri"/>
                        <a:cs typeface="Times New Roman"/>
                      </a:endParaRPr>
                    </a:p>
                    <a:p>
                      <a:pPr marL="342900" lvl="0" indent="-342900">
                        <a:lnSpc>
                          <a:spcPct val="115000"/>
                        </a:lnSpc>
                        <a:spcAft>
                          <a:spcPts val="1000"/>
                        </a:spcAft>
                        <a:buSzPts val="1000"/>
                        <a:buFont typeface="Symbol"/>
                        <a:buChar char=""/>
                        <a:tabLst>
                          <a:tab pos="457200" algn="l"/>
                        </a:tabLst>
                      </a:pPr>
                      <a:r>
                        <a:rPr lang="ro-RO" sz="800" b="1" u="none" strike="noStrike" dirty="0" err="1">
                          <a:solidFill>
                            <a:srgbClr val="0080FF"/>
                          </a:solidFill>
                          <a:latin typeface="Arial"/>
                          <a:ea typeface="Times New Roman"/>
                          <a:cs typeface="Times New Roman"/>
                          <a:hlinkClick r:id="rId5"/>
                        </a:rPr>
                        <a:t>Citeva</a:t>
                      </a:r>
                      <a:r>
                        <a:rPr lang="ro-RO" sz="800" b="1" u="none" strike="noStrike" dirty="0">
                          <a:solidFill>
                            <a:srgbClr val="0080FF"/>
                          </a:solidFill>
                          <a:latin typeface="Arial"/>
                          <a:ea typeface="Times New Roman"/>
                          <a:cs typeface="Times New Roman"/>
                          <a:hlinkClick r:id="rId5"/>
                        </a:rPr>
                        <a:t> </a:t>
                      </a:r>
                      <a:r>
                        <a:rPr lang="ro-RO" sz="800" b="1" u="none" strike="noStrike" dirty="0" err="1">
                          <a:solidFill>
                            <a:srgbClr val="0080FF"/>
                          </a:solidFill>
                          <a:latin typeface="Arial"/>
                          <a:ea typeface="Times New Roman"/>
                          <a:cs typeface="Times New Roman"/>
                          <a:hlinkClick r:id="rId5"/>
                        </a:rPr>
                        <a:t>retete</a:t>
                      </a:r>
                      <a:r>
                        <a:rPr lang="ro-RO" sz="800" b="1" u="none" strike="noStrike" dirty="0">
                          <a:solidFill>
                            <a:srgbClr val="0080FF"/>
                          </a:solidFill>
                          <a:latin typeface="Arial"/>
                          <a:ea typeface="Times New Roman"/>
                          <a:cs typeface="Times New Roman"/>
                          <a:hlinkClick r:id="rId5"/>
                        </a:rPr>
                        <a:t> gustoase de </a:t>
                      </a:r>
                      <a:r>
                        <a:rPr lang="ro-RO" sz="800" b="1" u="none" strike="noStrike" dirty="0" err="1">
                          <a:solidFill>
                            <a:srgbClr val="0080FF"/>
                          </a:solidFill>
                          <a:latin typeface="Arial"/>
                          <a:ea typeface="Times New Roman"/>
                          <a:cs typeface="Times New Roman"/>
                          <a:hlinkClick r:id="rId5"/>
                        </a:rPr>
                        <a:t>papica</a:t>
                      </a:r>
                      <a:r>
                        <a:rPr lang="ro-RO" sz="800" b="1" dirty="0">
                          <a:solidFill>
                            <a:srgbClr val="0080FF"/>
                          </a:solidFill>
                          <a:latin typeface="Arial"/>
                          <a:ea typeface="Times New Roman"/>
                          <a:cs typeface="Times New Roman"/>
                        </a:rPr>
                        <a:t> </a:t>
                      </a:r>
                      <a:endParaRPr lang="ro-RO" sz="900" dirty="0">
                        <a:solidFill>
                          <a:srgbClr val="000000"/>
                        </a:solidFill>
                        <a:latin typeface="Calibri"/>
                        <a:ea typeface="Calibri"/>
                        <a:cs typeface="Times New Roman"/>
                      </a:endParaRPr>
                    </a:p>
                    <a:p>
                      <a:pPr marL="342900" lvl="0" indent="-342900">
                        <a:lnSpc>
                          <a:spcPct val="115000"/>
                        </a:lnSpc>
                        <a:spcAft>
                          <a:spcPts val="1000"/>
                        </a:spcAft>
                        <a:buSzPts val="1000"/>
                        <a:buFont typeface="Symbol"/>
                        <a:buChar char=""/>
                        <a:tabLst>
                          <a:tab pos="457200" algn="l"/>
                        </a:tabLst>
                      </a:pPr>
                      <a:r>
                        <a:rPr lang="ro-RO" sz="800" b="1" u="none" strike="noStrike" dirty="0">
                          <a:solidFill>
                            <a:srgbClr val="0080FF"/>
                          </a:solidFill>
                          <a:latin typeface="Arial"/>
                          <a:ea typeface="Times New Roman"/>
                          <a:cs typeface="Times New Roman"/>
                          <a:hlinkClick r:id="rId6"/>
                        </a:rPr>
                        <a:t>Cum sa ne ajutam copiii sa </a:t>
                      </a:r>
                      <a:r>
                        <a:rPr lang="ro-RO" sz="800" b="1" u="none" strike="noStrike" dirty="0" err="1">
                          <a:solidFill>
                            <a:srgbClr val="0080FF"/>
                          </a:solidFill>
                          <a:latin typeface="Arial"/>
                          <a:ea typeface="Times New Roman"/>
                          <a:cs typeface="Times New Roman"/>
                          <a:hlinkClick r:id="rId6"/>
                        </a:rPr>
                        <a:t>manince</a:t>
                      </a:r>
                      <a:r>
                        <a:rPr lang="ro-RO" sz="800" b="1" u="none" strike="noStrike" dirty="0">
                          <a:solidFill>
                            <a:srgbClr val="0080FF"/>
                          </a:solidFill>
                          <a:latin typeface="Arial"/>
                          <a:ea typeface="Times New Roman"/>
                          <a:cs typeface="Times New Roman"/>
                          <a:hlinkClick r:id="rId6"/>
                        </a:rPr>
                        <a:t> </a:t>
                      </a:r>
                      <a:r>
                        <a:rPr lang="ro-RO" sz="800" b="1" u="none" strike="noStrike" dirty="0" err="1">
                          <a:solidFill>
                            <a:srgbClr val="0080FF"/>
                          </a:solidFill>
                          <a:latin typeface="Arial"/>
                          <a:ea typeface="Times New Roman"/>
                          <a:cs typeface="Times New Roman"/>
                          <a:hlinkClick r:id="rId6"/>
                        </a:rPr>
                        <a:t>sanatos</a:t>
                      </a:r>
                      <a:r>
                        <a:rPr lang="ro-RO" sz="800" b="1" u="none" strike="noStrike" dirty="0">
                          <a:solidFill>
                            <a:srgbClr val="0080FF"/>
                          </a:solidFill>
                          <a:latin typeface="Arial"/>
                          <a:ea typeface="Times New Roman"/>
                          <a:cs typeface="Times New Roman"/>
                          <a:hlinkClick r:id="rId6"/>
                        </a:rPr>
                        <a:t>?</a:t>
                      </a:r>
                      <a:r>
                        <a:rPr lang="ro-RO" sz="800" b="1" dirty="0">
                          <a:solidFill>
                            <a:srgbClr val="0080FF"/>
                          </a:solidFill>
                          <a:latin typeface="Arial"/>
                          <a:ea typeface="Times New Roman"/>
                          <a:cs typeface="Times New Roman"/>
                        </a:rPr>
                        <a:t> </a:t>
                      </a:r>
                      <a:endParaRPr lang="ro-RO" sz="900" dirty="0">
                        <a:solidFill>
                          <a:srgbClr val="000000"/>
                        </a:solidFill>
                        <a:latin typeface="Calibri"/>
                        <a:ea typeface="Calibri"/>
                        <a:cs typeface="Times New Roman"/>
                      </a:endParaRPr>
                    </a:p>
                    <a:p>
                      <a:pPr marL="342900" lvl="0" indent="-342900">
                        <a:lnSpc>
                          <a:spcPct val="115000"/>
                        </a:lnSpc>
                        <a:spcAft>
                          <a:spcPts val="1000"/>
                        </a:spcAft>
                        <a:buSzPts val="1000"/>
                        <a:buFont typeface="Symbol"/>
                        <a:buChar char=""/>
                        <a:tabLst>
                          <a:tab pos="457200" algn="l"/>
                        </a:tabLst>
                      </a:pPr>
                      <a:r>
                        <a:rPr lang="ro-RO" sz="800" b="1" u="none" strike="noStrike" dirty="0" err="1">
                          <a:solidFill>
                            <a:srgbClr val="0080FF"/>
                          </a:solidFill>
                          <a:latin typeface="Arial"/>
                          <a:ea typeface="Times New Roman"/>
                          <a:cs typeface="Times New Roman"/>
                          <a:hlinkClick r:id="rId7"/>
                        </a:rPr>
                        <a:t>Pastrarea</a:t>
                      </a:r>
                      <a:r>
                        <a:rPr lang="ro-RO" sz="800" b="1" u="none" strike="noStrike" dirty="0">
                          <a:solidFill>
                            <a:srgbClr val="0080FF"/>
                          </a:solidFill>
                          <a:latin typeface="Arial"/>
                          <a:ea typeface="Times New Roman"/>
                          <a:cs typeface="Times New Roman"/>
                          <a:hlinkClick r:id="rId7"/>
                        </a:rPr>
                        <a:t> si folosirea corecta a alimentelor </a:t>
                      </a:r>
                      <a:r>
                        <a:rPr lang="ro-RO" sz="800" b="1" u="none" strike="noStrike" dirty="0" err="1">
                          <a:solidFill>
                            <a:srgbClr val="0080FF"/>
                          </a:solidFill>
                          <a:latin typeface="Arial"/>
                          <a:ea typeface="Times New Roman"/>
                          <a:cs typeface="Times New Roman"/>
                          <a:hlinkClick r:id="rId7"/>
                        </a:rPr>
                        <a:t>pt</a:t>
                      </a:r>
                      <a:r>
                        <a:rPr lang="ro-RO" sz="800" b="1" u="none" strike="noStrike" dirty="0">
                          <a:solidFill>
                            <a:srgbClr val="0080FF"/>
                          </a:solidFill>
                          <a:latin typeface="Arial"/>
                          <a:ea typeface="Times New Roman"/>
                          <a:cs typeface="Times New Roman"/>
                          <a:hlinkClick r:id="rId7"/>
                        </a:rPr>
                        <a:t> copii</a:t>
                      </a:r>
                      <a:r>
                        <a:rPr lang="ro-RO" sz="800" b="1" dirty="0">
                          <a:solidFill>
                            <a:srgbClr val="0080FF"/>
                          </a:solidFill>
                          <a:latin typeface="Arial"/>
                          <a:ea typeface="Times New Roman"/>
                          <a:cs typeface="Times New Roman"/>
                        </a:rPr>
                        <a:t> </a:t>
                      </a:r>
                      <a:endParaRPr lang="ro-RO" sz="900" dirty="0">
                        <a:solidFill>
                          <a:srgbClr val="000000"/>
                        </a:solidFill>
                        <a:latin typeface="Calibri"/>
                        <a:ea typeface="Calibri"/>
                        <a:cs typeface="Times New Roman"/>
                      </a:endParaRPr>
                    </a:p>
                    <a:p>
                      <a:pPr marL="342900" lvl="0" indent="-342900">
                        <a:lnSpc>
                          <a:spcPct val="115000"/>
                        </a:lnSpc>
                        <a:spcAft>
                          <a:spcPts val="1000"/>
                        </a:spcAft>
                        <a:buSzPts val="1000"/>
                        <a:buFont typeface="Symbol"/>
                        <a:buChar char=""/>
                        <a:tabLst>
                          <a:tab pos="457200" algn="l"/>
                        </a:tabLst>
                      </a:pPr>
                      <a:r>
                        <a:rPr lang="ro-RO" sz="800" b="1" u="none" strike="noStrike" dirty="0">
                          <a:solidFill>
                            <a:srgbClr val="0080FF"/>
                          </a:solidFill>
                          <a:latin typeface="Arial"/>
                          <a:ea typeface="Times New Roman"/>
                          <a:cs typeface="Times New Roman"/>
                          <a:hlinkClick r:id="rId8"/>
                        </a:rPr>
                        <a:t>Importanta </a:t>
                      </a:r>
                      <a:r>
                        <a:rPr lang="ro-RO" sz="800" b="1" u="none" strike="noStrike" dirty="0" err="1">
                          <a:solidFill>
                            <a:srgbClr val="0080FF"/>
                          </a:solidFill>
                          <a:latin typeface="Arial"/>
                          <a:ea typeface="Times New Roman"/>
                          <a:cs typeface="Times New Roman"/>
                          <a:hlinkClick r:id="rId8"/>
                        </a:rPr>
                        <a:t>hidratarii</a:t>
                      </a:r>
                      <a:r>
                        <a:rPr lang="ro-RO" sz="800" b="1" u="none" strike="noStrike" dirty="0">
                          <a:solidFill>
                            <a:srgbClr val="0080FF"/>
                          </a:solidFill>
                          <a:latin typeface="Arial"/>
                          <a:ea typeface="Times New Roman"/>
                          <a:cs typeface="Times New Roman"/>
                          <a:hlinkClick r:id="rId8"/>
                        </a:rPr>
                        <a:t> corecte a copilului</a:t>
                      </a:r>
                      <a:r>
                        <a:rPr lang="ro-RO" sz="800" b="1" dirty="0">
                          <a:solidFill>
                            <a:srgbClr val="0080FF"/>
                          </a:solidFill>
                          <a:latin typeface="Arial"/>
                          <a:ea typeface="Times New Roman"/>
                          <a:cs typeface="Times New Roman"/>
                        </a:rPr>
                        <a:t> </a:t>
                      </a:r>
                      <a:endParaRPr lang="ro-RO" sz="900" dirty="0">
                        <a:solidFill>
                          <a:srgbClr val="000000"/>
                        </a:solidFill>
                        <a:latin typeface="Calibri"/>
                        <a:ea typeface="Calibri"/>
                        <a:cs typeface="Times New Roman"/>
                      </a:endParaRPr>
                    </a:p>
                    <a:p>
                      <a:pPr marL="342900" lvl="0" indent="-342900">
                        <a:lnSpc>
                          <a:spcPct val="115000"/>
                        </a:lnSpc>
                        <a:spcAft>
                          <a:spcPts val="1000"/>
                        </a:spcAft>
                        <a:buSzPts val="1000"/>
                        <a:buFont typeface="Symbol"/>
                        <a:buChar char=""/>
                        <a:tabLst>
                          <a:tab pos="457200" algn="l"/>
                        </a:tabLst>
                      </a:pPr>
                      <a:r>
                        <a:rPr lang="ro-RO" sz="800" b="1" u="none" strike="noStrike" dirty="0">
                          <a:solidFill>
                            <a:srgbClr val="0080FF"/>
                          </a:solidFill>
                          <a:latin typeface="Arial"/>
                          <a:ea typeface="Times New Roman"/>
                          <a:cs typeface="Times New Roman"/>
                          <a:hlinkClick r:id="rId9"/>
                        </a:rPr>
                        <a:t>4 luni: E momentul sa pape altceva</a:t>
                      </a:r>
                      <a:r>
                        <a:rPr lang="ro-RO" sz="800" b="1" dirty="0">
                          <a:solidFill>
                            <a:srgbClr val="0080FF"/>
                          </a:solidFill>
                          <a:latin typeface="Arial"/>
                          <a:ea typeface="Times New Roman"/>
                          <a:cs typeface="Times New Roman"/>
                        </a:rPr>
                        <a:t> </a:t>
                      </a:r>
                      <a:endParaRPr lang="ro-RO" sz="900" dirty="0">
                        <a:solidFill>
                          <a:srgbClr val="000000"/>
                        </a:solidFill>
                        <a:latin typeface="Calibri"/>
                        <a:ea typeface="Calibri"/>
                        <a:cs typeface="Times New Roman"/>
                      </a:endParaRPr>
                    </a:p>
                    <a:p>
                      <a:pPr marL="342900" lvl="0" indent="-342900">
                        <a:lnSpc>
                          <a:spcPct val="115000"/>
                        </a:lnSpc>
                        <a:spcAft>
                          <a:spcPts val="1000"/>
                        </a:spcAft>
                        <a:buSzPts val="1000"/>
                        <a:buFont typeface="Symbol"/>
                        <a:buChar char=""/>
                        <a:tabLst>
                          <a:tab pos="457200" algn="l"/>
                        </a:tabLst>
                      </a:pPr>
                      <a:r>
                        <a:rPr lang="ro-RO" sz="800" b="1" u="none" strike="noStrike" dirty="0">
                          <a:solidFill>
                            <a:srgbClr val="0080FF"/>
                          </a:solidFill>
                          <a:latin typeface="Arial"/>
                          <a:ea typeface="Times New Roman"/>
                          <a:cs typeface="Times New Roman"/>
                          <a:hlinkClick r:id="rId10"/>
                        </a:rPr>
                        <a:t>Alergia la lapte a </a:t>
                      </a:r>
                      <a:r>
                        <a:rPr lang="ro-RO" sz="800" b="1" u="none" strike="noStrike" dirty="0" err="1">
                          <a:solidFill>
                            <a:srgbClr val="0080FF"/>
                          </a:solidFill>
                          <a:latin typeface="Arial"/>
                          <a:ea typeface="Times New Roman"/>
                          <a:cs typeface="Times New Roman"/>
                          <a:hlinkClick r:id="rId10"/>
                        </a:rPr>
                        <a:t>bebelusului</a:t>
                      </a:r>
                      <a:r>
                        <a:rPr lang="ro-RO" sz="800" b="1" dirty="0">
                          <a:solidFill>
                            <a:srgbClr val="0080FF"/>
                          </a:solidFill>
                          <a:latin typeface="Arial"/>
                          <a:ea typeface="Times New Roman"/>
                          <a:cs typeface="Times New Roman"/>
                        </a:rPr>
                        <a:t> </a:t>
                      </a:r>
                      <a:endParaRPr lang="ro-RO" sz="900" dirty="0">
                        <a:solidFill>
                          <a:srgbClr val="000000"/>
                        </a:solidFill>
                        <a:latin typeface="Calibri"/>
                        <a:ea typeface="Calibri"/>
                        <a:cs typeface="Times New Roman"/>
                      </a:endParaRPr>
                    </a:p>
                    <a:p>
                      <a:pPr marL="342900" lvl="0" indent="-342900">
                        <a:lnSpc>
                          <a:spcPct val="115000"/>
                        </a:lnSpc>
                        <a:spcAft>
                          <a:spcPts val="1000"/>
                        </a:spcAft>
                        <a:buSzPts val="1000"/>
                        <a:buFont typeface="Symbol"/>
                        <a:buChar char=""/>
                        <a:tabLst>
                          <a:tab pos="457200" algn="l"/>
                        </a:tabLst>
                      </a:pPr>
                      <a:r>
                        <a:rPr lang="ro-RO" sz="800" b="1" u="none" strike="noStrike" dirty="0" err="1">
                          <a:solidFill>
                            <a:srgbClr val="0080FF"/>
                          </a:solidFill>
                          <a:latin typeface="Arial"/>
                          <a:ea typeface="Times New Roman"/>
                          <a:cs typeface="Times New Roman"/>
                          <a:hlinkClick r:id="rId11"/>
                        </a:rPr>
                        <a:t>Alaptarea</a:t>
                      </a:r>
                      <a:r>
                        <a:rPr lang="ro-RO" sz="800" b="1" u="none" strike="noStrike" dirty="0">
                          <a:solidFill>
                            <a:srgbClr val="0080FF"/>
                          </a:solidFill>
                          <a:latin typeface="Arial"/>
                          <a:ea typeface="Times New Roman"/>
                          <a:cs typeface="Times New Roman"/>
                          <a:hlinkClick r:id="rId11"/>
                        </a:rPr>
                        <a:t> </a:t>
                      </a:r>
                      <a:r>
                        <a:rPr lang="ro-RO" sz="800" b="1" u="none" strike="noStrike" dirty="0" err="1">
                          <a:solidFill>
                            <a:srgbClr val="0080FF"/>
                          </a:solidFill>
                          <a:latin typeface="Arial"/>
                          <a:ea typeface="Times New Roman"/>
                          <a:cs typeface="Times New Roman"/>
                          <a:hlinkClick r:id="rId11"/>
                        </a:rPr>
                        <a:t>bebelusului</a:t>
                      </a:r>
                      <a:r>
                        <a:rPr lang="ro-RO" sz="800" b="1" u="none" strike="noStrike" dirty="0">
                          <a:solidFill>
                            <a:srgbClr val="0080FF"/>
                          </a:solidFill>
                          <a:latin typeface="Arial"/>
                          <a:ea typeface="Times New Roman"/>
                          <a:cs typeface="Times New Roman"/>
                          <a:hlinkClick r:id="rId11"/>
                        </a:rPr>
                        <a:t> si momentul optim pentru diversificare</a:t>
                      </a:r>
                      <a:r>
                        <a:rPr lang="ro-RO" sz="800" b="1" dirty="0">
                          <a:solidFill>
                            <a:srgbClr val="0080FF"/>
                          </a:solidFill>
                          <a:latin typeface="Arial"/>
                          <a:ea typeface="Times New Roman"/>
                          <a:cs typeface="Times New Roman"/>
                        </a:rPr>
                        <a:t> </a:t>
                      </a:r>
                      <a:endParaRPr lang="ro-RO" sz="900" dirty="0">
                        <a:solidFill>
                          <a:srgbClr val="000000"/>
                        </a:solidFill>
                        <a:latin typeface="Calibri"/>
                        <a:ea typeface="Calibri"/>
                        <a:cs typeface="Times New Roman"/>
                      </a:endParaRPr>
                    </a:p>
                  </a:txBody>
                  <a:tcPr marL="7789" marR="7789" marT="7789" marB="7789" anchor="ctr">
                    <a:lnL>
                      <a:noFill/>
                    </a:lnL>
                    <a:lnR>
                      <a:noFill/>
                    </a:lnR>
                    <a:lnT>
                      <a:noFill/>
                    </a:lnT>
                    <a:lnB>
                      <a:noFill/>
                    </a:lnB>
                    <a:solidFill>
                      <a:schemeClr val="accent1">
                        <a:lumMod val="40000"/>
                        <a:lumOff val="60000"/>
                      </a:schemeClr>
                    </a:solidFill>
                  </a:tcPr>
                </a:tc>
              </a:tr>
            </a:tbl>
          </a:graphicData>
        </a:graphic>
      </p:graphicFrame>
      <p:pic>
        <p:nvPicPr>
          <p:cNvPr id="49157" name="Imagine 6" descr="http://www.desprecopii.com/Images/Upload/roseola-unu.jpg"/>
          <p:cNvPicPr>
            <a:picLocks noChangeAspect="1" noChangeArrowheads="1"/>
          </p:cNvPicPr>
          <p:nvPr/>
        </p:nvPicPr>
        <p:blipFill>
          <a:blip r:embed="rId12" cstate="print"/>
          <a:srcRect/>
          <a:stretch>
            <a:fillRect/>
          </a:stretch>
        </p:blipFill>
        <p:spPr bwMode="auto">
          <a:xfrm>
            <a:off x="7215188" y="1571625"/>
            <a:ext cx="1123950" cy="1123950"/>
          </a:xfrm>
          <a:prstGeom prst="rect">
            <a:avLst/>
          </a:prstGeom>
          <a:noFill/>
          <a:ln w="9525">
            <a:noFill/>
            <a:miter lim="800000"/>
            <a:headEnd/>
            <a:tailEnd/>
          </a:ln>
        </p:spPr>
      </p:pic>
      <p:sp>
        <p:nvSpPr>
          <p:cNvPr id="49158" name="Rectangle 2"/>
          <p:cNvSpPr>
            <a:spLocks noChangeArrowheads="1"/>
          </p:cNvSpPr>
          <p:nvPr/>
        </p:nvSpPr>
        <p:spPr bwMode="auto">
          <a:xfrm>
            <a:off x="0" y="3857625"/>
            <a:ext cx="5143500" cy="3138488"/>
          </a:xfrm>
          <a:prstGeom prst="rect">
            <a:avLst/>
          </a:prstGeom>
          <a:noFill/>
          <a:ln w="9525">
            <a:noFill/>
            <a:miter lim="800000"/>
            <a:headEnd/>
            <a:tailEnd/>
          </a:ln>
        </p:spPr>
        <p:txBody>
          <a:bodyPr anchor="ctr">
            <a:spAutoFit/>
          </a:bodyPr>
          <a:lstStyle/>
          <a:p>
            <a:r>
              <a:rPr lang="ro-RO" sz="900" b="1">
                <a:ea typeface="Times New Roman" pitchFamily="18" charset="0"/>
              </a:rPr>
              <a:t>Calmarea durerilor</a:t>
            </a:r>
            <a:r>
              <a:rPr lang="ro-RO" sz="900" b="1">
                <a:latin typeface="Calibri" pitchFamily="34" charset="0"/>
                <a:ea typeface="Times New Roman" pitchFamily="18" charset="0"/>
              </a:rPr>
              <a:t> </a:t>
            </a:r>
            <a:r>
              <a:rPr lang="ro-RO" sz="900" b="1">
                <a:ea typeface="Times New Roman" pitchFamily="18" charset="0"/>
              </a:rPr>
              <a:t> de aparitie a dintilor</a:t>
            </a:r>
            <a:endParaRPr lang="ro-RO" sz="800" b="1">
              <a:ea typeface="Times New Roman" pitchFamily="18" charset="0"/>
            </a:endParaRPr>
          </a:p>
          <a:p>
            <a:pPr eaLnBrk="0" hangingPunct="0">
              <a:buFontTx/>
              <a:buChar char="•"/>
            </a:pPr>
            <a:r>
              <a:rPr lang="ro-RO" sz="900" b="1">
                <a:ea typeface="Times New Roman" pitchFamily="18" charset="0"/>
              </a:rPr>
              <a:t>Puteti sa-i dati copilului o doza corespunzatoare de Paracetamol, sub forma de sirop sau de supozitor, in functie de varsta si de greutatea lui (care trebuie sa faca parte din farmacia de acasa pentru febra si/sau dureri). </a:t>
            </a:r>
            <a:endParaRPr lang="ro-RO" sz="1100" b="1">
              <a:latin typeface="Calibri" pitchFamily="34" charset="0"/>
              <a:ea typeface="Calibri" pitchFamily="34" charset="0"/>
              <a:cs typeface="Times New Roman" pitchFamily="18" charset="0"/>
            </a:endParaRPr>
          </a:p>
          <a:p>
            <a:pPr eaLnBrk="0" hangingPunct="0">
              <a:buFontTx/>
              <a:buChar char="•"/>
            </a:pPr>
            <a:r>
              <a:rPr lang="ro-RO" sz="900" b="1">
                <a:ea typeface="Times New Roman" pitchFamily="18" charset="0"/>
              </a:rPr>
              <a:t>Dati-i, de asemenea, ceva de muscat, in plus fata de suzeta sau de pumnul sau. </a:t>
            </a:r>
            <a:endParaRPr lang="ro-RO" sz="1100" b="1">
              <a:latin typeface="Calibri" pitchFamily="34" charset="0"/>
              <a:ea typeface="Calibri" pitchFamily="34" charset="0"/>
              <a:cs typeface="Times New Roman" pitchFamily="18" charset="0"/>
            </a:endParaRPr>
          </a:p>
          <a:p>
            <a:pPr eaLnBrk="0" hangingPunct="0">
              <a:buFontTx/>
              <a:buChar char="•"/>
            </a:pPr>
            <a:r>
              <a:rPr lang="ro-RO" sz="900" b="1">
                <a:ea typeface="Times New Roman" pitchFamily="18" charset="0"/>
              </a:rPr>
              <a:t>Copiilor care au implinit 6 luni, si doar acestora, dati-le o bucata de morcov (destul de lunga ca sa nu o inghita), sau un coltuc de paine, un biscuit pentru bebelusi. </a:t>
            </a:r>
            <a:endParaRPr lang="ro-RO" sz="1100" b="1">
              <a:latin typeface="Calibri" pitchFamily="34" charset="0"/>
              <a:ea typeface="Calibri" pitchFamily="34" charset="0"/>
              <a:cs typeface="Times New Roman" pitchFamily="18" charset="0"/>
            </a:endParaRPr>
          </a:p>
          <a:p>
            <a:pPr eaLnBrk="0" hangingPunct="0">
              <a:buFontTx/>
              <a:buChar char="•"/>
            </a:pPr>
            <a:r>
              <a:rPr lang="ro-RO" sz="900" b="1">
                <a:ea typeface="Times New Roman" pitchFamily="18" charset="0"/>
              </a:rPr>
              <a:t>Daca aveti un bebelus destul de voinic, dati-i doar o jucarioara pentru sugari sau un inel special pentru dinti, pe care le va putea musca cat de mult doreste. </a:t>
            </a:r>
            <a:endParaRPr lang="ro-RO" sz="1100" b="1">
              <a:latin typeface="Calibri" pitchFamily="34" charset="0"/>
              <a:ea typeface="Calibri" pitchFamily="34" charset="0"/>
              <a:cs typeface="Times New Roman" pitchFamily="18" charset="0"/>
            </a:endParaRPr>
          </a:p>
          <a:p>
            <a:pPr eaLnBrk="0" hangingPunct="0">
              <a:buFontTx/>
              <a:buChar char="•"/>
            </a:pPr>
            <a:r>
              <a:rPr lang="ro-RO" sz="900" b="1">
                <a:ea typeface="Times New Roman" pitchFamily="18" charset="0"/>
              </a:rPr>
              <a:t>Masati-i gingia cu degetul curat si cu un gel dentar cu efecte anestezice, prescris de un medic. Uneori, este suficient pentru calmarea durerii (dar nu mai mult de 4 ori pe zi).</a:t>
            </a:r>
            <a:endParaRPr lang="ro-RO" sz="800" b="1">
              <a:ea typeface="Times New Roman" pitchFamily="18" charset="0"/>
            </a:endParaRPr>
          </a:p>
          <a:p>
            <a:pPr eaLnBrk="0" hangingPunct="0"/>
            <a:r>
              <a:rPr lang="ro-RO" sz="900" b="1">
                <a:cs typeface="Times New Roman" pitchFamily="18" charset="0"/>
              </a:rPr>
              <a:t>Cum se ingrijesc dintisorii in primele luni de viata?</a:t>
            </a:r>
            <a:endParaRPr lang="ro-RO" sz="800" b="1"/>
          </a:p>
          <a:p>
            <a:pPr eaLnBrk="0" hangingPunct="0"/>
            <a:r>
              <a:rPr lang="ro-RO" sz="900" b="1">
                <a:cs typeface="Times New Roman" pitchFamily="18" charset="0"/>
              </a:rPr>
              <a:t>O data dintele iesit, bebelusul a scapat, in sfarsit, de dureri, cel putin pana va apare urmatorul dinte! </a:t>
            </a:r>
            <a:br>
              <a:rPr lang="ro-RO" sz="900" b="1">
                <a:cs typeface="Times New Roman" pitchFamily="18" charset="0"/>
              </a:rPr>
            </a:br>
            <a:r>
              <a:rPr lang="ro-RO" sz="900" b="1">
                <a:cs typeface="Times New Roman" pitchFamily="18" charset="0"/>
              </a:rPr>
              <a:t>Pentru a avea bine grija de dintii noi ai copilului, trebuie inceput prin protejarea viitorului sau dentar. Fluorul, care intareste smaltul dintilor, este foarte util, dar numai medicul dumneavoastra va poate face recomandarile de urmat in aceasta privinta (Numerosi pediatri il prescriu in doza zilnica pana ce copilul Implineste 14 ani).</a:t>
            </a:r>
            <a:endParaRPr lang="ro-RO" sz="800" b="1"/>
          </a:p>
          <a:p>
            <a:pPr eaLnBrk="0" hangingPunct="0"/>
            <a:r>
              <a:rPr lang="ro-RO" sz="900" b="1">
                <a:cs typeface="Times New Roman" pitchFamily="18" charset="0"/>
              </a:rPr>
              <a:t>De asemenea, trebuie sa invatati copilul sa aiba o igiena alimentara buna; evitand sa-i dati zahar (nu adaugati zahar in alimentele pe care le consuma, sau adaugati foarte putin, nu-i dati siropuri aromate, prea mult suc de fructe, biscuiti, dulciuri</a:t>
            </a:r>
            <a:r>
              <a:rPr lang="ro-RO" sz="900" b="1">
                <a:latin typeface="Calibri" pitchFamily="34" charset="0"/>
                <a:cs typeface="Times New Roman" pitchFamily="18" charset="0"/>
              </a:rPr>
              <a:t>…</a:t>
            </a:r>
            <a:r>
              <a:rPr lang="ro-RO" sz="900" b="1">
                <a:cs typeface="Times New Roman" pitchFamily="18" charset="0"/>
              </a:rPr>
              <a:t>) mai ales, inainte de culcare.</a:t>
            </a:r>
            <a:endParaRPr lang="ro-RO" b="1"/>
          </a:p>
        </p:txBody>
      </p:sp>
    </p:spTree>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4" name="Rectangle 6"/>
          <p:cNvSpPr>
            <a:spLocks noChangeArrowheads="1"/>
          </p:cNvSpPr>
          <p:nvPr/>
        </p:nvSpPr>
        <p:spPr bwMode="auto">
          <a:xfrm>
            <a:off x="928688" y="142875"/>
            <a:ext cx="9144000" cy="738188"/>
          </a:xfrm>
          <a:prstGeom prst="rect">
            <a:avLst/>
          </a:prstGeom>
          <a:noFill/>
          <a:ln w="9525">
            <a:noFill/>
            <a:miter lim="800000"/>
            <a:headEnd/>
            <a:tailEnd/>
          </a:ln>
          <a:effectLst/>
        </p:spPr>
        <p:txBody>
          <a:bodyPr anchor="ctr">
            <a:spAutoFit/>
          </a:bodyPr>
          <a:lstStyle/>
          <a:p>
            <a:pPr algn="ctr">
              <a:defRPr/>
            </a:pPr>
            <a:r>
              <a:rPr lang="ro-RO" sz="1200" b="1" dirty="0">
                <a:solidFill>
                  <a:schemeClr val="tx1">
                    <a:lumMod val="95000"/>
                    <a:lumOff val="5000"/>
                  </a:schemeClr>
                </a:solidFill>
                <a:latin typeface="Verdana" pitchFamily="34" charset="0"/>
                <a:ea typeface="Times New Roman" pitchFamily="18" charset="0"/>
                <a:cs typeface="Times New Roman" pitchFamily="18" charset="0"/>
              </a:rPr>
              <a:t>Cele 5 tipuri de temperamente ale </a:t>
            </a:r>
            <a:r>
              <a:rPr lang="ro-RO" sz="1200" b="1" dirty="0" err="1">
                <a:solidFill>
                  <a:schemeClr val="tx1">
                    <a:lumMod val="95000"/>
                    <a:lumOff val="5000"/>
                  </a:schemeClr>
                </a:solidFill>
                <a:latin typeface="Verdana" pitchFamily="34" charset="0"/>
                <a:ea typeface="Times New Roman" pitchFamily="18" charset="0"/>
                <a:cs typeface="Times New Roman" pitchFamily="18" charset="0"/>
              </a:rPr>
              <a:t>bebelusului</a:t>
            </a:r>
            <a:r>
              <a:rPr lang="ro-RO" sz="1200" dirty="0">
                <a:solidFill>
                  <a:srgbClr val="000000"/>
                </a:solidFill>
                <a:latin typeface="Verdana" pitchFamily="34" charset="0"/>
                <a:ea typeface="Times New Roman" pitchFamily="18" charset="0"/>
                <a:cs typeface="Times New Roman" pitchFamily="18" charset="0"/>
              </a:rPr>
              <a:t/>
            </a:r>
            <a:br>
              <a:rPr lang="ro-RO" sz="1200" dirty="0">
                <a:solidFill>
                  <a:srgbClr val="000000"/>
                </a:solidFill>
                <a:latin typeface="Verdana" pitchFamily="34" charset="0"/>
                <a:ea typeface="Times New Roman" pitchFamily="18" charset="0"/>
                <a:cs typeface="Times New Roman" pitchFamily="18" charset="0"/>
              </a:rPr>
            </a:br>
            <a:r>
              <a:rPr lang="ro-RO" sz="1200" dirty="0">
                <a:solidFill>
                  <a:srgbClr val="000000"/>
                </a:solidFill>
                <a:latin typeface="Verdana" pitchFamily="34" charset="0"/>
                <a:ea typeface="Times New Roman" pitchFamily="18" charset="0"/>
                <a:cs typeface="Times New Roman" pitchFamily="18" charset="0"/>
              </a:rPr>
              <a:t/>
            </a:r>
            <a:br>
              <a:rPr lang="ro-RO" sz="1200" dirty="0">
                <a:solidFill>
                  <a:srgbClr val="000000"/>
                </a:solidFill>
                <a:latin typeface="Verdana" pitchFamily="34" charset="0"/>
                <a:ea typeface="Times New Roman" pitchFamily="18" charset="0"/>
                <a:cs typeface="Times New Roman" pitchFamily="18" charset="0"/>
              </a:rPr>
            </a:br>
            <a:endParaRPr lang="ro-RO" dirty="0">
              <a:latin typeface="Arial" pitchFamily="34" charset="0"/>
              <a:cs typeface="Arial" pitchFamily="34" charset="0"/>
            </a:endParaRPr>
          </a:p>
        </p:txBody>
      </p:sp>
      <p:sp>
        <p:nvSpPr>
          <p:cNvPr id="50179" name="Rectangle 7"/>
          <p:cNvSpPr>
            <a:spLocks noChangeArrowheads="1"/>
          </p:cNvSpPr>
          <p:nvPr/>
        </p:nvSpPr>
        <p:spPr bwMode="auto">
          <a:xfrm>
            <a:off x="0" y="457200"/>
            <a:ext cx="9144000" cy="457200"/>
          </a:xfrm>
          <a:prstGeom prst="rect">
            <a:avLst/>
          </a:prstGeom>
          <a:noFill/>
          <a:ln w="9525">
            <a:noFill/>
            <a:miter lim="800000"/>
            <a:headEnd/>
            <a:tailEnd/>
          </a:ln>
        </p:spPr>
        <p:txBody>
          <a:bodyPr wrap="none" anchor="ctr">
            <a:spAutoFit/>
          </a:bodyPr>
          <a:lstStyle/>
          <a:p>
            <a:endParaRPr lang="ro-RO"/>
          </a:p>
        </p:txBody>
      </p:sp>
      <p:graphicFrame>
        <p:nvGraphicFramePr>
          <p:cNvPr id="16" name="Tabel 15"/>
          <p:cNvGraphicFramePr>
            <a:graphicFrameLocks noGrp="1"/>
          </p:cNvGraphicFramePr>
          <p:nvPr/>
        </p:nvGraphicFramePr>
        <p:xfrm>
          <a:off x="285750" y="642938"/>
          <a:ext cx="8429625" cy="5872162"/>
        </p:xfrm>
        <a:graphic>
          <a:graphicData uri="http://schemas.openxmlformats.org/drawingml/2006/table">
            <a:tbl>
              <a:tblPr firstRow="1" bandRow="1">
                <a:tableStyleId>{5C22544A-7EE6-4342-B048-85BDC9FD1C3A}</a:tableStyleId>
              </a:tblPr>
              <a:tblGrid>
                <a:gridCol w="2428891"/>
                <a:gridCol w="6000793"/>
              </a:tblGrid>
              <a:tr h="2382196">
                <a:tc>
                  <a:txBody>
                    <a:bodyPr/>
                    <a:lstStyle/>
                    <a:p>
                      <a:endParaRPr lang="ro-RO" dirty="0"/>
                    </a:p>
                  </a:txBody>
                  <a:tcPr/>
                </a:tc>
                <a:tc>
                  <a:txBody>
                    <a:bodyPr/>
                    <a:lstStyle/>
                    <a:p>
                      <a:r>
                        <a:rPr kumimoji="0" lang="ro-RO" sz="1200" b="1" kern="1200" dirty="0" smtClean="0">
                          <a:solidFill>
                            <a:schemeClr val="lt1"/>
                          </a:solidFill>
                          <a:latin typeface="+mn-lt"/>
                          <a:ea typeface="+mn-ea"/>
                          <a:cs typeface="+mn-cs"/>
                        </a:rPr>
                        <a:t>SOMNORILA</a:t>
                      </a:r>
                      <a:br>
                        <a:rPr kumimoji="0" lang="ro-RO" sz="1200" b="1" kern="1200" dirty="0" smtClean="0">
                          <a:solidFill>
                            <a:schemeClr val="lt1"/>
                          </a:solidFill>
                          <a:latin typeface="+mn-lt"/>
                          <a:ea typeface="+mn-ea"/>
                          <a:cs typeface="+mn-cs"/>
                        </a:rPr>
                      </a:br>
                      <a:r>
                        <a:rPr kumimoji="0" lang="ro-RO" sz="1200" b="1" kern="1200" dirty="0" err="1" smtClean="0">
                          <a:solidFill>
                            <a:schemeClr val="lt1"/>
                          </a:solidFill>
                          <a:latin typeface="+mn-lt"/>
                          <a:ea typeface="+mn-ea"/>
                          <a:cs typeface="+mn-cs"/>
                        </a:rPr>
                        <a:t>Somnorila</a:t>
                      </a:r>
                      <a:r>
                        <a:rPr kumimoji="0" lang="ro-RO" sz="1200" b="1" kern="1200" dirty="0" smtClean="0">
                          <a:solidFill>
                            <a:schemeClr val="lt1"/>
                          </a:solidFill>
                          <a:latin typeface="+mn-lt"/>
                          <a:ea typeface="+mn-ea"/>
                          <a:cs typeface="+mn-cs"/>
                        </a:rPr>
                        <a:t> doarme cu </a:t>
                      </a:r>
                      <a:r>
                        <a:rPr kumimoji="0" lang="ro-RO" sz="1200" b="1" kern="1200" dirty="0" err="1" smtClean="0">
                          <a:solidFill>
                            <a:schemeClr val="lt1"/>
                          </a:solidFill>
                          <a:latin typeface="+mn-lt"/>
                          <a:ea typeface="+mn-ea"/>
                          <a:cs typeface="+mn-cs"/>
                        </a:rPr>
                        <a:t>placere</a:t>
                      </a:r>
                      <a:r>
                        <a:rPr kumimoji="0" lang="ro-RO" sz="1200" b="1" kern="1200" dirty="0" smtClean="0">
                          <a:solidFill>
                            <a:schemeClr val="lt1"/>
                          </a:solidFill>
                          <a:latin typeface="+mn-lt"/>
                          <a:ea typeface="+mn-ea"/>
                          <a:cs typeface="+mn-cs"/>
                        </a:rPr>
                        <a:t> ore lungi si </a:t>
                      </a:r>
                      <a:r>
                        <a:rPr kumimoji="0" lang="ro-RO" sz="1200" b="1" kern="1200" dirty="0" err="1" smtClean="0">
                          <a:solidFill>
                            <a:schemeClr val="lt1"/>
                          </a:solidFill>
                          <a:latin typeface="+mn-lt"/>
                          <a:ea typeface="+mn-ea"/>
                          <a:cs typeface="+mn-cs"/>
                        </a:rPr>
                        <a:t>linistite</a:t>
                      </a:r>
                      <a:r>
                        <a:rPr kumimoji="0" lang="ro-RO" sz="1200" b="1" kern="1200" dirty="0" smtClean="0">
                          <a:solidFill>
                            <a:schemeClr val="lt1"/>
                          </a:solidFill>
                          <a:latin typeface="+mn-lt"/>
                          <a:ea typeface="+mn-ea"/>
                          <a:cs typeface="+mn-cs"/>
                        </a:rPr>
                        <a:t> </a:t>
                      </a:r>
                      <a:r>
                        <a:rPr kumimoji="0" lang="ro-RO" sz="1200" b="1" kern="1200" dirty="0" err="1" smtClean="0">
                          <a:solidFill>
                            <a:schemeClr val="lt1"/>
                          </a:solidFill>
                          <a:latin typeface="+mn-lt"/>
                          <a:ea typeface="+mn-ea"/>
                          <a:cs typeface="+mn-cs"/>
                        </a:rPr>
                        <a:t>si</a:t>
                      </a:r>
                      <a:r>
                        <a:rPr kumimoji="0" lang="ro-RO" sz="1200" b="1" kern="1200" dirty="0" smtClean="0">
                          <a:solidFill>
                            <a:schemeClr val="lt1"/>
                          </a:solidFill>
                          <a:latin typeface="+mn-lt"/>
                          <a:ea typeface="+mn-ea"/>
                          <a:cs typeface="+mn-cs"/>
                        </a:rPr>
                        <a:t> </a:t>
                      </a:r>
                      <a:r>
                        <a:rPr kumimoji="0" lang="ro-RO" sz="1200" b="1" kern="1200" dirty="0" err="1" smtClean="0">
                          <a:solidFill>
                            <a:schemeClr val="lt1"/>
                          </a:solidFill>
                          <a:latin typeface="+mn-lt"/>
                          <a:ea typeface="+mn-ea"/>
                          <a:cs typeface="+mn-cs"/>
                        </a:rPr>
                        <a:t>incepe</a:t>
                      </a:r>
                      <a:r>
                        <a:rPr kumimoji="0" lang="ro-RO" sz="1200" b="1" kern="1200" dirty="0" smtClean="0">
                          <a:solidFill>
                            <a:schemeClr val="lt1"/>
                          </a:solidFill>
                          <a:latin typeface="+mn-lt"/>
                          <a:ea typeface="+mn-ea"/>
                          <a:cs typeface="+mn-cs"/>
                        </a:rPr>
                        <a:t> sa </a:t>
                      </a:r>
                      <a:r>
                        <a:rPr kumimoji="0" lang="ro-RO" sz="1200" b="1" kern="1200" dirty="0" err="1" smtClean="0">
                          <a:solidFill>
                            <a:schemeClr val="lt1"/>
                          </a:solidFill>
                          <a:latin typeface="+mn-lt"/>
                          <a:ea typeface="+mn-ea"/>
                          <a:cs typeface="+mn-cs"/>
                        </a:rPr>
                        <a:t>doarma</a:t>
                      </a:r>
                      <a:r>
                        <a:rPr kumimoji="0" lang="ro-RO" sz="1200" b="1" kern="1200" dirty="0" smtClean="0">
                          <a:solidFill>
                            <a:schemeClr val="lt1"/>
                          </a:solidFill>
                          <a:latin typeface="+mn-lt"/>
                          <a:ea typeface="+mn-ea"/>
                          <a:cs typeface="+mn-cs"/>
                        </a:rPr>
                        <a:t> devreme toata noaptea. Se </a:t>
                      </a:r>
                      <a:r>
                        <a:rPr kumimoji="0" lang="ro-RO" sz="1200" b="1" kern="1200" dirty="0" err="1" smtClean="0">
                          <a:solidFill>
                            <a:schemeClr val="lt1"/>
                          </a:solidFill>
                          <a:latin typeface="+mn-lt"/>
                          <a:ea typeface="+mn-ea"/>
                          <a:cs typeface="+mn-cs"/>
                        </a:rPr>
                        <a:t>grabeste</a:t>
                      </a:r>
                      <a:r>
                        <a:rPr kumimoji="0" lang="ro-RO" sz="1200" b="1" kern="1200" dirty="0" smtClean="0">
                          <a:solidFill>
                            <a:schemeClr val="lt1"/>
                          </a:solidFill>
                          <a:latin typeface="+mn-lt"/>
                          <a:ea typeface="+mn-ea"/>
                          <a:cs typeface="+mn-cs"/>
                        </a:rPr>
                        <a:t> mereu sa mai </a:t>
                      </a:r>
                      <a:r>
                        <a:rPr kumimoji="0" lang="ro-RO" sz="1200" b="1" kern="1200" dirty="0" err="1" smtClean="0">
                          <a:solidFill>
                            <a:schemeClr val="lt1"/>
                          </a:solidFill>
                          <a:latin typeface="+mn-lt"/>
                          <a:ea typeface="+mn-ea"/>
                          <a:cs typeface="+mn-cs"/>
                        </a:rPr>
                        <a:t>traga</a:t>
                      </a:r>
                      <a:r>
                        <a:rPr kumimoji="0" lang="ro-RO" sz="1200" b="1" kern="1200" dirty="0" smtClean="0">
                          <a:solidFill>
                            <a:schemeClr val="lt1"/>
                          </a:solidFill>
                          <a:latin typeface="+mn-lt"/>
                          <a:ea typeface="+mn-ea"/>
                          <a:cs typeface="+mn-cs"/>
                        </a:rPr>
                        <a:t> un pui de somn. El se reface in avans pentru petrecerile din timpul </a:t>
                      </a:r>
                      <a:r>
                        <a:rPr kumimoji="0" lang="ro-RO" sz="1200" b="1" kern="1200" dirty="0" err="1" smtClean="0">
                          <a:solidFill>
                            <a:schemeClr val="lt1"/>
                          </a:solidFill>
                          <a:latin typeface="+mn-lt"/>
                          <a:ea typeface="+mn-ea"/>
                          <a:cs typeface="+mn-cs"/>
                        </a:rPr>
                        <a:t>studentiei</a:t>
                      </a:r>
                      <a:r>
                        <a:rPr kumimoji="0" lang="ro-RO" sz="1200" b="1" kern="1200" dirty="0" smtClean="0">
                          <a:solidFill>
                            <a:schemeClr val="lt1"/>
                          </a:solidFill>
                          <a:latin typeface="+mn-lt"/>
                          <a:ea typeface="+mn-ea"/>
                          <a:cs typeface="+mn-cs"/>
                        </a:rPr>
                        <a:t> viitoare. Acum </a:t>
                      </a:r>
                      <a:r>
                        <a:rPr kumimoji="0" lang="ro-RO" sz="1200" b="1" kern="1200" dirty="0" err="1" smtClean="0">
                          <a:solidFill>
                            <a:schemeClr val="lt1"/>
                          </a:solidFill>
                          <a:latin typeface="+mn-lt"/>
                          <a:ea typeface="+mn-ea"/>
                          <a:cs typeface="+mn-cs"/>
                        </a:rPr>
                        <a:t>insa</a:t>
                      </a:r>
                      <a:r>
                        <a:rPr kumimoji="0" lang="ro-RO" sz="1200" b="1" kern="1200" dirty="0" smtClean="0">
                          <a:solidFill>
                            <a:schemeClr val="lt1"/>
                          </a:solidFill>
                          <a:latin typeface="+mn-lt"/>
                          <a:ea typeface="+mn-ea"/>
                          <a:cs typeface="+mn-cs"/>
                        </a:rPr>
                        <a:t>, </a:t>
                      </a:r>
                      <a:r>
                        <a:rPr kumimoji="0" lang="ro-RO" sz="1200" b="1" kern="1200" dirty="0" err="1" smtClean="0">
                          <a:solidFill>
                            <a:schemeClr val="lt1"/>
                          </a:solidFill>
                          <a:latin typeface="+mn-lt"/>
                          <a:ea typeface="+mn-ea"/>
                          <a:cs typeface="+mn-cs"/>
                        </a:rPr>
                        <a:t>bebelusul</a:t>
                      </a:r>
                      <a:r>
                        <a:rPr kumimoji="0" lang="ro-RO" sz="1200" b="1" kern="1200" dirty="0" smtClean="0">
                          <a:solidFill>
                            <a:schemeClr val="lt1"/>
                          </a:solidFill>
                          <a:latin typeface="+mn-lt"/>
                          <a:ea typeface="+mn-ea"/>
                          <a:cs typeface="+mn-cs"/>
                        </a:rPr>
                        <a:t>/</a:t>
                      </a:r>
                      <a:r>
                        <a:rPr kumimoji="0" lang="ro-RO" sz="1200" b="1" kern="1200" dirty="0" err="1" smtClean="0">
                          <a:solidFill>
                            <a:schemeClr val="lt1"/>
                          </a:solidFill>
                          <a:latin typeface="+mn-lt"/>
                          <a:ea typeface="+mn-ea"/>
                          <a:cs typeface="+mn-cs"/>
                        </a:rPr>
                        <a:t>bebelusa</a:t>
                      </a:r>
                      <a:r>
                        <a:rPr kumimoji="0" lang="ro-RO" sz="1200" b="1" kern="1200" dirty="0" smtClean="0">
                          <a:solidFill>
                            <a:schemeClr val="lt1"/>
                          </a:solidFill>
                          <a:latin typeface="+mn-lt"/>
                          <a:ea typeface="+mn-ea"/>
                          <a:cs typeface="+mn-cs"/>
                        </a:rPr>
                        <a:t> </a:t>
                      </a:r>
                      <a:r>
                        <a:rPr kumimoji="0" lang="ro-RO" sz="1200" b="1" kern="1200" dirty="0" err="1" smtClean="0">
                          <a:solidFill>
                            <a:schemeClr val="lt1"/>
                          </a:solidFill>
                          <a:latin typeface="+mn-lt"/>
                          <a:ea typeface="+mn-ea"/>
                          <a:cs typeface="+mn-cs"/>
                        </a:rPr>
                        <a:t>tau</a:t>
                      </a:r>
                      <a:r>
                        <a:rPr kumimoji="0" lang="ro-RO" sz="1200" b="1" kern="1200" dirty="0" smtClean="0">
                          <a:solidFill>
                            <a:schemeClr val="lt1"/>
                          </a:solidFill>
                          <a:latin typeface="+mn-lt"/>
                          <a:ea typeface="+mn-ea"/>
                          <a:cs typeface="+mn-cs"/>
                        </a:rPr>
                        <a:t>/</a:t>
                      </a:r>
                      <a:r>
                        <a:rPr kumimoji="0" lang="ro-RO" sz="1200" b="1" kern="1200" dirty="0" err="1" smtClean="0">
                          <a:solidFill>
                            <a:schemeClr val="lt1"/>
                          </a:solidFill>
                          <a:latin typeface="+mn-lt"/>
                          <a:ea typeface="+mn-ea"/>
                          <a:cs typeface="+mn-cs"/>
                        </a:rPr>
                        <a:t>tau</a:t>
                      </a:r>
                      <a:r>
                        <a:rPr kumimoji="0" lang="ro-RO" sz="1200" b="1" kern="1200" dirty="0" smtClean="0">
                          <a:solidFill>
                            <a:schemeClr val="lt1"/>
                          </a:solidFill>
                          <a:latin typeface="+mn-lt"/>
                          <a:ea typeface="+mn-ea"/>
                          <a:cs typeface="+mn-cs"/>
                        </a:rPr>
                        <a:t> adora sa </a:t>
                      </a:r>
                      <a:r>
                        <a:rPr kumimoji="0" lang="ro-RO" sz="1200" b="1" kern="1200" dirty="0" err="1" smtClean="0">
                          <a:solidFill>
                            <a:schemeClr val="lt1"/>
                          </a:solidFill>
                          <a:latin typeface="+mn-lt"/>
                          <a:ea typeface="+mn-ea"/>
                          <a:cs typeface="+mn-cs"/>
                        </a:rPr>
                        <a:t>invete</a:t>
                      </a:r>
                      <a:r>
                        <a:rPr kumimoji="0" lang="ro-RO" sz="1200" b="1" kern="1200" dirty="0" smtClean="0">
                          <a:solidFill>
                            <a:schemeClr val="lt1"/>
                          </a:solidFill>
                          <a:latin typeface="+mn-lt"/>
                          <a:ea typeface="+mn-ea"/>
                          <a:cs typeface="+mn-cs"/>
                        </a:rPr>
                        <a:t> rutina si nu e interesat de noi </a:t>
                      </a:r>
                      <a:r>
                        <a:rPr kumimoji="0" lang="ro-RO" sz="1200" b="1" kern="1200" dirty="0" err="1" smtClean="0">
                          <a:solidFill>
                            <a:schemeClr val="lt1"/>
                          </a:solidFill>
                          <a:latin typeface="+mn-lt"/>
                          <a:ea typeface="+mn-ea"/>
                          <a:cs typeface="+mn-cs"/>
                        </a:rPr>
                        <a:t>activitati</a:t>
                      </a:r>
                      <a:r>
                        <a:rPr kumimoji="0" lang="ro-RO" sz="1200" b="1" kern="1200" dirty="0" smtClean="0">
                          <a:solidFill>
                            <a:schemeClr val="lt1"/>
                          </a:solidFill>
                          <a:latin typeface="+mn-lt"/>
                          <a:ea typeface="+mn-ea"/>
                          <a:cs typeface="+mn-cs"/>
                        </a:rPr>
                        <a:t> sau </a:t>
                      </a:r>
                      <a:r>
                        <a:rPr kumimoji="0" lang="ro-RO" sz="1200" b="1" kern="1200" dirty="0" err="1" smtClean="0">
                          <a:solidFill>
                            <a:schemeClr val="lt1"/>
                          </a:solidFill>
                          <a:latin typeface="+mn-lt"/>
                          <a:ea typeface="+mn-ea"/>
                          <a:cs typeface="+mn-cs"/>
                        </a:rPr>
                        <a:t>jucarii</a:t>
                      </a:r>
                      <a:r>
                        <a:rPr kumimoji="0" lang="ro-RO" sz="1200" b="1" kern="1200" dirty="0" smtClean="0">
                          <a:solidFill>
                            <a:schemeClr val="lt1"/>
                          </a:solidFill>
                          <a:latin typeface="+mn-lt"/>
                          <a:ea typeface="+mn-ea"/>
                          <a:cs typeface="+mn-cs"/>
                        </a:rPr>
                        <a:t>  </a:t>
                      </a:r>
                      <a:r>
                        <a:rPr kumimoji="0" lang="ro-RO" sz="1200" b="1" kern="1200" dirty="0" err="1" smtClean="0">
                          <a:solidFill>
                            <a:schemeClr val="lt1"/>
                          </a:solidFill>
                          <a:latin typeface="+mn-lt"/>
                          <a:ea typeface="+mn-ea"/>
                          <a:cs typeface="+mn-cs"/>
                        </a:rPr>
                        <a:t>decat</a:t>
                      </a:r>
                      <a:r>
                        <a:rPr kumimoji="0" lang="ro-RO" sz="1200" b="1" kern="1200" dirty="0" smtClean="0">
                          <a:solidFill>
                            <a:schemeClr val="lt1"/>
                          </a:solidFill>
                          <a:latin typeface="+mn-lt"/>
                          <a:ea typeface="+mn-ea"/>
                          <a:cs typeface="+mn-cs"/>
                        </a:rPr>
                        <a:t> daca ii sunt foarte bine prezentate. E genul de Viitor specialist de suport in </a:t>
                      </a:r>
                      <a:r>
                        <a:rPr kumimoji="0" lang="ro-RO" sz="1200" b="1" kern="1200" dirty="0" err="1" smtClean="0">
                          <a:solidFill>
                            <a:schemeClr val="lt1"/>
                          </a:solidFill>
                          <a:latin typeface="+mn-lt"/>
                          <a:ea typeface="+mn-ea"/>
                          <a:cs typeface="+mn-cs"/>
                        </a:rPr>
                        <a:t>activitati</a:t>
                      </a:r>
                      <a:r>
                        <a:rPr kumimoji="0" lang="ro-RO" sz="1200" b="1" kern="1200" dirty="0" smtClean="0">
                          <a:solidFill>
                            <a:schemeClr val="lt1"/>
                          </a:solidFill>
                          <a:latin typeface="+mn-lt"/>
                          <a:ea typeface="+mn-ea"/>
                          <a:cs typeface="+mn-cs"/>
                        </a:rPr>
                        <a:t> </a:t>
                      </a:r>
                      <a:r>
                        <a:rPr kumimoji="0" lang="ro-RO" sz="1200" b="1" kern="1200" dirty="0" err="1" smtClean="0">
                          <a:solidFill>
                            <a:schemeClr val="lt1"/>
                          </a:solidFill>
                          <a:latin typeface="+mn-lt"/>
                          <a:ea typeface="+mn-ea"/>
                          <a:cs typeface="+mn-cs"/>
                        </a:rPr>
                        <a:t>migalitoare</a:t>
                      </a:r>
                      <a:r>
                        <a:rPr kumimoji="0" lang="ro-RO" sz="1200" b="1" kern="1200" dirty="0" smtClean="0">
                          <a:solidFill>
                            <a:schemeClr val="lt1"/>
                          </a:solidFill>
                          <a:latin typeface="+mn-lt"/>
                          <a:ea typeface="+mn-ea"/>
                          <a:cs typeface="+mn-cs"/>
                        </a:rPr>
                        <a:t> ... si de asemeni e genul de persoana care va manipula oamenii in </a:t>
                      </a:r>
                      <a:r>
                        <a:rPr kumimoji="0" lang="ro-RO" sz="1200" b="1" kern="1200" dirty="0" err="1" smtClean="0">
                          <a:solidFill>
                            <a:schemeClr val="lt1"/>
                          </a:solidFill>
                          <a:latin typeface="+mn-lt"/>
                          <a:ea typeface="+mn-ea"/>
                          <a:cs typeface="+mn-cs"/>
                        </a:rPr>
                        <a:t>tacere</a:t>
                      </a:r>
                      <a:r>
                        <a:rPr kumimoji="0" lang="ro-RO" sz="1200" b="1" kern="1200" dirty="0" smtClean="0">
                          <a:solidFill>
                            <a:schemeClr val="lt1"/>
                          </a:solidFill>
                          <a:latin typeface="+mn-lt"/>
                          <a:ea typeface="+mn-ea"/>
                          <a:cs typeface="+mn-cs"/>
                        </a:rPr>
                        <a:t>, cu multa </a:t>
                      </a:r>
                      <a:r>
                        <a:rPr kumimoji="0" lang="ro-RO" sz="1200" b="1" kern="1200" dirty="0" err="1" smtClean="0">
                          <a:solidFill>
                            <a:schemeClr val="lt1"/>
                          </a:solidFill>
                          <a:latin typeface="+mn-lt"/>
                          <a:ea typeface="+mn-ea"/>
                          <a:cs typeface="+mn-cs"/>
                        </a:rPr>
                        <a:t>rabdare</a:t>
                      </a:r>
                      <a:r>
                        <a:rPr kumimoji="0" lang="ro-RO" sz="1200" b="1" kern="1200" dirty="0" smtClean="0">
                          <a:solidFill>
                            <a:schemeClr val="lt1"/>
                          </a:solidFill>
                          <a:latin typeface="+mn-lt"/>
                          <a:ea typeface="+mn-ea"/>
                          <a:cs typeface="+mn-cs"/>
                        </a:rPr>
                        <a:t> si </a:t>
                      </a:r>
                      <a:r>
                        <a:rPr kumimoji="0" lang="ro-RO" sz="1200" b="1" kern="1200" dirty="0" err="1" smtClean="0">
                          <a:solidFill>
                            <a:schemeClr val="lt1"/>
                          </a:solidFill>
                          <a:latin typeface="+mn-lt"/>
                          <a:ea typeface="+mn-ea"/>
                          <a:cs typeface="+mn-cs"/>
                        </a:rPr>
                        <a:t>indemanare</a:t>
                      </a:r>
                      <a:r>
                        <a:rPr kumimoji="0" lang="ro-RO" sz="1200" b="1" kern="1200" dirty="0" smtClean="0">
                          <a:solidFill>
                            <a:schemeClr val="lt1"/>
                          </a:solidFill>
                          <a:latin typeface="+mn-lt"/>
                          <a:ea typeface="+mn-ea"/>
                          <a:cs typeface="+mn-cs"/>
                        </a:rPr>
                        <a:t>. Ai putea spune ca el/ea, si face acum planurile in </a:t>
                      </a:r>
                      <a:r>
                        <a:rPr kumimoji="0" lang="ro-RO" sz="1200" b="1" kern="1200" dirty="0" err="1" smtClean="0">
                          <a:solidFill>
                            <a:schemeClr val="lt1"/>
                          </a:solidFill>
                          <a:latin typeface="+mn-lt"/>
                          <a:ea typeface="+mn-ea"/>
                          <a:cs typeface="+mn-cs"/>
                        </a:rPr>
                        <a:t>liniste</a:t>
                      </a:r>
                      <a:r>
                        <a:rPr kumimoji="0" lang="ro-RO" sz="1200" b="1" kern="1200" dirty="0" smtClean="0">
                          <a:solidFill>
                            <a:schemeClr val="lt1"/>
                          </a:solidFill>
                          <a:latin typeface="+mn-lt"/>
                          <a:ea typeface="+mn-ea"/>
                          <a:cs typeface="+mn-cs"/>
                        </a:rPr>
                        <a:t> ... Un Viitor </a:t>
                      </a:r>
                      <a:r>
                        <a:rPr kumimoji="0" lang="ro-RO" sz="1200" b="1" kern="1200" dirty="0" err="1" smtClean="0">
                          <a:solidFill>
                            <a:schemeClr val="lt1"/>
                          </a:solidFill>
                          <a:latin typeface="+mn-lt"/>
                          <a:ea typeface="+mn-ea"/>
                          <a:cs typeface="+mn-cs"/>
                        </a:rPr>
                        <a:t>presedinte</a:t>
                      </a:r>
                      <a:r>
                        <a:rPr kumimoji="0" lang="ro-RO" sz="1200" b="1" kern="1200" dirty="0" smtClean="0">
                          <a:solidFill>
                            <a:schemeClr val="lt1"/>
                          </a:solidFill>
                          <a:latin typeface="+mn-lt"/>
                          <a:ea typeface="+mn-ea"/>
                          <a:cs typeface="+mn-cs"/>
                        </a:rPr>
                        <a:t> avem aici? Sau un nou Bill Gates</a:t>
                      </a:r>
                      <a:endParaRPr lang="ro-RO" sz="1200" dirty="0"/>
                    </a:p>
                  </a:txBody>
                  <a:tcPr/>
                </a:tc>
              </a:tr>
              <a:tr h="1689770">
                <a:tc>
                  <a:txBody>
                    <a:bodyPr/>
                    <a:lstStyle/>
                    <a:p>
                      <a:endParaRPr lang="ro-RO" dirty="0"/>
                    </a:p>
                  </a:txBody>
                  <a:tcPr/>
                </a:tc>
                <a:tc>
                  <a:txBody>
                    <a:bodyPr/>
                    <a:lstStyle/>
                    <a:p>
                      <a:r>
                        <a:rPr kumimoji="0" lang="ro-RO" sz="1000" kern="1200" dirty="0" smtClean="0">
                          <a:solidFill>
                            <a:schemeClr val="dk1"/>
                          </a:solidFill>
                          <a:latin typeface="+mn-lt"/>
                          <a:ea typeface="+mn-ea"/>
                          <a:cs typeface="+mn-cs"/>
                        </a:rPr>
                        <a:t>MOROCANILA</a:t>
                      </a:r>
                      <a:br>
                        <a:rPr kumimoji="0" lang="ro-RO" sz="1000" kern="1200" dirty="0" smtClean="0">
                          <a:solidFill>
                            <a:schemeClr val="dk1"/>
                          </a:solidFill>
                          <a:latin typeface="+mn-lt"/>
                          <a:ea typeface="+mn-ea"/>
                          <a:cs typeface="+mn-cs"/>
                        </a:rPr>
                      </a:br>
                      <a:r>
                        <a:rPr kumimoji="0" lang="ro-RO" sz="1000" kern="1200" dirty="0" smtClean="0">
                          <a:solidFill>
                            <a:schemeClr val="dk1"/>
                          </a:solidFill>
                          <a:latin typeface="+mn-lt"/>
                          <a:ea typeface="+mn-ea"/>
                          <a:cs typeface="+mn-cs"/>
                        </a:rPr>
                        <a:t>Lui </a:t>
                      </a:r>
                      <a:r>
                        <a:rPr kumimoji="0" lang="ro-RO" sz="1000" kern="1200" dirty="0" err="1" smtClean="0">
                          <a:solidFill>
                            <a:schemeClr val="dk1"/>
                          </a:solidFill>
                          <a:latin typeface="+mn-lt"/>
                          <a:ea typeface="+mn-ea"/>
                          <a:cs typeface="+mn-cs"/>
                        </a:rPr>
                        <a:t>Morocanila</a:t>
                      </a:r>
                      <a:r>
                        <a:rPr kumimoji="0" lang="ro-RO" sz="1000" kern="1200" dirty="0" smtClean="0">
                          <a:solidFill>
                            <a:schemeClr val="dk1"/>
                          </a:solidFill>
                          <a:latin typeface="+mn-lt"/>
                          <a:ea typeface="+mn-ea"/>
                          <a:cs typeface="+mn-cs"/>
                        </a:rPr>
                        <a:t> i se mai spune </a:t>
                      </a:r>
                      <a:r>
                        <a:rPr kumimoji="0" lang="ro-RO" sz="1000" kern="1200" dirty="0" err="1" smtClean="0">
                          <a:solidFill>
                            <a:schemeClr val="dk1"/>
                          </a:solidFill>
                          <a:latin typeface="+mn-lt"/>
                          <a:ea typeface="+mn-ea"/>
                          <a:cs typeface="+mn-cs"/>
                        </a:rPr>
                        <a:t>Bebelusul</a:t>
                      </a:r>
                      <a:r>
                        <a:rPr kumimoji="0" lang="ro-RO" sz="1000" kern="1200" dirty="0" smtClean="0">
                          <a:solidFill>
                            <a:schemeClr val="dk1"/>
                          </a:solidFill>
                          <a:latin typeface="+mn-lt"/>
                          <a:ea typeface="+mn-ea"/>
                          <a:cs typeface="+mn-cs"/>
                        </a:rPr>
                        <a:t> Dificil pentru ca este, </a:t>
                      </a:r>
                      <a:r>
                        <a:rPr kumimoji="0" lang="ro-RO" sz="1000" kern="1200" dirty="0" err="1" smtClean="0">
                          <a:solidFill>
                            <a:schemeClr val="dk1"/>
                          </a:solidFill>
                          <a:latin typeface="+mn-lt"/>
                          <a:ea typeface="+mn-ea"/>
                          <a:cs typeface="+mn-cs"/>
                        </a:rPr>
                        <a:t>inca</a:t>
                      </a:r>
                      <a:r>
                        <a:rPr kumimoji="0" lang="ro-RO" sz="1000" kern="1200" dirty="0" smtClean="0">
                          <a:solidFill>
                            <a:schemeClr val="dk1"/>
                          </a:solidFill>
                          <a:latin typeface="+mn-lt"/>
                          <a:ea typeface="+mn-ea"/>
                          <a:cs typeface="+mn-cs"/>
                        </a:rPr>
                        <a:t> din </a:t>
                      </a:r>
                      <a:r>
                        <a:rPr kumimoji="0" lang="ro-RO" sz="1000" kern="1200" dirty="0" err="1" smtClean="0">
                          <a:solidFill>
                            <a:schemeClr val="dk1"/>
                          </a:solidFill>
                          <a:latin typeface="+mn-lt"/>
                          <a:ea typeface="+mn-ea"/>
                          <a:cs typeface="+mn-cs"/>
                        </a:rPr>
                        <a:t>bebelusie</a:t>
                      </a:r>
                      <a:r>
                        <a:rPr kumimoji="0" lang="ro-RO" sz="1000" kern="1200" dirty="0" smtClean="0">
                          <a:solidFill>
                            <a:schemeClr val="dk1"/>
                          </a:solidFill>
                          <a:latin typeface="+mn-lt"/>
                          <a:ea typeface="+mn-ea"/>
                          <a:cs typeface="+mn-cs"/>
                        </a:rPr>
                        <a:t> un copil cu atitudine. </a:t>
                      </a:r>
                      <a:r>
                        <a:rPr kumimoji="0" lang="ro-RO" sz="1000" kern="1200" dirty="0" err="1" smtClean="0">
                          <a:solidFill>
                            <a:schemeClr val="dk1"/>
                          </a:solidFill>
                          <a:latin typeface="+mn-lt"/>
                          <a:ea typeface="+mn-ea"/>
                          <a:cs typeface="+mn-cs"/>
                        </a:rPr>
                        <a:t>Parafrazand</a:t>
                      </a:r>
                      <a:r>
                        <a:rPr kumimoji="0" lang="ro-RO" sz="1000" kern="1200" dirty="0" smtClean="0">
                          <a:solidFill>
                            <a:schemeClr val="dk1"/>
                          </a:solidFill>
                          <a:latin typeface="+mn-lt"/>
                          <a:ea typeface="+mn-ea"/>
                          <a:cs typeface="+mn-cs"/>
                        </a:rPr>
                        <a:t> un pic, biberonul sau este doar pe </a:t>
                      </a:r>
                      <a:r>
                        <a:rPr kumimoji="0" lang="ro-RO" sz="1000" kern="1200" dirty="0" err="1" smtClean="0">
                          <a:solidFill>
                            <a:schemeClr val="dk1"/>
                          </a:solidFill>
                          <a:latin typeface="+mn-lt"/>
                          <a:ea typeface="+mn-ea"/>
                          <a:cs typeface="+mn-cs"/>
                        </a:rPr>
                        <a:t>jumatate</a:t>
                      </a:r>
                      <a:r>
                        <a:rPr kumimoji="0" lang="ro-RO" sz="1000" kern="1200" dirty="0" smtClean="0">
                          <a:solidFill>
                            <a:schemeClr val="dk1"/>
                          </a:solidFill>
                          <a:latin typeface="+mn-lt"/>
                          <a:ea typeface="+mn-ea"/>
                          <a:cs typeface="+mn-cs"/>
                        </a:rPr>
                        <a:t> plin si pentru asta, face ca toata lumea din jurul sau sa afle acest lucru.</a:t>
                      </a:r>
                      <a:r>
                        <a:rPr kumimoji="0" lang="ro-RO" sz="1000" u="none" strike="noStrike" kern="1200" dirty="0" smtClean="0">
                          <a:solidFill>
                            <a:schemeClr val="dk1"/>
                          </a:solidFill>
                          <a:latin typeface="+mn-lt"/>
                          <a:ea typeface="+mn-ea"/>
                          <a:cs typeface="+mn-cs"/>
                          <a:hlinkClick r:id="rId2"/>
                        </a:rPr>
                        <a:t> Nu ii plac </a:t>
                      </a:r>
                      <a:r>
                        <a:rPr kumimoji="0" lang="ro-RO" sz="1000" u="none" strike="noStrike" kern="1200" dirty="0" err="1" smtClean="0">
                          <a:solidFill>
                            <a:schemeClr val="dk1"/>
                          </a:solidFill>
                          <a:latin typeface="+mn-lt"/>
                          <a:ea typeface="+mn-ea"/>
                          <a:cs typeface="+mn-cs"/>
                          <a:hlinkClick r:id="rId2"/>
                        </a:rPr>
                        <a:t>schimbarile</a:t>
                      </a:r>
                      <a:r>
                        <a:rPr kumimoji="0" lang="ro-RO" sz="1000" u="none" strike="noStrike" kern="1200" dirty="0" smtClean="0">
                          <a:solidFill>
                            <a:schemeClr val="dk1"/>
                          </a:solidFill>
                          <a:latin typeface="+mn-lt"/>
                          <a:ea typeface="+mn-ea"/>
                          <a:cs typeface="+mn-cs"/>
                          <a:hlinkClick r:id="rId2"/>
                        </a:rPr>
                        <a:t> si este foarte </a:t>
                      </a:r>
                      <a:r>
                        <a:rPr kumimoji="0" lang="ro-RO" sz="1000" u="none" strike="noStrike" kern="1200" dirty="0" err="1" smtClean="0">
                          <a:solidFill>
                            <a:schemeClr val="dk1"/>
                          </a:solidFill>
                          <a:latin typeface="+mn-lt"/>
                          <a:ea typeface="+mn-ea"/>
                          <a:cs typeface="+mn-cs"/>
                          <a:hlinkClick r:id="rId2"/>
                        </a:rPr>
                        <a:t>usor</a:t>
                      </a:r>
                      <a:r>
                        <a:rPr kumimoji="0" lang="ro-RO" sz="1000" u="none" strike="noStrike" kern="1200" dirty="0" smtClean="0">
                          <a:solidFill>
                            <a:schemeClr val="dk1"/>
                          </a:solidFill>
                          <a:latin typeface="+mn-lt"/>
                          <a:ea typeface="+mn-ea"/>
                          <a:cs typeface="+mn-cs"/>
                          <a:hlinkClick r:id="rId2"/>
                        </a:rPr>
                        <a:t> frustrat,  de aceea este recordman la </a:t>
                      </a:r>
                      <a:r>
                        <a:rPr kumimoji="0" lang="ro-RO" sz="1000" u="none" strike="noStrike" kern="1200" dirty="0" err="1" smtClean="0">
                          <a:solidFill>
                            <a:schemeClr val="dk1"/>
                          </a:solidFill>
                          <a:latin typeface="+mn-lt"/>
                          <a:ea typeface="+mn-ea"/>
                          <a:cs typeface="+mn-cs"/>
                          <a:hlinkClick r:id="rId2"/>
                        </a:rPr>
                        <a:t>plansuri</a:t>
                      </a:r>
                      <a:r>
                        <a:rPr kumimoji="0" lang="ro-RO" sz="1000" u="none" strike="noStrike" kern="1200" dirty="0" smtClean="0">
                          <a:solidFill>
                            <a:schemeClr val="dk1"/>
                          </a:solidFill>
                          <a:latin typeface="+mn-lt"/>
                          <a:ea typeface="+mn-ea"/>
                          <a:cs typeface="+mn-cs"/>
                          <a:hlinkClick r:id="rId2"/>
                        </a:rPr>
                        <a:t> si chiote. Nici prin </a:t>
                      </a:r>
                      <a:r>
                        <a:rPr kumimoji="0" lang="ro-RO" sz="1000" u="none" strike="noStrike" kern="1200" dirty="0" err="1" smtClean="0">
                          <a:solidFill>
                            <a:schemeClr val="dk1"/>
                          </a:solidFill>
                          <a:latin typeface="+mn-lt"/>
                          <a:ea typeface="+mn-ea"/>
                          <a:cs typeface="+mn-cs"/>
                          <a:hlinkClick r:id="rId2"/>
                        </a:rPr>
                        <a:t>gand</a:t>
                      </a:r>
                      <a:r>
                        <a:rPr kumimoji="0" lang="ro-RO" sz="1000" u="none" strike="noStrike" kern="1200" dirty="0" smtClean="0">
                          <a:solidFill>
                            <a:schemeClr val="dk1"/>
                          </a:solidFill>
                          <a:latin typeface="+mn-lt"/>
                          <a:ea typeface="+mn-ea"/>
                          <a:cs typeface="+mn-cs"/>
                          <a:hlinkClick r:id="rId2"/>
                        </a:rPr>
                        <a:t> nu ii trece sa </a:t>
                      </a:r>
                      <a:r>
                        <a:rPr kumimoji="0" lang="ro-RO" sz="1000" u="none" strike="noStrike" kern="1200" dirty="0" err="1" smtClean="0">
                          <a:solidFill>
                            <a:schemeClr val="dk1"/>
                          </a:solidFill>
                          <a:latin typeface="+mn-lt"/>
                          <a:ea typeface="+mn-ea"/>
                          <a:cs typeface="+mn-cs"/>
                          <a:hlinkClick r:id="rId2"/>
                        </a:rPr>
                        <a:t>doarma</a:t>
                      </a:r>
                      <a:r>
                        <a:rPr kumimoji="0" lang="ro-RO" sz="1000" u="none" strike="noStrike" kern="1200" dirty="0" smtClean="0">
                          <a:solidFill>
                            <a:schemeClr val="dk1"/>
                          </a:solidFill>
                          <a:latin typeface="+mn-lt"/>
                          <a:ea typeface="+mn-ea"/>
                          <a:cs typeface="+mn-cs"/>
                          <a:hlinkClick r:id="rId2"/>
                        </a:rPr>
                        <a:t> toata noaptea si, pentru ca </a:t>
                      </a:r>
                      <a:r>
                        <a:rPr kumimoji="0" lang="ro-RO" sz="1000" u="none" strike="noStrike" kern="1200" dirty="0" err="1" smtClean="0">
                          <a:solidFill>
                            <a:schemeClr val="dk1"/>
                          </a:solidFill>
                          <a:latin typeface="+mn-lt"/>
                          <a:ea typeface="+mn-ea"/>
                          <a:cs typeface="+mn-cs"/>
                          <a:hlinkClick r:id="rId2"/>
                        </a:rPr>
                        <a:t>isi</a:t>
                      </a:r>
                      <a:r>
                        <a:rPr kumimoji="0" lang="ro-RO" sz="1000" u="none" strike="noStrike" kern="1200" dirty="0" smtClean="0">
                          <a:solidFill>
                            <a:schemeClr val="dk1"/>
                          </a:solidFill>
                          <a:latin typeface="+mn-lt"/>
                          <a:ea typeface="+mn-ea"/>
                          <a:cs typeface="+mn-cs"/>
                          <a:hlinkClick r:id="rId2"/>
                        </a:rPr>
                        <a:t> domina deja </a:t>
                      </a:r>
                      <a:r>
                        <a:rPr kumimoji="0" lang="ro-RO" sz="1000" u="none" strike="noStrike" kern="1200" dirty="0" err="1" smtClean="0">
                          <a:solidFill>
                            <a:schemeClr val="dk1"/>
                          </a:solidFill>
                          <a:latin typeface="+mn-lt"/>
                          <a:ea typeface="+mn-ea"/>
                          <a:cs typeface="+mn-cs"/>
                          <a:hlinkClick r:id="rId2"/>
                        </a:rPr>
                        <a:t>parintii</a:t>
                      </a:r>
                      <a:r>
                        <a:rPr kumimoji="0" lang="ro-RO" sz="1000" u="none" strike="noStrike" kern="1200" dirty="0" smtClean="0">
                          <a:solidFill>
                            <a:schemeClr val="dk1"/>
                          </a:solidFill>
                          <a:latin typeface="+mn-lt"/>
                          <a:ea typeface="+mn-ea"/>
                          <a:cs typeface="+mn-cs"/>
                          <a:hlinkClick r:id="rId2"/>
                        </a:rPr>
                        <a:t>, Mami si Tati se cam tem sa </a:t>
                      </a:r>
                      <a:r>
                        <a:rPr kumimoji="0" lang="ro-RO" sz="1000" u="none" strike="noStrike" kern="1200" dirty="0" err="1" smtClean="0">
                          <a:solidFill>
                            <a:schemeClr val="dk1"/>
                          </a:solidFill>
                          <a:latin typeface="+mn-lt"/>
                          <a:ea typeface="+mn-ea"/>
                          <a:cs typeface="+mn-cs"/>
                          <a:hlinkClick r:id="rId2"/>
                        </a:rPr>
                        <a:t>isi</a:t>
                      </a:r>
                      <a:r>
                        <a:rPr kumimoji="0" lang="ro-RO" sz="1000" u="none" strike="noStrike" kern="1200" dirty="0" smtClean="0">
                          <a:solidFill>
                            <a:schemeClr val="dk1"/>
                          </a:solidFill>
                          <a:latin typeface="+mn-lt"/>
                          <a:ea typeface="+mn-ea"/>
                          <a:cs typeface="+mn-cs"/>
                          <a:hlinkClick r:id="rId2"/>
                        </a:rPr>
                        <a:t> </a:t>
                      </a:r>
                      <a:r>
                        <a:rPr kumimoji="0" lang="ro-RO" sz="1000" u="none" strike="noStrike" kern="1200" dirty="0" err="1" smtClean="0">
                          <a:solidFill>
                            <a:schemeClr val="dk1"/>
                          </a:solidFill>
                          <a:latin typeface="+mn-lt"/>
                          <a:ea typeface="+mn-ea"/>
                          <a:cs typeface="+mn-cs"/>
                          <a:hlinkClick r:id="rId2"/>
                        </a:rPr>
                        <a:t>impuna</a:t>
                      </a:r>
                      <a:r>
                        <a:rPr kumimoji="0" lang="ro-RO" sz="1000" u="none" strike="noStrike" kern="1200" dirty="0" smtClean="0">
                          <a:solidFill>
                            <a:schemeClr val="dk1"/>
                          </a:solidFill>
                          <a:latin typeface="+mn-lt"/>
                          <a:ea typeface="+mn-ea"/>
                          <a:cs typeface="+mn-cs"/>
                          <a:hlinkClick r:id="rId2"/>
                        </a:rPr>
                        <a:t> punctul de vedere. </a:t>
                      </a:r>
                      <a:endParaRPr kumimoji="0" lang="ro-RO" sz="1000" kern="1200" dirty="0" smtClean="0">
                        <a:solidFill>
                          <a:schemeClr val="dk1"/>
                        </a:solidFill>
                        <a:latin typeface="+mn-lt"/>
                        <a:ea typeface="+mn-ea"/>
                        <a:cs typeface="+mn-cs"/>
                      </a:endParaRPr>
                    </a:p>
                    <a:p>
                      <a:r>
                        <a:rPr kumimoji="0" lang="ro-RO" sz="1000" u="none" strike="noStrike" kern="1200" dirty="0" smtClean="0">
                          <a:solidFill>
                            <a:schemeClr val="dk1"/>
                          </a:solidFill>
                          <a:latin typeface="+mn-lt"/>
                          <a:ea typeface="+mn-ea"/>
                          <a:cs typeface="+mn-cs"/>
                          <a:hlinkClick r:id="rId2"/>
                        </a:rPr>
                        <a:t>Trecerea de la o activitate la alta e dificila si se impune cu greu. Viitoare profesii de succes? Ar putea fi un avocat care devine spaima </a:t>
                      </a:r>
                      <a:r>
                        <a:rPr kumimoji="0" lang="ro-RO" sz="1000" u="none" strike="noStrike" kern="1200" dirty="0" err="1" smtClean="0">
                          <a:solidFill>
                            <a:schemeClr val="dk1"/>
                          </a:solidFill>
                          <a:latin typeface="+mn-lt"/>
                          <a:ea typeface="+mn-ea"/>
                          <a:cs typeface="+mn-cs"/>
                          <a:hlinkClick r:id="rId2"/>
                        </a:rPr>
                        <a:t>fiecarui</a:t>
                      </a:r>
                      <a:r>
                        <a:rPr kumimoji="0" lang="ro-RO" sz="1000" u="none" strike="noStrike" kern="1200" dirty="0" smtClean="0">
                          <a:solidFill>
                            <a:schemeClr val="dk1"/>
                          </a:solidFill>
                          <a:latin typeface="+mn-lt"/>
                          <a:ea typeface="+mn-ea"/>
                          <a:cs typeface="+mn-cs"/>
                          <a:hlinkClick r:id="rId2"/>
                        </a:rPr>
                        <a:t> </a:t>
                      </a:r>
                      <a:r>
                        <a:rPr kumimoji="0" lang="ro-RO" sz="1000" u="none" strike="noStrike" kern="1200" dirty="0" err="1" smtClean="0">
                          <a:solidFill>
                            <a:schemeClr val="dk1"/>
                          </a:solidFill>
                          <a:latin typeface="+mn-lt"/>
                          <a:ea typeface="+mn-ea"/>
                          <a:cs typeface="+mn-cs"/>
                          <a:hlinkClick r:id="rId2"/>
                        </a:rPr>
                        <a:t>judecator</a:t>
                      </a:r>
                      <a:r>
                        <a:rPr kumimoji="0" lang="ro-RO" sz="1000" u="none" strike="noStrike" kern="1200" dirty="0" smtClean="0">
                          <a:solidFill>
                            <a:schemeClr val="dk1"/>
                          </a:solidFill>
                          <a:latin typeface="+mn-lt"/>
                          <a:ea typeface="+mn-ea"/>
                          <a:cs typeface="+mn-cs"/>
                          <a:hlinkClick r:id="rId2"/>
                        </a:rPr>
                        <a:t> si care </a:t>
                      </a:r>
                      <a:r>
                        <a:rPr kumimoji="0" lang="ro-RO" sz="1000" u="none" strike="noStrike" kern="1200" dirty="0" err="1" smtClean="0">
                          <a:solidFill>
                            <a:schemeClr val="dk1"/>
                          </a:solidFill>
                          <a:latin typeface="+mn-lt"/>
                          <a:ea typeface="+mn-ea"/>
                          <a:cs typeface="+mn-cs"/>
                          <a:hlinkClick r:id="rId2"/>
                        </a:rPr>
                        <a:t>zgaltie</a:t>
                      </a:r>
                      <a:r>
                        <a:rPr kumimoji="0" lang="ro-RO" sz="1000" u="none" strike="noStrike" kern="1200" dirty="0" smtClean="0">
                          <a:solidFill>
                            <a:schemeClr val="dk1"/>
                          </a:solidFill>
                          <a:latin typeface="+mn-lt"/>
                          <a:ea typeface="+mn-ea"/>
                          <a:cs typeface="+mn-cs"/>
                          <a:hlinkClick r:id="rId2"/>
                        </a:rPr>
                        <a:t> din temelii orice tribunal. Bun de erou de roman de </a:t>
                      </a:r>
                      <a:r>
                        <a:rPr kumimoji="0" lang="ro-RO" sz="1000" u="none" strike="noStrike" kern="1200" dirty="0" err="1" smtClean="0">
                          <a:solidFill>
                            <a:schemeClr val="dk1"/>
                          </a:solidFill>
                          <a:latin typeface="+mn-lt"/>
                          <a:ea typeface="+mn-ea"/>
                          <a:cs typeface="+mn-cs"/>
                          <a:hlinkClick r:id="rId2"/>
                        </a:rPr>
                        <a:t>actiune</a:t>
                      </a:r>
                      <a:r>
                        <a:rPr kumimoji="0" lang="ro-RO" sz="1000" u="none" strike="noStrike" kern="1200" dirty="0" smtClean="0">
                          <a:solidFill>
                            <a:schemeClr val="dk1"/>
                          </a:solidFill>
                          <a:latin typeface="+mn-lt"/>
                          <a:ea typeface="+mn-ea"/>
                          <a:cs typeface="+mn-cs"/>
                          <a:hlinkClick r:id="rId2"/>
                        </a:rPr>
                        <a:t>:) </a:t>
                      </a:r>
                      <a:r>
                        <a:rPr kumimoji="0" lang="ro-RO" sz="1000" u="none" strike="noStrike" kern="1200" dirty="0" err="1" smtClean="0">
                          <a:solidFill>
                            <a:schemeClr val="dk1"/>
                          </a:solidFill>
                          <a:latin typeface="+mn-lt"/>
                          <a:ea typeface="+mn-ea"/>
                          <a:cs typeface="+mn-cs"/>
                          <a:hlinkClick r:id="rId2"/>
                        </a:rPr>
                        <a:t>Intr-adevar</a:t>
                      </a:r>
                      <a:r>
                        <a:rPr kumimoji="0" lang="ro-RO" sz="1000" u="none" strike="noStrike" kern="1200" dirty="0" smtClean="0">
                          <a:solidFill>
                            <a:schemeClr val="dk1"/>
                          </a:solidFill>
                          <a:latin typeface="+mn-lt"/>
                          <a:ea typeface="+mn-ea"/>
                          <a:cs typeface="+mn-cs"/>
                          <a:hlinkClick r:id="rId2"/>
                        </a:rPr>
                        <a:t>, ar putea fi foarte plin de succes mai </a:t>
                      </a:r>
                      <a:r>
                        <a:rPr kumimoji="0" lang="ro-RO" sz="1000" u="none" strike="noStrike" kern="1200" dirty="0" err="1" smtClean="0">
                          <a:solidFill>
                            <a:schemeClr val="dk1"/>
                          </a:solidFill>
                          <a:latin typeface="+mn-lt"/>
                          <a:ea typeface="+mn-ea"/>
                          <a:cs typeface="+mn-cs"/>
                          <a:hlinkClick r:id="rId2"/>
                        </a:rPr>
                        <a:t>tarziu</a:t>
                      </a:r>
                      <a:r>
                        <a:rPr kumimoji="0" lang="ro-RO" sz="1000" u="none" strike="noStrike" kern="1200" dirty="0" smtClean="0">
                          <a:solidFill>
                            <a:schemeClr val="dk1"/>
                          </a:solidFill>
                          <a:latin typeface="+mn-lt"/>
                          <a:ea typeface="+mn-ea"/>
                          <a:cs typeface="+mn-cs"/>
                          <a:hlinkClick r:id="rId2"/>
                        </a:rPr>
                        <a:t> in </a:t>
                      </a:r>
                      <a:r>
                        <a:rPr kumimoji="0" lang="ro-RO" sz="1000" u="none" strike="noStrike" kern="1200" dirty="0" err="1" smtClean="0">
                          <a:solidFill>
                            <a:schemeClr val="dk1"/>
                          </a:solidFill>
                          <a:latin typeface="+mn-lt"/>
                          <a:ea typeface="+mn-ea"/>
                          <a:cs typeface="+mn-cs"/>
                          <a:hlinkClick r:id="rId2"/>
                        </a:rPr>
                        <a:t>viata</a:t>
                      </a:r>
                      <a:r>
                        <a:rPr kumimoji="0" lang="ro-RO" sz="1000" u="none" strike="noStrike" kern="1200" dirty="0" smtClean="0">
                          <a:solidFill>
                            <a:schemeClr val="dk1"/>
                          </a:solidFill>
                          <a:latin typeface="+mn-lt"/>
                          <a:ea typeface="+mn-ea"/>
                          <a:cs typeface="+mn-cs"/>
                          <a:hlinkClick r:id="rId2"/>
                        </a:rPr>
                        <a:t>, dar si foarte intimidant si plin de sine.</a:t>
                      </a:r>
                      <a:endParaRPr kumimoji="0" lang="ro-RO" sz="1000" kern="1200" dirty="0" smtClean="0">
                        <a:solidFill>
                          <a:schemeClr val="dk1"/>
                        </a:solidFill>
                        <a:latin typeface="+mn-lt"/>
                        <a:ea typeface="+mn-ea"/>
                        <a:cs typeface="+mn-cs"/>
                      </a:endParaRPr>
                    </a:p>
                    <a:p>
                      <a:endParaRPr lang="ro-RO" sz="900" dirty="0"/>
                    </a:p>
                  </a:txBody>
                  <a:tcPr/>
                </a:tc>
              </a:tr>
              <a:tr h="1490715">
                <a:tc>
                  <a:txBody>
                    <a:bodyPr/>
                    <a:lstStyle/>
                    <a:p>
                      <a:endParaRPr lang="ro-RO" dirty="0"/>
                    </a:p>
                  </a:txBody>
                  <a:tcPr/>
                </a:tc>
                <a:tc>
                  <a:txBody>
                    <a:bodyPr/>
                    <a:lstStyle/>
                    <a:p>
                      <a:r>
                        <a:rPr kumimoji="0" lang="ro-RO" sz="1000" kern="1200" dirty="0" smtClean="0">
                          <a:solidFill>
                            <a:schemeClr val="dk1"/>
                          </a:solidFill>
                          <a:latin typeface="+mn-lt"/>
                          <a:ea typeface="+mn-ea"/>
                          <a:cs typeface="+mn-cs"/>
                        </a:rPr>
                        <a:t>FERICILA</a:t>
                      </a:r>
                      <a:br>
                        <a:rPr kumimoji="0" lang="ro-RO" sz="1000" kern="1200" dirty="0" smtClean="0">
                          <a:solidFill>
                            <a:schemeClr val="dk1"/>
                          </a:solidFill>
                          <a:latin typeface="+mn-lt"/>
                          <a:ea typeface="+mn-ea"/>
                          <a:cs typeface="+mn-cs"/>
                        </a:rPr>
                      </a:br>
                      <a:r>
                        <a:rPr kumimoji="0" lang="ro-RO" sz="1000" kern="1200" dirty="0" err="1" smtClean="0">
                          <a:solidFill>
                            <a:schemeClr val="dk1"/>
                          </a:solidFill>
                          <a:latin typeface="+mn-lt"/>
                          <a:ea typeface="+mn-ea"/>
                          <a:cs typeface="+mn-cs"/>
                        </a:rPr>
                        <a:t>Fericila</a:t>
                      </a:r>
                      <a:r>
                        <a:rPr kumimoji="0" lang="ro-RO" sz="1000" kern="1200" dirty="0" smtClean="0">
                          <a:solidFill>
                            <a:schemeClr val="dk1"/>
                          </a:solidFill>
                          <a:latin typeface="+mn-lt"/>
                          <a:ea typeface="+mn-ea"/>
                          <a:cs typeface="+mn-cs"/>
                        </a:rPr>
                        <a:t>, sau copilul fericit, este copilul cel mai </a:t>
                      </a:r>
                      <a:r>
                        <a:rPr kumimoji="0" lang="ro-RO" sz="1000" kern="1200" dirty="0" err="1" smtClean="0">
                          <a:solidFill>
                            <a:schemeClr val="dk1"/>
                          </a:solidFill>
                          <a:latin typeface="+mn-lt"/>
                          <a:ea typeface="+mn-ea"/>
                          <a:cs typeface="+mn-cs"/>
                        </a:rPr>
                        <a:t>usor</a:t>
                      </a:r>
                      <a:r>
                        <a:rPr kumimoji="0" lang="ro-RO" sz="1000" kern="1200" dirty="0" smtClean="0">
                          <a:solidFill>
                            <a:schemeClr val="dk1"/>
                          </a:solidFill>
                          <a:latin typeface="+mn-lt"/>
                          <a:ea typeface="+mn-ea"/>
                          <a:cs typeface="+mn-cs"/>
                        </a:rPr>
                        <a:t> adaptabil si mai bine dispus din toata gama de categorii de </a:t>
                      </a:r>
                      <a:r>
                        <a:rPr kumimoji="0" lang="ro-RO" sz="1000" kern="1200" dirty="0" err="1" smtClean="0">
                          <a:solidFill>
                            <a:schemeClr val="dk1"/>
                          </a:solidFill>
                          <a:latin typeface="+mn-lt"/>
                          <a:ea typeface="+mn-ea"/>
                          <a:cs typeface="+mn-cs"/>
                        </a:rPr>
                        <a:t>bebelusi</a:t>
                      </a:r>
                      <a:r>
                        <a:rPr kumimoji="0" lang="ro-RO" sz="1000" kern="1200" dirty="0" smtClean="0">
                          <a:solidFill>
                            <a:schemeClr val="dk1"/>
                          </a:solidFill>
                          <a:latin typeface="+mn-lt"/>
                          <a:ea typeface="+mn-ea"/>
                          <a:cs typeface="+mn-cs"/>
                        </a:rPr>
                        <a:t>. Merge cu curentul in orice </a:t>
                      </a:r>
                      <a:r>
                        <a:rPr kumimoji="0" lang="ro-RO" sz="1000" kern="1200" dirty="0" err="1" smtClean="0">
                          <a:solidFill>
                            <a:schemeClr val="dk1"/>
                          </a:solidFill>
                          <a:latin typeface="+mn-lt"/>
                          <a:ea typeface="+mn-ea"/>
                          <a:cs typeface="+mn-cs"/>
                        </a:rPr>
                        <a:t>situatie</a:t>
                      </a:r>
                      <a:r>
                        <a:rPr kumimoji="0" lang="ro-RO" sz="1000" kern="1200" dirty="0" smtClean="0">
                          <a:solidFill>
                            <a:schemeClr val="dk1"/>
                          </a:solidFill>
                          <a:latin typeface="+mn-lt"/>
                          <a:ea typeface="+mn-ea"/>
                          <a:cs typeface="+mn-cs"/>
                        </a:rPr>
                        <a:t>, s-ar putea spune mai filozofic. Se joaca fericit cu oricine, da mana cu orice </a:t>
                      </a:r>
                      <a:r>
                        <a:rPr kumimoji="0" lang="ro-RO" sz="1000" kern="1200" dirty="0" err="1" smtClean="0">
                          <a:solidFill>
                            <a:schemeClr val="dk1"/>
                          </a:solidFill>
                          <a:latin typeface="+mn-lt"/>
                          <a:ea typeface="+mn-ea"/>
                          <a:cs typeface="+mn-cs"/>
                        </a:rPr>
                        <a:t>matusa</a:t>
                      </a:r>
                      <a:r>
                        <a:rPr kumimoji="0" lang="ro-RO" sz="1000" kern="1200" dirty="0" smtClean="0">
                          <a:solidFill>
                            <a:schemeClr val="dk1"/>
                          </a:solidFill>
                          <a:latin typeface="+mn-lt"/>
                          <a:ea typeface="+mn-ea"/>
                          <a:cs typeface="+mn-cs"/>
                        </a:rPr>
                        <a:t> sau </a:t>
                      </a:r>
                      <a:r>
                        <a:rPr kumimoji="0" lang="ro-RO" sz="1000" kern="1200" dirty="0" err="1" smtClean="0">
                          <a:solidFill>
                            <a:schemeClr val="dk1"/>
                          </a:solidFill>
                          <a:latin typeface="+mn-lt"/>
                          <a:ea typeface="+mn-ea"/>
                          <a:cs typeface="+mn-cs"/>
                        </a:rPr>
                        <a:t>trecator</a:t>
                      </a:r>
                      <a:r>
                        <a:rPr kumimoji="0" lang="ro-RO" sz="1000" kern="1200" dirty="0" smtClean="0">
                          <a:solidFill>
                            <a:schemeClr val="dk1"/>
                          </a:solidFill>
                          <a:latin typeface="+mn-lt"/>
                          <a:ea typeface="+mn-ea"/>
                          <a:cs typeface="+mn-cs"/>
                        </a:rPr>
                        <a:t> pe strada, face pa la toata lumea, e social si fericit chiar si in </a:t>
                      </a:r>
                      <a:r>
                        <a:rPr kumimoji="0" lang="ro-RO" sz="1000" kern="1200" dirty="0" err="1" smtClean="0">
                          <a:solidFill>
                            <a:schemeClr val="dk1"/>
                          </a:solidFill>
                          <a:latin typeface="+mn-lt"/>
                          <a:ea typeface="+mn-ea"/>
                          <a:cs typeface="+mn-cs"/>
                        </a:rPr>
                        <a:t>lasat</a:t>
                      </a:r>
                      <a:r>
                        <a:rPr kumimoji="0" lang="ro-RO" sz="1000" kern="1200" dirty="0" smtClean="0">
                          <a:solidFill>
                            <a:schemeClr val="dk1"/>
                          </a:solidFill>
                          <a:latin typeface="+mn-lt"/>
                          <a:ea typeface="+mn-ea"/>
                          <a:cs typeface="+mn-cs"/>
                        </a:rPr>
                        <a:t> singur in </a:t>
                      </a:r>
                      <a:r>
                        <a:rPr kumimoji="0" lang="ro-RO" sz="1000" kern="1200" dirty="0" err="1" smtClean="0">
                          <a:solidFill>
                            <a:schemeClr val="dk1"/>
                          </a:solidFill>
                          <a:latin typeface="+mn-lt"/>
                          <a:ea typeface="+mn-ea"/>
                          <a:cs typeface="+mn-cs"/>
                        </a:rPr>
                        <a:t>patut</a:t>
                      </a:r>
                      <a:r>
                        <a:rPr kumimoji="0" lang="ro-RO" sz="1000" kern="1200" dirty="0" smtClean="0">
                          <a:solidFill>
                            <a:schemeClr val="dk1"/>
                          </a:solidFill>
                          <a:latin typeface="+mn-lt"/>
                          <a:ea typeface="+mn-ea"/>
                          <a:cs typeface="+mn-cs"/>
                        </a:rPr>
                        <a:t>, doar cu o </a:t>
                      </a:r>
                      <a:r>
                        <a:rPr kumimoji="0" lang="ro-RO" sz="1000" kern="1200" dirty="0" err="1" smtClean="0">
                          <a:solidFill>
                            <a:schemeClr val="dk1"/>
                          </a:solidFill>
                          <a:latin typeface="+mn-lt"/>
                          <a:ea typeface="+mn-ea"/>
                          <a:cs typeface="+mn-cs"/>
                        </a:rPr>
                        <a:t>jucarioara</a:t>
                      </a:r>
                      <a:r>
                        <a:rPr kumimoji="0" lang="ro-RO" sz="1000" kern="1200" dirty="0" smtClean="0">
                          <a:solidFill>
                            <a:schemeClr val="dk1"/>
                          </a:solidFill>
                          <a:latin typeface="+mn-lt"/>
                          <a:ea typeface="+mn-ea"/>
                          <a:cs typeface="+mn-cs"/>
                        </a:rPr>
                        <a:t>. Deja se observa ca, peste ani va avea </a:t>
                      </a:r>
                      <a:r>
                        <a:rPr kumimoji="0" lang="ro-RO" sz="1000" kern="1200" dirty="0" err="1" smtClean="0">
                          <a:solidFill>
                            <a:schemeClr val="dk1"/>
                          </a:solidFill>
                          <a:latin typeface="+mn-lt"/>
                          <a:ea typeface="+mn-ea"/>
                          <a:cs typeface="+mn-cs"/>
                        </a:rPr>
                        <a:t>abilitati</a:t>
                      </a:r>
                      <a:r>
                        <a:rPr kumimoji="0" lang="ro-RO" sz="1000" kern="1200" dirty="0" smtClean="0">
                          <a:solidFill>
                            <a:schemeClr val="dk1"/>
                          </a:solidFill>
                          <a:latin typeface="+mn-lt"/>
                          <a:ea typeface="+mn-ea"/>
                          <a:cs typeface="+mn-cs"/>
                        </a:rPr>
                        <a:t> sociale si va rezolva problemele oamenilor prin perseverenta si atitudine pozitiva. </a:t>
                      </a:r>
                    </a:p>
                    <a:p>
                      <a:r>
                        <a:rPr kumimoji="0" lang="ro-RO" sz="1000" kern="1200" dirty="0" smtClean="0">
                          <a:solidFill>
                            <a:schemeClr val="dk1"/>
                          </a:solidFill>
                          <a:latin typeface="+mn-lt"/>
                          <a:ea typeface="+mn-ea"/>
                          <a:cs typeface="+mn-cs"/>
                        </a:rPr>
                        <a:t>De aceea, prin umbrele viitorului putem </a:t>
                      </a:r>
                      <a:r>
                        <a:rPr kumimoji="0" lang="ro-RO" sz="1000" kern="1200" dirty="0" err="1" smtClean="0">
                          <a:solidFill>
                            <a:schemeClr val="dk1"/>
                          </a:solidFill>
                          <a:latin typeface="+mn-lt"/>
                          <a:ea typeface="+mn-ea"/>
                          <a:cs typeface="+mn-cs"/>
                        </a:rPr>
                        <a:t>intrevedea</a:t>
                      </a:r>
                      <a:r>
                        <a:rPr kumimoji="0" lang="ro-RO" sz="1000" kern="1200" dirty="0" smtClean="0">
                          <a:solidFill>
                            <a:schemeClr val="dk1"/>
                          </a:solidFill>
                          <a:latin typeface="+mn-lt"/>
                          <a:ea typeface="+mn-ea"/>
                          <a:cs typeface="+mn-cs"/>
                        </a:rPr>
                        <a:t> deja un Viitor </a:t>
                      </a:r>
                      <a:r>
                        <a:rPr kumimoji="0" lang="ro-RO" sz="1000" kern="1200" dirty="0" err="1" smtClean="0">
                          <a:solidFill>
                            <a:schemeClr val="dk1"/>
                          </a:solidFill>
                          <a:latin typeface="+mn-lt"/>
                          <a:ea typeface="+mn-ea"/>
                          <a:cs typeface="+mn-cs"/>
                        </a:rPr>
                        <a:t>presedinte</a:t>
                      </a:r>
                      <a:r>
                        <a:rPr kumimoji="0" lang="ro-RO" sz="1000" kern="1200" dirty="0" smtClean="0">
                          <a:solidFill>
                            <a:schemeClr val="dk1"/>
                          </a:solidFill>
                          <a:latin typeface="+mn-lt"/>
                          <a:ea typeface="+mn-ea"/>
                          <a:cs typeface="+mn-cs"/>
                        </a:rPr>
                        <a:t> sau politician de succes - dar si patron de afacere de succes, de familie. Si, </a:t>
                      </a:r>
                      <a:r>
                        <a:rPr kumimoji="0" lang="ro-RO" sz="1000" kern="1200" dirty="0" err="1" smtClean="0">
                          <a:solidFill>
                            <a:schemeClr val="dk1"/>
                          </a:solidFill>
                          <a:latin typeface="+mn-lt"/>
                          <a:ea typeface="+mn-ea"/>
                          <a:cs typeface="+mn-cs"/>
                        </a:rPr>
                        <a:t>bineintesls</a:t>
                      </a:r>
                      <a:r>
                        <a:rPr kumimoji="0" lang="ro-RO" sz="1000" kern="1200" dirty="0" smtClean="0">
                          <a:solidFill>
                            <a:schemeClr val="dk1"/>
                          </a:solidFill>
                          <a:latin typeface="+mn-lt"/>
                          <a:ea typeface="+mn-ea"/>
                          <a:cs typeface="+mn-cs"/>
                        </a:rPr>
                        <a:t>, in el/ea vom </a:t>
                      </a:r>
                      <a:r>
                        <a:rPr kumimoji="0" lang="ro-RO" sz="1000" kern="1200" dirty="0" err="1" smtClean="0">
                          <a:solidFill>
                            <a:schemeClr val="dk1"/>
                          </a:solidFill>
                          <a:latin typeface="+mn-lt"/>
                          <a:ea typeface="+mn-ea"/>
                          <a:cs typeface="+mn-cs"/>
                        </a:rPr>
                        <a:t>regasi</a:t>
                      </a:r>
                      <a:r>
                        <a:rPr kumimoji="0" lang="ro-RO" sz="1000" kern="1200" dirty="0" smtClean="0">
                          <a:solidFill>
                            <a:schemeClr val="dk1"/>
                          </a:solidFill>
                          <a:latin typeface="+mn-lt"/>
                          <a:ea typeface="+mn-ea"/>
                          <a:cs typeface="+mn-cs"/>
                        </a:rPr>
                        <a:t> si viitorul vecin, de ajutor la toate, </a:t>
                      </a:r>
                      <a:r>
                        <a:rPr kumimoji="0" lang="ro-RO" sz="1000" kern="1200" dirty="0" err="1" smtClean="0">
                          <a:solidFill>
                            <a:schemeClr val="dk1"/>
                          </a:solidFill>
                          <a:latin typeface="+mn-lt"/>
                          <a:ea typeface="+mn-ea"/>
                          <a:cs typeface="+mn-cs"/>
                        </a:rPr>
                        <a:t>intotdeaunu</a:t>
                      </a:r>
                      <a:r>
                        <a:rPr kumimoji="0" lang="ro-RO" sz="1000" kern="1200" dirty="0" smtClean="0">
                          <a:solidFill>
                            <a:schemeClr val="dk1"/>
                          </a:solidFill>
                          <a:latin typeface="+mn-lt"/>
                          <a:ea typeface="+mn-ea"/>
                          <a:cs typeface="+mn-cs"/>
                        </a:rPr>
                        <a:t> prompt cu ultima gluma :)</a:t>
                      </a:r>
                    </a:p>
                    <a:p>
                      <a:endParaRPr lang="ro-RO" dirty="0"/>
                    </a:p>
                  </a:txBody>
                  <a:tcPr/>
                </a:tc>
              </a:tr>
            </a:tbl>
          </a:graphicData>
        </a:graphic>
      </p:graphicFrame>
      <p:pic>
        <p:nvPicPr>
          <p:cNvPr id="50194" name="Imagine 17" descr="http://www.desprecopii.com/Images/Upload/somnoros.jpg"/>
          <p:cNvPicPr>
            <a:picLocks noChangeAspect="1" noChangeArrowheads="1"/>
          </p:cNvPicPr>
          <p:nvPr/>
        </p:nvPicPr>
        <p:blipFill>
          <a:blip r:embed="rId3" cstate="print"/>
          <a:srcRect/>
          <a:stretch>
            <a:fillRect/>
          </a:stretch>
        </p:blipFill>
        <p:spPr bwMode="auto">
          <a:xfrm>
            <a:off x="785813" y="1643063"/>
            <a:ext cx="1524000" cy="1143000"/>
          </a:xfrm>
          <a:prstGeom prst="rect">
            <a:avLst/>
          </a:prstGeom>
          <a:noFill/>
          <a:ln w="9525">
            <a:noFill/>
            <a:miter lim="800000"/>
            <a:headEnd/>
            <a:tailEnd/>
          </a:ln>
        </p:spPr>
      </p:pic>
      <p:pic>
        <p:nvPicPr>
          <p:cNvPr id="50195" name="Imagine 18" descr="http://www.desprecopii.com/Images/Upload/morocanos.jpg"/>
          <p:cNvPicPr>
            <a:picLocks noChangeAspect="1" noChangeArrowheads="1"/>
          </p:cNvPicPr>
          <p:nvPr/>
        </p:nvPicPr>
        <p:blipFill>
          <a:blip r:embed="rId4" cstate="print"/>
          <a:srcRect/>
          <a:stretch>
            <a:fillRect/>
          </a:stretch>
        </p:blipFill>
        <p:spPr bwMode="auto">
          <a:xfrm>
            <a:off x="1214438" y="3500438"/>
            <a:ext cx="1123950" cy="1123950"/>
          </a:xfrm>
          <a:prstGeom prst="rect">
            <a:avLst/>
          </a:prstGeom>
          <a:noFill/>
          <a:ln w="9525">
            <a:noFill/>
            <a:miter lim="800000"/>
            <a:headEnd/>
            <a:tailEnd/>
          </a:ln>
        </p:spPr>
      </p:pic>
      <p:pic>
        <p:nvPicPr>
          <p:cNvPr id="50196" name="Imagine 19" descr="http://www.desprecopii.com/Images/Upload/fericit.jpg"/>
          <p:cNvPicPr>
            <a:picLocks noChangeAspect="1" noChangeArrowheads="1"/>
          </p:cNvPicPr>
          <p:nvPr/>
        </p:nvPicPr>
        <p:blipFill>
          <a:blip r:embed="rId5" cstate="print"/>
          <a:srcRect/>
          <a:stretch>
            <a:fillRect/>
          </a:stretch>
        </p:blipFill>
        <p:spPr bwMode="auto">
          <a:xfrm>
            <a:off x="1143000" y="5072063"/>
            <a:ext cx="1123950" cy="112395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el 3"/>
          <p:cNvGraphicFramePr>
            <a:graphicFrameLocks noGrp="1"/>
          </p:cNvGraphicFramePr>
          <p:nvPr/>
        </p:nvGraphicFramePr>
        <p:xfrm>
          <a:off x="785813" y="1000125"/>
          <a:ext cx="7572375" cy="5662613"/>
        </p:xfrm>
        <a:graphic>
          <a:graphicData uri="http://schemas.openxmlformats.org/drawingml/2006/table">
            <a:tbl>
              <a:tblPr firstRow="1" bandRow="1">
                <a:tableStyleId>{5C22544A-7EE6-4342-B048-85BDC9FD1C3A}</a:tableStyleId>
              </a:tblPr>
              <a:tblGrid>
                <a:gridCol w="1478974"/>
                <a:gridCol w="6093454"/>
              </a:tblGrid>
              <a:tr h="2949140">
                <a:tc>
                  <a:txBody>
                    <a:bodyPr/>
                    <a:lstStyle/>
                    <a:p>
                      <a:endParaRPr lang="ro-RO" dirty="0">
                        <a:solidFill>
                          <a:schemeClr val="bg1"/>
                        </a:solidFill>
                      </a:endParaRPr>
                    </a:p>
                  </a:txBody>
                  <a:tcPr>
                    <a:solidFill>
                      <a:schemeClr val="accent1">
                        <a:lumMod val="60000"/>
                        <a:lumOff val="40000"/>
                      </a:schemeClr>
                    </a:solidFill>
                  </a:tcPr>
                </a:tc>
                <a:tc>
                  <a:txBody>
                    <a:bodyPr/>
                    <a:lstStyle/>
                    <a:p>
                      <a:r>
                        <a:rPr kumimoji="0" lang="ro-RO" sz="1200" b="1" kern="1200" dirty="0" smtClean="0">
                          <a:solidFill>
                            <a:schemeClr val="tx1">
                              <a:lumMod val="95000"/>
                              <a:lumOff val="5000"/>
                            </a:schemeClr>
                          </a:solidFill>
                          <a:latin typeface="+mn-lt"/>
                          <a:ea typeface="+mn-ea"/>
                          <a:cs typeface="+mn-cs"/>
                        </a:rPr>
                        <a:t>PRUDENTILA</a:t>
                      </a:r>
                      <a:br>
                        <a:rPr kumimoji="0" lang="ro-RO" sz="1200" b="1" kern="1200" dirty="0" smtClean="0">
                          <a:solidFill>
                            <a:schemeClr val="tx1">
                              <a:lumMod val="95000"/>
                              <a:lumOff val="5000"/>
                            </a:schemeClr>
                          </a:solidFill>
                          <a:latin typeface="+mn-lt"/>
                          <a:ea typeface="+mn-ea"/>
                          <a:cs typeface="+mn-cs"/>
                        </a:rPr>
                      </a:br>
                      <a:r>
                        <a:rPr kumimoji="0" lang="ro-RO" sz="1200" b="1" kern="1200" dirty="0" err="1" smtClean="0">
                          <a:solidFill>
                            <a:schemeClr val="tx1">
                              <a:lumMod val="95000"/>
                              <a:lumOff val="5000"/>
                            </a:schemeClr>
                          </a:solidFill>
                          <a:latin typeface="+mn-lt"/>
                          <a:ea typeface="+mn-ea"/>
                          <a:cs typeface="+mn-cs"/>
                        </a:rPr>
                        <a:t>Bebelusul</a:t>
                      </a:r>
                      <a:r>
                        <a:rPr kumimoji="0" lang="ro-RO" sz="1200" b="1" kern="1200" dirty="0" smtClean="0">
                          <a:solidFill>
                            <a:schemeClr val="tx1">
                              <a:lumMod val="95000"/>
                              <a:lumOff val="5000"/>
                            </a:schemeClr>
                          </a:solidFill>
                          <a:latin typeface="+mn-lt"/>
                          <a:ea typeface="+mn-ea"/>
                          <a:cs typeface="+mn-cs"/>
                        </a:rPr>
                        <a:t> </a:t>
                      </a:r>
                      <a:r>
                        <a:rPr kumimoji="0" lang="ro-RO" sz="1200" b="1" kern="1200" dirty="0" err="1" smtClean="0">
                          <a:solidFill>
                            <a:schemeClr val="tx1">
                              <a:lumMod val="95000"/>
                              <a:lumOff val="5000"/>
                            </a:schemeClr>
                          </a:solidFill>
                          <a:latin typeface="+mn-lt"/>
                          <a:ea typeface="+mn-ea"/>
                          <a:cs typeface="+mn-cs"/>
                        </a:rPr>
                        <a:t>Prudentila</a:t>
                      </a:r>
                      <a:r>
                        <a:rPr kumimoji="0" lang="ro-RO" sz="1200" b="1" kern="1200" dirty="0" smtClean="0">
                          <a:solidFill>
                            <a:schemeClr val="tx1">
                              <a:lumMod val="95000"/>
                              <a:lumOff val="5000"/>
                            </a:schemeClr>
                          </a:solidFill>
                          <a:latin typeface="+mn-lt"/>
                          <a:ea typeface="+mn-ea"/>
                          <a:cs typeface="+mn-cs"/>
                        </a:rPr>
                        <a:t>, este prudent si cere un pic de timp pentru 'a se </a:t>
                      </a:r>
                      <a:r>
                        <a:rPr kumimoji="0" lang="ro-RO" sz="1200" b="1" kern="1200" dirty="0" err="1" smtClean="0">
                          <a:solidFill>
                            <a:schemeClr val="tx1">
                              <a:lumMod val="95000"/>
                              <a:lumOff val="5000"/>
                            </a:schemeClr>
                          </a:solidFill>
                          <a:latin typeface="+mn-lt"/>
                          <a:ea typeface="+mn-ea"/>
                          <a:cs typeface="+mn-cs"/>
                        </a:rPr>
                        <a:t>incalzi</a:t>
                      </a:r>
                      <a:r>
                        <a:rPr kumimoji="0" lang="ro-RO" sz="1200" b="1" kern="1200" dirty="0" smtClean="0">
                          <a:solidFill>
                            <a:schemeClr val="tx1">
                              <a:lumMod val="95000"/>
                              <a:lumOff val="5000"/>
                            </a:schemeClr>
                          </a:solidFill>
                          <a:latin typeface="+mn-lt"/>
                          <a:ea typeface="+mn-ea"/>
                          <a:cs typeface="+mn-cs"/>
                        </a:rPr>
                        <a:t>' cu noile </a:t>
                      </a:r>
                      <a:r>
                        <a:rPr kumimoji="0" lang="ro-RO" sz="1200" b="1" kern="1200" dirty="0" err="1" smtClean="0">
                          <a:solidFill>
                            <a:schemeClr val="tx1">
                              <a:lumMod val="95000"/>
                              <a:lumOff val="5000"/>
                            </a:schemeClr>
                          </a:solidFill>
                          <a:latin typeface="+mn-lt"/>
                          <a:ea typeface="+mn-ea"/>
                          <a:cs typeface="+mn-cs"/>
                        </a:rPr>
                        <a:t>situatii</a:t>
                      </a:r>
                      <a:r>
                        <a:rPr kumimoji="0" lang="ro-RO" sz="1200" b="1" kern="1200" dirty="0" smtClean="0">
                          <a:solidFill>
                            <a:schemeClr val="tx1">
                              <a:lumMod val="95000"/>
                              <a:lumOff val="5000"/>
                            </a:schemeClr>
                          </a:solidFill>
                          <a:latin typeface="+mn-lt"/>
                          <a:ea typeface="+mn-ea"/>
                          <a:cs typeface="+mn-cs"/>
                        </a:rPr>
                        <a:t> sau evenimente.</a:t>
                      </a:r>
                      <a:r>
                        <a:rPr kumimoji="0" lang="ro-RO" sz="1200" b="1" u="none" strike="noStrike" kern="1200" dirty="0" smtClean="0">
                          <a:solidFill>
                            <a:schemeClr val="tx1">
                              <a:lumMod val="95000"/>
                              <a:lumOff val="5000"/>
                            </a:schemeClr>
                          </a:solidFill>
                          <a:latin typeface="+mn-lt"/>
                          <a:ea typeface="+mn-ea"/>
                          <a:cs typeface="+mn-cs"/>
                          <a:hlinkClick r:id="rId2"/>
                        </a:rPr>
                        <a:t> E genul de copil care se ascunde in carapacea lui atunci </a:t>
                      </a:r>
                      <a:r>
                        <a:rPr kumimoji="0" lang="ro-RO" sz="1200" b="1" u="none" strike="noStrike" kern="1200" dirty="0" err="1" smtClean="0">
                          <a:solidFill>
                            <a:schemeClr val="tx1">
                              <a:lumMod val="95000"/>
                              <a:lumOff val="5000"/>
                            </a:schemeClr>
                          </a:solidFill>
                          <a:latin typeface="+mn-lt"/>
                          <a:ea typeface="+mn-ea"/>
                          <a:cs typeface="+mn-cs"/>
                          <a:hlinkClick r:id="rId2"/>
                        </a:rPr>
                        <a:t>cand</a:t>
                      </a:r>
                      <a:r>
                        <a:rPr kumimoji="0" lang="ro-RO" sz="1200" b="1" u="none" strike="noStrike" kern="1200" dirty="0" smtClean="0">
                          <a:solidFill>
                            <a:schemeClr val="tx1">
                              <a:lumMod val="95000"/>
                              <a:lumOff val="5000"/>
                            </a:schemeClr>
                          </a:solidFill>
                          <a:latin typeface="+mn-lt"/>
                          <a:ea typeface="+mn-ea"/>
                          <a:cs typeface="+mn-cs"/>
                          <a:hlinkClick r:id="rId2"/>
                        </a:rPr>
                        <a:t> </a:t>
                      </a:r>
                      <a:r>
                        <a:rPr kumimoji="0" lang="ro-RO" sz="1200" b="1" u="none" strike="noStrike" kern="1200" dirty="0" err="1" smtClean="0">
                          <a:solidFill>
                            <a:schemeClr val="tx1">
                              <a:lumMod val="95000"/>
                              <a:lumOff val="5000"/>
                            </a:schemeClr>
                          </a:solidFill>
                          <a:latin typeface="+mn-lt"/>
                          <a:ea typeface="+mn-ea"/>
                          <a:cs typeface="+mn-cs"/>
                          <a:hlinkClick r:id="rId2"/>
                        </a:rPr>
                        <a:t>intalneste</a:t>
                      </a:r>
                      <a:r>
                        <a:rPr kumimoji="0" lang="ro-RO" sz="1200" b="1" u="none" strike="noStrike" kern="1200" dirty="0" smtClean="0">
                          <a:solidFill>
                            <a:schemeClr val="tx1">
                              <a:lumMod val="95000"/>
                              <a:lumOff val="5000"/>
                            </a:schemeClr>
                          </a:solidFill>
                          <a:latin typeface="+mn-lt"/>
                          <a:ea typeface="+mn-ea"/>
                          <a:cs typeface="+mn-cs"/>
                          <a:hlinkClick r:id="rId2"/>
                        </a:rPr>
                        <a:t> persoane noi sau trece prin </a:t>
                      </a:r>
                      <a:r>
                        <a:rPr kumimoji="0" lang="ro-RO" sz="1200" b="1" u="none" strike="noStrike" kern="1200" dirty="0" err="1" smtClean="0">
                          <a:solidFill>
                            <a:schemeClr val="tx1">
                              <a:lumMod val="95000"/>
                              <a:lumOff val="5000"/>
                            </a:schemeClr>
                          </a:solidFill>
                          <a:latin typeface="+mn-lt"/>
                          <a:ea typeface="+mn-ea"/>
                          <a:cs typeface="+mn-cs"/>
                          <a:hlinkClick r:id="rId2"/>
                        </a:rPr>
                        <a:t>situatii</a:t>
                      </a:r>
                      <a:r>
                        <a:rPr kumimoji="0" lang="ro-RO" sz="1200" b="1" u="none" strike="noStrike" kern="1200" dirty="0" smtClean="0">
                          <a:solidFill>
                            <a:schemeClr val="tx1">
                              <a:lumMod val="95000"/>
                              <a:lumOff val="5000"/>
                            </a:schemeClr>
                          </a:solidFill>
                          <a:latin typeface="+mn-lt"/>
                          <a:ea typeface="+mn-ea"/>
                          <a:cs typeface="+mn-cs"/>
                          <a:hlinkClick r:id="rId2"/>
                        </a:rPr>
                        <a:t> </a:t>
                      </a:r>
                      <a:r>
                        <a:rPr kumimoji="0" lang="ro-RO" sz="1200" b="1" u="none" strike="noStrike" kern="1200" dirty="0" err="1" smtClean="0">
                          <a:solidFill>
                            <a:schemeClr val="tx1">
                              <a:lumMod val="95000"/>
                              <a:lumOff val="5000"/>
                            </a:schemeClr>
                          </a:solidFill>
                          <a:latin typeface="+mn-lt"/>
                          <a:ea typeface="+mn-ea"/>
                          <a:cs typeface="+mn-cs"/>
                          <a:hlinkClick r:id="rId2"/>
                        </a:rPr>
                        <a:t>ne-prevazute</a:t>
                      </a:r>
                      <a:r>
                        <a:rPr kumimoji="0" lang="ro-RO" sz="1200" b="1" u="none" strike="noStrike" kern="1200" dirty="0" smtClean="0">
                          <a:solidFill>
                            <a:schemeClr val="tx1">
                              <a:lumMod val="95000"/>
                              <a:lumOff val="5000"/>
                            </a:schemeClr>
                          </a:solidFill>
                          <a:latin typeface="+mn-lt"/>
                          <a:ea typeface="+mn-ea"/>
                          <a:cs typeface="+mn-cs"/>
                          <a:hlinkClick r:id="rId2"/>
                        </a:rPr>
                        <a:t>. </a:t>
                      </a:r>
                      <a:endParaRPr kumimoji="0" lang="ro-RO" sz="1200" b="1" kern="1200" dirty="0" smtClean="0">
                        <a:solidFill>
                          <a:schemeClr val="tx1">
                            <a:lumMod val="95000"/>
                            <a:lumOff val="5000"/>
                          </a:schemeClr>
                        </a:solidFill>
                        <a:latin typeface="+mn-lt"/>
                        <a:ea typeface="+mn-ea"/>
                        <a:cs typeface="+mn-cs"/>
                      </a:endParaRPr>
                    </a:p>
                    <a:p>
                      <a:r>
                        <a:rPr kumimoji="0" lang="ro-RO" sz="1200" b="1" u="none" strike="noStrike" kern="1200" dirty="0" smtClean="0">
                          <a:solidFill>
                            <a:schemeClr val="tx1">
                              <a:lumMod val="95000"/>
                              <a:lumOff val="5000"/>
                            </a:schemeClr>
                          </a:solidFill>
                          <a:latin typeface="+mn-lt"/>
                          <a:ea typeface="+mn-ea"/>
                          <a:cs typeface="+mn-cs"/>
                          <a:hlinkClick r:id="rId2"/>
                        </a:rPr>
                        <a:t>Dar, </a:t>
                      </a:r>
                      <a:r>
                        <a:rPr kumimoji="0" lang="ro-RO" sz="1200" b="1" u="none" strike="noStrike" kern="1200" dirty="0" err="1" smtClean="0">
                          <a:solidFill>
                            <a:schemeClr val="tx1">
                              <a:lumMod val="95000"/>
                              <a:lumOff val="5000"/>
                            </a:schemeClr>
                          </a:solidFill>
                          <a:latin typeface="+mn-lt"/>
                          <a:ea typeface="+mn-ea"/>
                          <a:cs typeface="+mn-cs"/>
                          <a:hlinkClick r:id="rId2"/>
                        </a:rPr>
                        <a:t>odata</a:t>
                      </a:r>
                      <a:r>
                        <a:rPr kumimoji="0" lang="ro-RO" sz="1200" b="1" u="none" strike="noStrike" kern="1200" dirty="0" smtClean="0">
                          <a:solidFill>
                            <a:schemeClr val="tx1">
                              <a:lumMod val="95000"/>
                              <a:lumOff val="5000"/>
                            </a:schemeClr>
                          </a:solidFill>
                          <a:latin typeface="+mn-lt"/>
                          <a:ea typeface="+mn-ea"/>
                          <a:cs typeface="+mn-cs"/>
                          <a:hlinkClick r:id="rId2"/>
                        </a:rPr>
                        <a:t> </a:t>
                      </a:r>
                      <a:r>
                        <a:rPr kumimoji="0" lang="ro-RO" sz="1200" b="1" u="none" strike="noStrike" kern="1200" dirty="0" err="1" smtClean="0">
                          <a:solidFill>
                            <a:schemeClr val="tx1">
                              <a:lumMod val="95000"/>
                              <a:lumOff val="5000"/>
                            </a:schemeClr>
                          </a:solidFill>
                          <a:latin typeface="+mn-lt"/>
                          <a:ea typeface="+mn-ea"/>
                          <a:cs typeface="+mn-cs"/>
                          <a:hlinkClick r:id="rId2"/>
                        </a:rPr>
                        <a:t>incalzit</a:t>
                      </a:r>
                      <a:r>
                        <a:rPr kumimoji="0" lang="ro-RO" sz="1200" b="1" u="none" strike="noStrike" kern="1200" dirty="0" smtClean="0">
                          <a:solidFill>
                            <a:schemeClr val="tx1">
                              <a:lumMod val="95000"/>
                              <a:lumOff val="5000"/>
                            </a:schemeClr>
                          </a:solidFill>
                          <a:latin typeface="+mn-lt"/>
                          <a:ea typeface="+mn-ea"/>
                          <a:cs typeface="+mn-cs"/>
                          <a:hlinkClick r:id="rId2"/>
                        </a:rPr>
                        <a:t>, este foarte social si </a:t>
                      </a:r>
                      <a:r>
                        <a:rPr kumimoji="0" lang="ro-RO" sz="1200" b="1" u="none" strike="noStrike" kern="1200" dirty="0" err="1" smtClean="0">
                          <a:solidFill>
                            <a:schemeClr val="tx1">
                              <a:lumMod val="95000"/>
                              <a:lumOff val="5000"/>
                            </a:schemeClr>
                          </a:solidFill>
                          <a:latin typeface="+mn-lt"/>
                          <a:ea typeface="+mn-ea"/>
                          <a:cs typeface="+mn-cs"/>
                          <a:hlinkClick r:id="rId2"/>
                        </a:rPr>
                        <a:t>placut</a:t>
                      </a:r>
                      <a:r>
                        <a:rPr kumimoji="0" lang="ro-RO" sz="1200" b="1" u="none" strike="noStrike" kern="1200" dirty="0" smtClean="0">
                          <a:solidFill>
                            <a:schemeClr val="tx1">
                              <a:lumMod val="95000"/>
                              <a:lumOff val="5000"/>
                            </a:schemeClr>
                          </a:solidFill>
                          <a:latin typeface="+mn-lt"/>
                          <a:ea typeface="+mn-ea"/>
                          <a:cs typeface="+mn-cs"/>
                          <a:hlinkClick r:id="rId2"/>
                        </a:rPr>
                        <a:t> de cei din jur. Este perseverent si studios. In orice caz, este adeptul </a:t>
                      </a:r>
                      <a:r>
                        <a:rPr kumimoji="0" lang="ro-RO" sz="1200" b="1" u="none" strike="noStrike" kern="1200" dirty="0" err="1" smtClean="0">
                          <a:solidFill>
                            <a:schemeClr val="tx1">
                              <a:lumMod val="95000"/>
                              <a:lumOff val="5000"/>
                            </a:schemeClr>
                          </a:solidFill>
                          <a:latin typeface="+mn-lt"/>
                          <a:ea typeface="+mn-ea"/>
                          <a:cs typeface="+mn-cs"/>
                          <a:hlinkClick r:id="rId2"/>
                        </a:rPr>
                        <a:t>actiunilor</a:t>
                      </a:r>
                      <a:r>
                        <a:rPr kumimoji="0" lang="ro-RO" sz="1200" b="1" u="none" strike="noStrike" kern="1200" dirty="0" smtClean="0">
                          <a:solidFill>
                            <a:schemeClr val="tx1">
                              <a:lumMod val="95000"/>
                              <a:lumOff val="5000"/>
                            </a:schemeClr>
                          </a:solidFill>
                          <a:latin typeface="+mn-lt"/>
                          <a:ea typeface="+mn-ea"/>
                          <a:cs typeface="+mn-cs"/>
                          <a:hlinkClick r:id="rId2"/>
                        </a:rPr>
                        <a:t> in </a:t>
                      </a:r>
                      <a:r>
                        <a:rPr kumimoji="0" lang="ro-RO" sz="1200" b="1" u="none" strike="noStrike" kern="1200" dirty="0" err="1" smtClean="0">
                          <a:solidFill>
                            <a:schemeClr val="tx1">
                              <a:lumMod val="95000"/>
                              <a:lumOff val="5000"/>
                            </a:schemeClr>
                          </a:solidFill>
                          <a:latin typeface="+mn-lt"/>
                          <a:ea typeface="+mn-ea"/>
                          <a:cs typeface="+mn-cs"/>
                          <a:hlinkClick r:id="rId2"/>
                        </a:rPr>
                        <a:t>liniste</a:t>
                      </a:r>
                      <a:r>
                        <a:rPr kumimoji="0" lang="ro-RO" sz="1200" b="1" u="none" strike="noStrike" kern="1200" dirty="0" smtClean="0">
                          <a:solidFill>
                            <a:schemeClr val="tx1">
                              <a:lumMod val="95000"/>
                              <a:lumOff val="5000"/>
                            </a:schemeClr>
                          </a:solidFill>
                          <a:latin typeface="+mn-lt"/>
                          <a:ea typeface="+mn-ea"/>
                          <a:cs typeface="+mn-cs"/>
                          <a:hlinkClick r:id="rId2"/>
                        </a:rPr>
                        <a:t> si nu ii place </a:t>
                      </a:r>
                      <a:r>
                        <a:rPr kumimoji="0" lang="ro-RO" sz="1200" b="1" u="none" strike="noStrike" kern="1200" dirty="0" err="1" smtClean="0">
                          <a:solidFill>
                            <a:schemeClr val="tx1">
                              <a:lumMod val="95000"/>
                              <a:lumOff val="5000"/>
                            </a:schemeClr>
                          </a:solidFill>
                          <a:latin typeface="+mn-lt"/>
                          <a:ea typeface="+mn-ea"/>
                          <a:cs typeface="+mn-cs"/>
                          <a:hlinkClick r:id="rId2"/>
                        </a:rPr>
                        <a:t>galagia</a:t>
                      </a:r>
                      <a:r>
                        <a:rPr kumimoji="0" lang="ro-RO" sz="1200" b="1" u="none" strike="noStrike" kern="1200" dirty="0" smtClean="0">
                          <a:solidFill>
                            <a:schemeClr val="tx1">
                              <a:lumMod val="95000"/>
                              <a:lumOff val="5000"/>
                            </a:schemeClr>
                          </a:solidFill>
                          <a:latin typeface="+mn-lt"/>
                          <a:ea typeface="+mn-ea"/>
                          <a:cs typeface="+mn-cs"/>
                          <a:hlinkClick r:id="rId2"/>
                        </a:rPr>
                        <a:t> si zgomotul. Probabil ca in Viitor ar face cariera buna de contabil, scriitor sau medic. </a:t>
                      </a:r>
                      <a:endParaRPr kumimoji="0" lang="ro-RO" sz="1200" b="1" kern="1200" dirty="0" smtClean="0">
                        <a:solidFill>
                          <a:schemeClr val="tx1">
                            <a:lumMod val="95000"/>
                            <a:lumOff val="5000"/>
                          </a:schemeClr>
                        </a:solidFill>
                        <a:latin typeface="+mn-lt"/>
                        <a:ea typeface="+mn-ea"/>
                        <a:cs typeface="+mn-cs"/>
                      </a:endParaRPr>
                    </a:p>
                    <a:p>
                      <a:endParaRPr lang="ro-RO" dirty="0"/>
                    </a:p>
                  </a:txBody>
                  <a:tcPr>
                    <a:solidFill>
                      <a:schemeClr val="accent1">
                        <a:lumMod val="60000"/>
                        <a:lumOff val="40000"/>
                      </a:schemeClr>
                    </a:solidFill>
                  </a:tcPr>
                </a:tc>
              </a:tr>
              <a:tr h="2051520">
                <a:tc>
                  <a:txBody>
                    <a:bodyPr/>
                    <a:lstStyle/>
                    <a:p>
                      <a:endParaRPr lang="ro-RO" dirty="0"/>
                    </a:p>
                  </a:txBody>
                  <a:tcPr/>
                </a:tc>
                <a:tc>
                  <a:txBody>
                    <a:bodyPr/>
                    <a:lstStyle/>
                    <a:p>
                      <a:r>
                        <a:rPr kumimoji="0" lang="ro-RO" sz="1400" kern="1200" dirty="0" smtClean="0">
                          <a:solidFill>
                            <a:schemeClr val="dk1"/>
                          </a:solidFill>
                          <a:latin typeface="+mn-lt"/>
                          <a:ea typeface="+mn-ea"/>
                          <a:cs typeface="+mn-cs"/>
                        </a:rPr>
                        <a:t>STRANUTILA</a:t>
                      </a:r>
                      <a:br>
                        <a:rPr kumimoji="0" lang="ro-RO" sz="1400" kern="1200" dirty="0" smtClean="0">
                          <a:solidFill>
                            <a:schemeClr val="dk1"/>
                          </a:solidFill>
                          <a:latin typeface="+mn-lt"/>
                          <a:ea typeface="+mn-ea"/>
                          <a:cs typeface="+mn-cs"/>
                        </a:rPr>
                      </a:br>
                      <a:r>
                        <a:rPr kumimoji="0" lang="ro-RO" sz="1400" kern="1200" dirty="0" err="1" smtClean="0">
                          <a:solidFill>
                            <a:schemeClr val="dk1"/>
                          </a:solidFill>
                          <a:latin typeface="+mn-lt"/>
                          <a:ea typeface="+mn-ea"/>
                          <a:cs typeface="+mn-cs"/>
                        </a:rPr>
                        <a:t>Bebelusul</a:t>
                      </a:r>
                      <a:r>
                        <a:rPr kumimoji="0" lang="ro-RO" sz="1400" kern="1200" dirty="0" smtClean="0">
                          <a:solidFill>
                            <a:schemeClr val="dk1"/>
                          </a:solidFill>
                          <a:latin typeface="+mn-lt"/>
                          <a:ea typeface="+mn-ea"/>
                          <a:cs typeface="+mn-cs"/>
                        </a:rPr>
                        <a:t> </a:t>
                      </a:r>
                      <a:r>
                        <a:rPr kumimoji="0" lang="ro-RO" sz="1400" kern="1200" dirty="0" err="1" smtClean="0">
                          <a:solidFill>
                            <a:schemeClr val="dk1"/>
                          </a:solidFill>
                          <a:latin typeface="+mn-lt"/>
                          <a:ea typeface="+mn-ea"/>
                          <a:cs typeface="+mn-cs"/>
                        </a:rPr>
                        <a:t>Stranutila</a:t>
                      </a:r>
                      <a:r>
                        <a:rPr kumimoji="0" lang="ro-RO" sz="1400" kern="1200" dirty="0" smtClean="0">
                          <a:solidFill>
                            <a:schemeClr val="dk1"/>
                          </a:solidFill>
                          <a:latin typeface="+mn-lt"/>
                          <a:ea typeface="+mn-ea"/>
                          <a:cs typeface="+mn-cs"/>
                        </a:rPr>
                        <a:t> percepe foarte </a:t>
                      </a:r>
                      <a:r>
                        <a:rPr kumimoji="0" lang="ro-RO" sz="1400" kern="1200" dirty="0" err="1" smtClean="0">
                          <a:solidFill>
                            <a:schemeClr val="dk1"/>
                          </a:solidFill>
                          <a:latin typeface="+mn-lt"/>
                          <a:ea typeface="+mn-ea"/>
                          <a:cs typeface="+mn-cs"/>
                        </a:rPr>
                        <a:t>usor</a:t>
                      </a:r>
                      <a:r>
                        <a:rPr kumimoji="0" lang="ro-RO" sz="1400" kern="1200" dirty="0" smtClean="0">
                          <a:solidFill>
                            <a:schemeClr val="dk1"/>
                          </a:solidFill>
                          <a:latin typeface="+mn-lt"/>
                          <a:ea typeface="+mn-ea"/>
                          <a:cs typeface="+mn-cs"/>
                        </a:rPr>
                        <a:t> orice schimbare de </a:t>
                      </a:r>
                      <a:r>
                        <a:rPr kumimoji="0" lang="ro-RO" sz="1400" kern="1200" dirty="0" err="1" smtClean="0">
                          <a:solidFill>
                            <a:schemeClr val="dk1"/>
                          </a:solidFill>
                          <a:latin typeface="+mn-lt"/>
                          <a:ea typeface="+mn-ea"/>
                          <a:cs typeface="+mn-cs"/>
                        </a:rPr>
                        <a:t>laptic</a:t>
                      </a:r>
                      <a:r>
                        <a:rPr kumimoji="0" lang="ro-RO" sz="1400" kern="1200" dirty="0" smtClean="0">
                          <a:solidFill>
                            <a:schemeClr val="dk1"/>
                          </a:solidFill>
                          <a:latin typeface="+mn-lt"/>
                          <a:ea typeface="+mn-ea"/>
                          <a:cs typeface="+mn-cs"/>
                        </a:rPr>
                        <a:t>, mediu, </a:t>
                      </a:r>
                      <a:r>
                        <a:rPr kumimoji="0" lang="ro-RO" sz="1400" kern="1200" dirty="0" err="1" smtClean="0">
                          <a:solidFill>
                            <a:schemeClr val="dk1"/>
                          </a:solidFill>
                          <a:latin typeface="+mn-lt"/>
                          <a:ea typeface="+mn-ea"/>
                          <a:cs typeface="+mn-cs"/>
                        </a:rPr>
                        <a:t>jucarii</a:t>
                      </a:r>
                      <a:r>
                        <a:rPr kumimoji="0" lang="ro-RO" sz="1400" kern="1200" dirty="0" smtClean="0">
                          <a:solidFill>
                            <a:schemeClr val="dk1"/>
                          </a:solidFill>
                          <a:latin typeface="+mn-lt"/>
                          <a:ea typeface="+mn-ea"/>
                          <a:cs typeface="+mn-cs"/>
                        </a:rPr>
                        <a:t> sau buna </a:t>
                      </a:r>
                      <a:r>
                        <a:rPr kumimoji="0" lang="ro-RO" sz="1400" kern="1200" dirty="0" err="1" smtClean="0">
                          <a:solidFill>
                            <a:schemeClr val="dk1"/>
                          </a:solidFill>
                          <a:latin typeface="+mn-lt"/>
                          <a:ea typeface="+mn-ea"/>
                          <a:cs typeface="+mn-cs"/>
                        </a:rPr>
                        <a:t>dispozitie</a:t>
                      </a:r>
                      <a:r>
                        <a:rPr kumimoji="0" lang="ro-RO" sz="1400" kern="1200" dirty="0" smtClean="0">
                          <a:solidFill>
                            <a:schemeClr val="dk1"/>
                          </a:solidFill>
                          <a:latin typeface="+mn-lt"/>
                          <a:ea typeface="+mn-ea"/>
                          <a:cs typeface="+mn-cs"/>
                        </a:rPr>
                        <a:t> a </a:t>
                      </a:r>
                      <a:r>
                        <a:rPr kumimoji="0" lang="ro-RO" sz="1400" kern="1200" dirty="0" err="1" smtClean="0">
                          <a:solidFill>
                            <a:schemeClr val="dk1"/>
                          </a:solidFill>
                          <a:latin typeface="+mn-lt"/>
                          <a:ea typeface="+mn-ea"/>
                          <a:cs typeface="+mn-cs"/>
                        </a:rPr>
                        <a:t>mamicii</a:t>
                      </a:r>
                      <a:r>
                        <a:rPr kumimoji="0" lang="ro-RO" sz="1400" kern="1200" dirty="0" smtClean="0">
                          <a:solidFill>
                            <a:schemeClr val="dk1"/>
                          </a:solidFill>
                          <a:latin typeface="+mn-lt"/>
                          <a:ea typeface="+mn-ea"/>
                          <a:cs typeface="+mn-cs"/>
                        </a:rPr>
                        <a:t>. Este intens si studios </a:t>
                      </a:r>
                      <a:r>
                        <a:rPr kumimoji="0" lang="ro-RO" sz="1400" kern="1200" dirty="0" err="1" smtClean="0">
                          <a:solidFill>
                            <a:schemeClr val="dk1"/>
                          </a:solidFill>
                          <a:latin typeface="+mn-lt"/>
                          <a:ea typeface="+mn-ea"/>
                          <a:cs typeface="+mn-cs"/>
                        </a:rPr>
                        <a:t>inca</a:t>
                      </a:r>
                      <a:r>
                        <a:rPr kumimoji="0" lang="ro-RO" sz="1400" kern="1200" dirty="0" smtClean="0">
                          <a:solidFill>
                            <a:schemeClr val="dk1"/>
                          </a:solidFill>
                          <a:latin typeface="+mn-lt"/>
                          <a:ea typeface="+mn-ea"/>
                          <a:cs typeface="+mn-cs"/>
                        </a:rPr>
                        <a:t> din </a:t>
                      </a:r>
                      <a:r>
                        <a:rPr kumimoji="0" lang="ro-RO" sz="1400" kern="1200" dirty="0" err="1" smtClean="0">
                          <a:solidFill>
                            <a:schemeClr val="dk1"/>
                          </a:solidFill>
                          <a:latin typeface="+mn-lt"/>
                          <a:ea typeface="+mn-ea"/>
                          <a:cs typeface="+mn-cs"/>
                        </a:rPr>
                        <a:t>scutecie</a:t>
                      </a:r>
                      <a:r>
                        <a:rPr kumimoji="0" lang="ro-RO" sz="1400" kern="1200" dirty="0" smtClean="0">
                          <a:solidFill>
                            <a:schemeClr val="dk1"/>
                          </a:solidFill>
                          <a:latin typeface="+mn-lt"/>
                          <a:ea typeface="+mn-ea"/>
                          <a:cs typeface="+mn-cs"/>
                        </a:rPr>
                        <a:t> (</a:t>
                      </a:r>
                      <a:r>
                        <a:rPr kumimoji="0" lang="ro-RO" sz="1400" kern="1200" dirty="0" err="1" smtClean="0">
                          <a:solidFill>
                            <a:schemeClr val="dk1"/>
                          </a:solidFill>
                          <a:latin typeface="+mn-lt"/>
                          <a:ea typeface="+mn-ea"/>
                          <a:cs typeface="+mn-cs"/>
                        </a:rPr>
                        <a:t>copilaria</a:t>
                      </a:r>
                      <a:r>
                        <a:rPr kumimoji="0" lang="ro-RO" sz="1400" kern="1200" dirty="0" smtClean="0">
                          <a:solidFill>
                            <a:schemeClr val="dk1"/>
                          </a:solidFill>
                          <a:latin typeface="+mn-lt"/>
                          <a:ea typeface="+mn-ea"/>
                          <a:cs typeface="+mn-cs"/>
                        </a:rPr>
                        <a:t> cu scutec :))) .</a:t>
                      </a:r>
                      <a:r>
                        <a:rPr kumimoji="0" lang="ro-RO" sz="1400" u="none" strike="noStrike" kern="1200" dirty="0" smtClean="0">
                          <a:solidFill>
                            <a:schemeClr val="dk1"/>
                          </a:solidFill>
                          <a:latin typeface="+mn-lt"/>
                          <a:ea typeface="+mn-ea"/>
                          <a:cs typeface="+mn-cs"/>
                          <a:hlinkClick r:id="rId3"/>
                        </a:rPr>
                        <a:t> Este genul de copil care in loc sa se joace cu copii la locul de joaca, </a:t>
                      </a:r>
                      <a:r>
                        <a:rPr kumimoji="0" lang="ro-RO" sz="1400" u="none" strike="noStrike" kern="1200" dirty="0" err="1" smtClean="0">
                          <a:solidFill>
                            <a:schemeClr val="dk1"/>
                          </a:solidFill>
                          <a:latin typeface="+mn-lt"/>
                          <a:ea typeface="+mn-ea"/>
                          <a:cs typeface="+mn-cs"/>
                          <a:hlinkClick r:id="rId3"/>
                        </a:rPr>
                        <a:t>studiaza</a:t>
                      </a:r>
                      <a:r>
                        <a:rPr kumimoji="0" lang="ro-RO" sz="1400" u="none" strike="noStrike" kern="1200" dirty="0" smtClean="0">
                          <a:solidFill>
                            <a:schemeClr val="dk1"/>
                          </a:solidFill>
                          <a:latin typeface="+mn-lt"/>
                          <a:ea typeface="+mn-ea"/>
                          <a:cs typeface="+mn-cs"/>
                          <a:hlinkClick r:id="rId3"/>
                        </a:rPr>
                        <a:t> o pietricica pe toate </a:t>
                      </a:r>
                      <a:r>
                        <a:rPr kumimoji="0" lang="ro-RO" sz="1400" u="none" strike="noStrike" kern="1200" dirty="0" err="1" smtClean="0">
                          <a:solidFill>
                            <a:schemeClr val="dk1"/>
                          </a:solidFill>
                          <a:latin typeface="+mn-lt"/>
                          <a:ea typeface="+mn-ea"/>
                          <a:cs typeface="+mn-cs"/>
                          <a:hlinkClick r:id="rId3"/>
                        </a:rPr>
                        <a:t>partile</a:t>
                      </a:r>
                      <a:r>
                        <a:rPr kumimoji="0" lang="ro-RO" sz="1400" u="none" strike="noStrike" kern="1200" dirty="0" smtClean="0">
                          <a:solidFill>
                            <a:schemeClr val="dk1"/>
                          </a:solidFill>
                          <a:latin typeface="+mn-lt"/>
                          <a:ea typeface="+mn-ea"/>
                          <a:cs typeface="+mn-cs"/>
                          <a:hlinkClick r:id="rId3"/>
                        </a:rPr>
                        <a:t>. Dar, </a:t>
                      </a:r>
                      <a:r>
                        <a:rPr kumimoji="0" lang="ro-RO" sz="1400" u="none" strike="noStrike" kern="1200" dirty="0" err="1" smtClean="0">
                          <a:solidFill>
                            <a:schemeClr val="dk1"/>
                          </a:solidFill>
                          <a:latin typeface="+mn-lt"/>
                          <a:ea typeface="+mn-ea"/>
                          <a:cs typeface="+mn-cs"/>
                          <a:hlinkClick r:id="rId3"/>
                        </a:rPr>
                        <a:t>plange</a:t>
                      </a:r>
                      <a:r>
                        <a:rPr kumimoji="0" lang="ro-RO" sz="1400" u="none" strike="noStrike" kern="1200" dirty="0" smtClean="0">
                          <a:solidFill>
                            <a:schemeClr val="dk1"/>
                          </a:solidFill>
                          <a:latin typeface="+mn-lt"/>
                          <a:ea typeface="+mn-ea"/>
                          <a:cs typeface="+mn-cs"/>
                          <a:hlinkClick r:id="rId3"/>
                        </a:rPr>
                        <a:t> daca </a:t>
                      </a:r>
                      <a:r>
                        <a:rPr kumimoji="0" lang="ro-RO" sz="1400" u="none" strike="noStrike" kern="1200" dirty="0" err="1" smtClean="0">
                          <a:solidFill>
                            <a:schemeClr val="dk1"/>
                          </a:solidFill>
                          <a:latin typeface="+mn-lt"/>
                          <a:ea typeface="+mn-ea"/>
                          <a:cs typeface="+mn-cs"/>
                          <a:hlinkClick r:id="rId3"/>
                        </a:rPr>
                        <a:t>varsa</a:t>
                      </a:r>
                      <a:r>
                        <a:rPr kumimoji="0" lang="ro-RO" sz="1400" u="none" strike="noStrike" kern="1200" dirty="0" smtClean="0">
                          <a:solidFill>
                            <a:schemeClr val="dk1"/>
                          </a:solidFill>
                          <a:latin typeface="+mn-lt"/>
                          <a:ea typeface="+mn-ea"/>
                          <a:cs typeface="+mn-cs"/>
                          <a:hlinkClick r:id="rId3"/>
                        </a:rPr>
                        <a:t> laptele sau se </a:t>
                      </a:r>
                      <a:r>
                        <a:rPr kumimoji="0" lang="ro-RO" sz="1400" u="none" strike="noStrike" kern="1200" dirty="0" err="1" smtClean="0">
                          <a:solidFill>
                            <a:schemeClr val="dk1"/>
                          </a:solidFill>
                          <a:latin typeface="+mn-lt"/>
                          <a:ea typeface="+mn-ea"/>
                          <a:cs typeface="+mn-cs"/>
                          <a:hlinkClick r:id="rId3"/>
                        </a:rPr>
                        <a:t>murdareste</a:t>
                      </a:r>
                      <a:r>
                        <a:rPr kumimoji="0" lang="ro-RO" sz="1400" u="none" strike="noStrike" kern="1200" dirty="0" smtClean="0">
                          <a:solidFill>
                            <a:schemeClr val="dk1"/>
                          </a:solidFill>
                          <a:latin typeface="+mn-lt"/>
                          <a:ea typeface="+mn-ea"/>
                          <a:cs typeface="+mn-cs"/>
                          <a:hlinkClick r:id="rId3"/>
                        </a:rPr>
                        <a:t>. Din </a:t>
                      </a:r>
                      <a:r>
                        <a:rPr kumimoji="0" lang="ro-RO" sz="1400" u="none" strike="noStrike" kern="1200" dirty="0" err="1" smtClean="0">
                          <a:solidFill>
                            <a:schemeClr val="dk1"/>
                          </a:solidFill>
                          <a:latin typeface="+mn-lt"/>
                          <a:ea typeface="+mn-ea"/>
                          <a:cs typeface="+mn-cs"/>
                          <a:hlinkClick r:id="rId3"/>
                        </a:rPr>
                        <a:t>pacate</a:t>
                      </a:r>
                      <a:r>
                        <a:rPr kumimoji="0" lang="ro-RO" sz="1400" u="none" strike="noStrike" kern="1200" dirty="0" smtClean="0">
                          <a:solidFill>
                            <a:schemeClr val="dk1"/>
                          </a:solidFill>
                          <a:latin typeface="+mn-lt"/>
                          <a:ea typeface="+mn-ea"/>
                          <a:cs typeface="+mn-cs"/>
                          <a:hlinkClick r:id="rId3"/>
                        </a:rPr>
                        <a:t>, copilul sensibil e genul de prada </a:t>
                      </a:r>
                      <a:r>
                        <a:rPr kumimoji="0" lang="ro-RO" sz="1400" u="none" strike="noStrike" kern="1200" dirty="0" err="1" smtClean="0">
                          <a:solidFill>
                            <a:schemeClr val="dk1"/>
                          </a:solidFill>
                          <a:latin typeface="+mn-lt"/>
                          <a:ea typeface="+mn-ea"/>
                          <a:cs typeface="+mn-cs"/>
                          <a:hlinkClick r:id="rId3"/>
                        </a:rPr>
                        <a:t>usoara</a:t>
                      </a:r>
                      <a:r>
                        <a:rPr kumimoji="0" lang="ro-RO" sz="1400" u="none" strike="noStrike" kern="1200" dirty="0" smtClean="0">
                          <a:solidFill>
                            <a:schemeClr val="dk1"/>
                          </a:solidFill>
                          <a:latin typeface="+mn-lt"/>
                          <a:ea typeface="+mn-ea"/>
                          <a:cs typeface="+mn-cs"/>
                          <a:hlinkClick r:id="rId3"/>
                        </a:rPr>
                        <a:t> pentru micile brute care </a:t>
                      </a:r>
                      <a:r>
                        <a:rPr kumimoji="0" lang="ro-RO" sz="1400" u="none" strike="noStrike" kern="1200" dirty="0" err="1" smtClean="0">
                          <a:solidFill>
                            <a:schemeClr val="dk1"/>
                          </a:solidFill>
                          <a:latin typeface="+mn-lt"/>
                          <a:ea typeface="+mn-ea"/>
                          <a:cs typeface="+mn-cs"/>
                          <a:hlinkClick r:id="rId3"/>
                        </a:rPr>
                        <a:t>il</a:t>
                      </a:r>
                      <a:r>
                        <a:rPr kumimoji="0" lang="ro-RO" sz="1400" u="none" strike="noStrike" kern="1200" dirty="0" smtClean="0">
                          <a:solidFill>
                            <a:schemeClr val="dk1"/>
                          </a:solidFill>
                          <a:latin typeface="+mn-lt"/>
                          <a:ea typeface="+mn-ea"/>
                          <a:cs typeface="+mn-cs"/>
                          <a:hlinkClick r:id="rId3"/>
                        </a:rPr>
                        <a:t> vor lua peste picior sau vor rade de el. </a:t>
                      </a:r>
                      <a:endParaRPr kumimoji="0" lang="ro-RO" sz="1400" kern="1200" dirty="0" smtClean="0">
                        <a:solidFill>
                          <a:schemeClr val="dk1"/>
                        </a:solidFill>
                        <a:latin typeface="+mn-lt"/>
                        <a:ea typeface="+mn-ea"/>
                        <a:cs typeface="+mn-cs"/>
                      </a:endParaRPr>
                    </a:p>
                    <a:p>
                      <a:r>
                        <a:rPr kumimoji="0" lang="ro-RO" sz="1400" u="none" strike="noStrike" kern="1200" dirty="0" smtClean="0">
                          <a:solidFill>
                            <a:schemeClr val="dk1"/>
                          </a:solidFill>
                          <a:latin typeface="+mn-lt"/>
                          <a:ea typeface="+mn-ea"/>
                          <a:cs typeface="+mn-cs"/>
                          <a:hlinkClick r:id="rId3"/>
                        </a:rPr>
                        <a:t>Mai </a:t>
                      </a:r>
                      <a:r>
                        <a:rPr kumimoji="0" lang="ro-RO" sz="1400" u="none" strike="noStrike" kern="1200" dirty="0" err="1" smtClean="0">
                          <a:solidFill>
                            <a:schemeClr val="dk1"/>
                          </a:solidFill>
                          <a:latin typeface="+mn-lt"/>
                          <a:ea typeface="+mn-ea"/>
                          <a:cs typeface="+mn-cs"/>
                          <a:hlinkClick r:id="rId3"/>
                        </a:rPr>
                        <a:t>tarziu</a:t>
                      </a:r>
                      <a:r>
                        <a:rPr kumimoji="0" lang="ro-RO" sz="1400" u="none" strike="noStrike" kern="1200" dirty="0" smtClean="0">
                          <a:solidFill>
                            <a:schemeClr val="dk1"/>
                          </a:solidFill>
                          <a:latin typeface="+mn-lt"/>
                          <a:ea typeface="+mn-ea"/>
                          <a:cs typeface="+mn-cs"/>
                          <a:hlinkClick r:id="rId3"/>
                        </a:rPr>
                        <a:t>, e genul de </a:t>
                      </a:r>
                      <a:r>
                        <a:rPr kumimoji="0" lang="ro-RO" sz="1400" u="none" strike="noStrike" kern="1200" dirty="0" err="1" smtClean="0">
                          <a:solidFill>
                            <a:schemeClr val="dk1"/>
                          </a:solidFill>
                          <a:latin typeface="+mn-lt"/>
                          <a:ea typeface="+mn-ea"/>
                          <a:cs typeface="+mn-cs"/>
                          <a:hlinkClick r:id="rId3"/>
                        </a:rPr>
                        <a:t>tanar</a:t>
                      </a:r>
                      <a:r>
                        <a:rPr kumimoji="0" lang="ro-RO" sz="1400" u="none" strike="noStrike" kern="1200" dirty="0" smtClean="0">
                          <a:solidFill>
                            <a:schemeClr val="dk1"/>
                          </a:solidFill>
                          <a:latin typeface="+mn-lt"/>
                          <a:ea typeface="+mn-ea"/>
                          <a:cs typeface="+mn-cs"/>
                          <a:hlinkClick r:id="rId3"/>
                        </a:rPr>
                        <a:t> care </a:t>
                      </a:r>
                      <a:r>
                        <a:rPr kumimoji="0" lang="ro-RO" sz="1400" u="none" strike="noStrike" kern="1200" dirty="0" err="1" smtClean="0">
                          <a:solidFill>
                            <a:schemeClr val="dk1"/>
                          </a:solidFill>
                          <a:latin typeface="+mn-lt"/>
                          <a:ea typeface="+mn-ea"/>
                          <a:cs typeface="+mn-cs"/>
                          <a:hlinkClick r:id="rId3"/>
                        </a:rPr>
                        <a:t>isi</a:t>
                      </a:r>
                      <a:r>
                        <a:rPr kumimoji="0" lang="ro-RO" sz="1400" u="none" strike="noStrike" kern="1200" dirty="0" smtClean="0">
                          <a:solidFill>
                            <a:schemeClr val="dk1"/>
                          </a:solidFill>
                          <a:latin typeface="+mn-lt"/>
                          <a:ea typeface="+mn-ea"/>
                          <a:cs typeface="+mn-cs"/>
                          <a:hlinkClick r:id="rId3"/>
                        </a:rPr>
                        <a:t> </a:t>
                      </a:r>
                      <a:r>
                        <a:rPr kumimoji="0" lang="ro-RO" sz="1400" u="none" strike="noStrike" kern="1200" dirty="0" err="1" smtClean="0">
                          <a:solidFill>
                            <a:schemeClr val="dk1"/>
                          </a:solidFill>
                          <a:latin typeface="+mn-lt"/>
                          <a:ea typeface="+mn-ea"/>
                          <a:cs typeface="+mn-cs"/>
                          <a:hlinkClick r:id="rId3"/>
                        </a:rPr>
                        <a:t>croieste</a:t>
                      </a:r>
                      <a:r>
                        <a:rPr kumimoji="0" lang="ro-RO" sz="1400" u="none" strike="noStrike" kern="1200" dirty="0" smtClean="0">
                          <a:solidFill>
                            <a:schemeClr val="dk1"/>
                          </a:solidFill>
                          <a:latin typeface="+mn-lt"/>
                          <a:ea typeface="+mn-ea"/>
                          <a:cs typeface="+mn-cs"/>
                          <a:hlinkClick r:id="rId3"/>
                        </a:rPr>
                        <a:t> singur drumul si evita marile proiecte de grup. El este genul de </a:t>
                      </a:r>
                      <a:r>
                        <a:rPr kumimoji="0" lang="ro-RO" sz="1400" u="none" strike="noStrike" kern="1200" dirty="0" err="1" smtClean="0">
                          <a:solidFill>
                            <a:schemeClr val="dk1"/>
                          </a:solidFill>
                          <a:latin typeface="+mn-lt"/>
                          <a:ea typeface="+mn-ea"/>
                          <a:cs typeface="+mn-cs"/>
                          <a:hlinkClick r:id="rId3"/>
                        </a:rPr>
                        <a:t>luptator</a:t>
                      </a:r>
                      <a:r>
                        <a:rPr kumimoji="0" lang="ro-RO" sz="1400" u="none" strike="noStrike" kern="1200" dirty="0" smtClean="0">
                          <a:solidFill>
                            <a:schemeClr val="dk1"/>
                          </a:solidFill>
                          <a:latin typeface="+mn-lt"/>
                          <a:ea typeface="+mn-ea"/>
                          <a:cs typeface="+mn-cs"/>
                          <a:hlinkClick r:id="rId3"/>
                        </a:rPr>
                        <a:t> solitar. Ar face cariera foarte buna in rol de geolog, geograf, </a:t>
                      </a:r>
                      <a:r>
                        <a:rPr kumimoji="0" lang="ro-RO" sz="1400" u="none" strike="noStrike" kern="1200" dirty="0" err="1" smtClean="0">
                          <a:solidFill>
                            <a:schemeClr val="dk1"/>
                          </a:solidFill>
                          <a:latin typeface="+mn-lt"/>
                          <a:ea typeface="+mn-ea"/>
                          <a:cs typeface="+mn-cs"/>
                          <a:hlinkClick r:id="rId3"/>
                        </a:rPr>
                        <a:t>arhelog</a:t>
                      </a:r>
                      <a:r>
                        <a:rPr kumimoji="0" lang="ro-RO" sz="1400" u="none" strike="noStrike" kern="1200" dirty="0" smtClean="0">
                          <a:solidFill>
                            <a:schemeClr val="dk1"/>
                          </a:solidFill>
                          <a:latin typeface="+mn-lt"/>
                          <a:ea typeface="+mn-ea"/>
                          <a:cs typeface="+mn-cs"/>
                          <a:hlinkClick r:id="rId3"/>
                        </a:rPr>
                        <a:t>, </a:t>
                      </a:r>
                      <a:r>
                        <a:rPr kumimoji="0" lang="ro-RO" sz="1400" u="none" strike="noStrike" kern="1200" dirty="0" err="1" smtClean="0">
                          <a:solidFill>
                            <a:schemeClr val="dk1"/>
                          </a:solidFill>
                          <a:latin typeface="+mn-lt"/>
                          <a:ea typeface="+mn-ea"/>
                          <a:cs typeface="+mn-cs"/>
                          <a:hlinkClick r:id="rId3"/>
                        </a:rPr>
                        <a:t>cantaret</a:t>
                      </a:r>
                      <a:r>
                        <a:rPr kumimoji="0" lang="ro-RO" sz="1400" u="none" strike="noStrike" kern="1200" dirty="0" smtClean="0">
                          <a:solidFill>
                            <a:schemeClr val="dk1"/>
                          </a:solidFill>
                          <a:latin typeface="+mn-lt"/>
                          <a:ea typeface="+mn-ea"/>
                          <a:cs typeface="+mn-cs"/>
                          <a:hlinkClick r:id="rId3"/>
                        </a:rPr>
                        <a:t> solo (cine </a:t>
                      </a:r>
                      <a:r>
                        <a:rPr kumimoji="0" lang="ro-RO" sz="1400" u="none" strike="noStrike" kern="1200" dirty="0" err="1" smtClean="0">
                          <a:solidFill>
                            <a:schemeClr val="dk1"/>
                          </a:solidFill>
                          <a:latin typeface="+mn-lt"/>
                          <a:ea typeface="+mn-ea"/>
                          <a:cs typeface="+mn-cs"/>
                          <a:hlinkClick r:id="rId3"/>
                        </a:rPr>
                        <a:t>stie</a:t>
                      </a:r>
                      <a:r>
                        <a:rPr kumimoji="0" lang="ro-RO" sz="1400" u="none" strike="noStrike" kern="1200" dirty="0" smtClean="0">
                          <a:solidFill>
                            <a:schemeClr val="dk1"/>
                          </a:solidFill>
                          <a:latin typeface="+mn-lt"/>
                          <a:ea typeface="+mn-ea"/>
                          <a:cs typeface="+mn-cs"/>
                          <a:hlinkClick r:id="rId3"/>
                        </a:rPr>
                        <a:t>, poate chiar un pop star)</a:t>
                      </a:r>
                      <a:endParaRPr kumimoji="0" lang="ro-RO" sz="1400" kern="1200" dirty="0" smtClean="0">
                        <a:solidFill>
                          <a:schemeClr val="dk1"/>
                        </a:solidFill>
                        <a:latin typeface="+mn-lt"/>
                        <a:ea typeface="+mn-ea"/>
                        <a:cs typeface="+mn-cs"/>
                      </a:endParaRPr>
                    </a:p>
                    <a:p>
                      <a:endParaRPr lang="ro-RO" dirty="0"/>
                    </a:p>
                  </a:txBody>
                  <a:tcPr/>
                </a:tc>
              </a:tr>
            </a:tbl>
          </a:graphicData>
        </a:graphic>
      </p:graphicFrame>
      <p:pic>
        <p:nvPicPr>
          <p:cNvPr id="51213" name="Imagine 4" descr="http://www.desprecopii.com/Images/Upload/prudent.jpg"/>
          <p:cNvPicPr>
            <a:picLocks noChangeAspect="1" noChangeArrowheads="1"/>
          </p:cNvPicPr>
          <p:nvPr/>
        </p:nvPicPr>
        <p:blipFill>
          <a:blip r:embed="rId4" cstate="print"/>
          <a:srcRect/>
          <a:stretch>
            <a:fillRect/>
          </a:stretch>
        </p:blipFill>
        <p:spPr bwMode="auto">
          <a:xfrm>
            <a:off x="1143000" y="1785938"/>
            <a:ext cx="1123950" cy="1123950"/>
          </a:xfrm>
          <a:prstGeom prst="rect">
            <a:avLst/>
          </a:prstGeom>
          <a:noFill/>
          <a:ln w="9525">
            <a:noFill/>
            <a:miter lim="800000"/>
            <a:headEnd/>
            <a:tailEnd/>
          </a:ln>
        </p:spPr>
      </p:pic>
      <p:pic>
        <p:nvPicPr>
          <p:cNvPr id="51214" name="Imagine 5" descr="http://www.desprecopii.com/Images/Upload/sensibil.jpg"/>
          <p:cNvPicPr>
            <a:picLocks noChangeAspect="1" noChangeArrowheads="1"/>
          </p:cNvPicPr>
          <p:nvPr/>
        </p:nvPicPr>
        <p:blipFill>
          <a:blip r:embed="rId5" cstate="print"/>
          <a:srcRect/>
          <a:stretch>
            <a:fillRect/>
          </a:stretch>
        </p:blipFill>
        <p:spPr bwMode="auto">
          <a:xfrm>
            <a:off x="1143000" y="4500563"/>
            <a:ext cx="1123950" cy="112395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ctrTitle"/>
          </p:nvPr>
        </p:nvSpPr>
        <p:spPr>
          <a:xfrm>
            <a:off x="-928726" y="857232"/>
            <a:ext cx="7851648" cy="1271582"/>
          </a:xfrm>
        </p:spPr>
        <p:txBody>
          <a:bodyPr>
            <a:noAutofit/>
          </a:bodyPr>
          <a:lstStyle/>
          <a:p>
            <a:pPr fontAlgn="auto">
              <a:spcAft>
                <a:spcPts val="0"/>
              </a:spcAft>
              <a:defRPr/>
            </a:pPr>
            <a:r>
              <a:rPr lang="en-US" sz="3200" dirty="0" smtClean="0">
                <a:solidFill>
                  <a:schemeClr val="bg1"/>
                </a:solidFill>
                <a:effectLst/>
                <a:ea typeface="Times New Roman" pitchFamily="18" charset="0"/>
                <a:cs typeface="Times New Roman" pitchFamily="18" charset="0"/>
              </a:rPr>
              <a:t>Vise </a:t>
            </a:r>
            <a:r>
              <a:rPr lang="en-US" sz="3200" dirty="0" err="1" smtClean="0">
                <a:solidFill>
                  <a:schemeClr val="bg1"/>
                </a:solidFill>
                <a:effectLst/>
                <a:ea typeface="Times New Roman" pitchFamily="18" charset="0"/>
                <a:cs typeface="Times New Roman" pitchFamily="18" charset="0"/>
              </a:rPr>
              <a:t>placute</a:t>
            </a:r>
            <a:r>
              <a:rPr lang="en-US" sz="3200" dirty="0" smtClean="0">
                <a:solidFill>
                  <a:schemeClr val="bg1"/>
                </a:solidFill>
                <a:effectLst/>
                <a:ea typeface="Times New Roman" pitchFamily="18" charset="0"/>
                <a:cs typeface="Times New Roman" pitchFamily="18" charset="0"/>
              </a:rPr>
              <a:t>…</a:t>
            </a:r>
            <a:r>
              <a:rPr lang="ro-RO" sz="1600" dirty="0" smtClean="0">
                <a:solidFill>
                  <a:schemeClr val="bg1"/>
                </a:solidFill>
                <a:effectLst/>
                <a:latin typeface="Arial" pitchFamily="34" charset="0"/>
                <a:cs typeface="Arial" pitchFamily="34" charset="0"/>
              </a:rPr>
              <a:t/>
            </a:r>
            <a:br>
              <a:rPr lang="ro-RO" sz="1600" dirty="0" smtClean="0">
                <a:solidFill>
                  <a:schemeClr val="bg1"/>
                </a:solidFill>
                <a:effectLst/>
                <a:latin typeface="Arial" pitchFamily="34" charset="0"/>
                <a:cs typeface="Arial" pitchFamily="34" charset="0"/>
              </a:rPr>
            </a:br>
            <a:r>
              <a:rPr lang="ro-RO" sz="3200" dirty="0" smtClean="0"/>
              <a:t/>
            </a:r>
            <a:br>
              <a:rPr lang="ro-RO" sz="3200" dirty="0" smtClean="0"/>
            </a:br>
            <a:endParaRPr lang="ro-RO" sz="3200" dirty="0"/>
          </a:p>
        </p:txBody>
      </p:sp>
      <p:sp>
        <p:nvSpPr>
          <p:cNvPr id="52227" name="Subtitlu 3"/>
          <p:cNvSpPr>
            <a:spLocks noGrp="1"/>
          </p:cNvSpPr>
          <p:nvPr>
            <p:ph type="subTitle" idx="1"/>
          </p:nvPr>
        </p:nvSpPr>
        <p:spPr>
          <a:xfrm>
            <a:off x="533400" y="3228975"/>
            <a:ext cx="7854950" cy="1752600"/>
          </a:xfrm>
        </p:spPr>
        <p:txBody>
          <a:bodyPr/>
          <a:lstStyle/>
          <a:p>
            <a:pPr marR="0"/>
            <a:endParaRPr lang="ro-RO" smtClean="0"/>
          </a:p>
        </p:txBody>
      </p:sp>
      <p:pic>
        <p:nvPicPr>
          <p:cNvPr id="52228" name="Imagine 5" descr="Cum doarme, si cat doarme un sugar, nou nascut, copil!">
            <a:hlinkClick r:id="rId2"/>
          </p:cNvPr>
          <p:cNvPicPr>
            <a:picLocks noChangeAspect="1" noChangeArrowheads="1"/>
          </p:cNvPicPr>
          <p:nvPr/>
        </p:nvPicPr>
        <p:blipFill>
          <a:blip r:embed="rId3" cstate="print"/>
          <a:srcRect/>
          <a:stretch>
            <a:fillRect/>
          </a:stretch>
        </p:blipFill>
        <p:spPr bwMode="auto">
          <a:xfrm>
            <a:off x="214313" y="1500188"/>
            <a:ext cx="8572500" cy="5214937"/>
          </a:xfrm>
          <a:prstGeom prst="rect">
            <a:avLst/>
          </a:prstGeom>
          <a:noFill/>
          <a:ln w="9525">
            <a:noFill/>
            <a:miter lim="800000"/>
            <a:headEnd/>
            <a:tailEnd/>
          </a:ln>
        </p:spPr>
      </p:pic>
      <p:sp>
        <p:nvSpPr>
          <p:cNvPr id="52229" name="CasetăText 6"/>
          <p:cNvSpPr txBox="1">
            <a:spLocks noChangeArrowheads="1"/>
          </p:cNvSpPr>
          <p:nvPr/>
        </p:nvSpPr>
        <p:spPr bwMode="auto">
          <a:xfrm>
            <a:off x="214313" y="1643063"/>
            <a:ext cx="4786312" cy="646112"/>
          </a:xfrm>
          <a:prstGeom prst="rect">
            <a:avLst/>
          </a:prstGeom>
          <a:noFill/>
          <a:ln w="9525">
            <a:noFill/>
            <a:miter lim="800000"/>
            <a:headEnd/>
            <a:tailEnd/>
          </a:ln>
        </p:spPr>
        <p:txBody>
          <a:bodyPr>
            <a:spAutoFit/>
          </a:bodyPr>
          <a:lstStyle/>
          <a:p>
            <a:r>
              <a:rPr lang="en-US" sz="1200" b="1">
                <a:solidFill>
                  <a:schemeClr val="bg1"/>
                </a:solidFill>
                <a:latin typeface="Constantia" pitchFamily="18" charset="0"/>
              </a:rPr>
              <a:t>Somnul este o necesitate vitala a nou-nascutului, sunt ore de relaxare si de regenerare, dar si momentul in care parintii se linistesc si se concentreaza mai mult asupra lor. </a:t>
            </a:r>
            <a:endParaRPr lang="ro-RO" sz="1200" b="1">
              <a:solidFill>
                <a:schemeClr val="bg1"/>
              </a:solidFill>
              <a:latin typeface="Constantia" pitchFamily="18" charset="0"/>
            </a:endParaRPr>
          </a:p>
        </p:txBody>
      </p:sp>
      <p:sp>
        <p:nvSpPr>
          <p:cNvPr id="52230" name="Rectangle 1"/>
          <p:cNvSpPr>
            <a:spLocks noChangeArrowheads="1"/>
          </p:cNvSpPr>
          <p:nvPr/>
        </p:nvSpPr>
        <p:spPr bwMode="auto">
          <a:xfrm>
            <a:off x="4286250" y="2143125"/>
            <a:ext cx="4214813" cy="646113"/>
          </a:xfrm>
          <a:prstGeom prst="rect">
            <a:avLst/>
          </a:prstGeom>
          <a:noFill/>
          <a:ln w="9525">
            <a:noFill/>
            <a:miter lim="800000"/>
            <a:headEnd/>
            <a:tailEnd/>
          </a:ln>
        </p:spPr>
        <p:txBody>
          <a:bodyPr anchor="ctr">
            <a:spAutoFit/>
          </a:bodyPr>
          <a:lstStyle/>
          <a:p>
            <a:r>
              <a:rPr lang="en-US" sz="1200" b="1">
                <a:solidFill>
                  <a:schemeClr val="bg1"/>
                </a:solidFill>
                <a:latin typeface="Calibri" pitchFamily="34" charset="0"/>
                <a:cs typeface="Times New Roman" pitchFamily="18" charset="0"/>
              </a:rPr>
              <a:t>Temperamentul si personalitatea nou-nascutului, precum si activitatea zilnica a acestuia, determina numarul orelor de somn de care are nevoie.</a:t>
            </a:r>
            <a:endParaRPr lang="en-US" b="1">
              <a:solidFill>
                <a:schemeClr val="bg1"/>
              </a:solidFill>
            </a:endParaRPr>
          </a:p>
        </p:txBody>
      </p:sp>
      <p:sp>
        <p:nvSpPr>
          <p:cNvPr id="52231" name="Rectangle 2"/>
          <p:cNvSpPr>
            <a:spLocks noChangeArrowheads="1"/>
          </p:cNvSpPr>
          <p:nvPr/>
        </p:nvSpPr>
        <p:spPr bwMode="auto">
          <a:xfrm>
            <a:off x="357188" y="2928938"/>
            <a:ext cx="8143875" cy="2770187"/>
          </a:xfrm>
          <a:prstGeom prst="rect">
            <a:avLst/>
          </a:prstGeom>
          <a:noFill/>
          <a:ln w="9525">
            <a:noFill/>
            <a:miter lim="800000"/>
            <a:headEnd/>
            <a:tailEnd/>
          </a:ln>
        </p:spPr>
        <p:txBody>
          <a:bodyPr anchor="ctr">
            <a:spAutoFit/>
          </a:bodyPr>
          <a:lstStyle/>
          <a:p>
            <a:endParaRPr lang="ro-RO" sz="800" b="1">
              <a:solidFill>
                <a:schemeClr val="bg1"/>
              </a:solidFill>
            </a:endParaRPr>
          </a:p>
          <a:p>
            <a:pPr eaLnBrk="0" hangingPunct="0">
              <a:buFontTx/>
              <a:buChar char="•"/>
            </a:pPr>
            <a:r>
              <a:rPr lang="en-US" sz="1200" b="1">
                <a:solidFill>
                  <a:schemeClr val="bg1"/>
                </a:solidFill>
                <a:latin typeface="Calibri" pitchFamily="34" charset="0"/>
                <a:cs typeface="Times New Roman" pitchFamily="18" charset="0"/>
              </a:rPr>
              <a:t>Nu este obligatoriu sa existe o liniste absoluta cand sugarul doarme. Nu este nevoie sa existe o schimabare radicala in programul dumneavoastra cotidian (numai in cazul in care obisnuiti sa ascultati muzica foarte tare). Sugarul se obisnuieste cu zgomotele si nu se simte deranjat.</a:t>
            </a:r>
            <a:endParaRPr lang="ro-RO" sz="1100" b="1">
              <a:solidFill>
                <a:schemeClr val="bg1"/>
              </a:solidFill>
              <a:latin typeface="Calibri" pitchFamily="34" charset="0"/>
              <a:ea typeface="Calibri" pitchFamily="34" charset="0"/>
              <a:cs typeface="Times New Roman" pitchFamily="18" charset="0"/>
            </a:endParaRPr>
          </a:p>
          <a:p>
            <a:pPr eaLnBrk="0" hangingPunct="0">
              <a:buFontTx/>
              <a:buChar char="•"/>
            </a:pPr>
            <a:r>
              <a:rPr lang="en-US" sz="1200" b="1">
                <a:solidFill>
                  <a:schemeClr val="bg1"/>
                </a:solidFill>
                <a:latin typeface="Calibri" pitchFamily="34" charset="0"/>
                <a:cs typeface="Times New Roman" pitchFamily="18" charset="0"/>
              </a:rPr>
              <a:t>Nu il imbracati foarte gros, lasati-l sa ia aer si sa se miste liber. Caldura excesiva poate sa duca la supraincalzire. Temperatura cefei va va face sa intelegeti daca ii este cald sau nu.</a:t>
            </a:r>
            <a:endParaRPr lang="ro-RO" sz="1100" b="1">
              <a:solidFill>
                <a:schemeClr val="bg1"/>
              </a:solidFill>
              <a:latin typeface="Calibri" pitchFamily="34" charset="0"/>
              <a:ea typeface="Calibri" pitchFamily="34" charset="0"/>
              <a:cs typeface="Calibri" pitchFamily="34" charset="0"/>
            </a:endParaRPr>
          </a:p>
          <a:p>
            <a:pPr eaLnBrk="0" hangingPunct="0">
              <a:buFontTx/>
              <a:buChar char="•"/>
            </a:pPr>
            <a:r>
              <a:rPr lang="en-US" sz="1200" b="1">
                <a:solidFill>
                  <a:schemeClr val="bg1"/>
                </a:solidFill>
                <a:latin typeface="Calibri" pitchFamily="34" charset="0"/>
                <a:cs typeface="Times New Roman" pitchFamily="18" charset="0"/>
              </a:rPr>
              <a:t>Faceti placuta ora de somn, adoptand un plan: faceti-i patul, dati-i laptele, faceti-i baie, spalati-l pe dinti, puneti-i pijamaua, cititi-i o poveste si sarutati-l dulce de noapte buna! Urmand un “program de seara”, copilul se obisnuieste cu un ritual care il relaxeaza si il invata sa se bucure de somnul sau.</a:t>
            </a:r>
            <a:endParaRPr lang="ro-RO" sz="1100" b="1">
              <a:solidFill>
                <a:schemeClr val="bg1"/>
              </a:solidFill>
              <a:latin typeface="Calibri" pitchFamily="34" charset="0"/>
              <a:ea typeface="Calibri" pitchFamily="34" charset="0"/>
              <a:cs typeface="Calibri" pitchFamily="34" charset="0"/>
            </a:endParaRPr>
          </a:p>
          <a:p>
            <a:pPr eaLnBrk="0" hangingPunct="0">
              <a:buFontTx/>
              <a:buChar char="•"/>
            </a:pPr>
            <a:r>
              <a:rPr lang="en-US" sz="1200" b="1">
                <a:solidFill>
                  <a:schemeClr val="bg1"/>
                </a:solidFill>
                <a:latin typeface="Calibri" pitchFamily="34" charset="0"/>
                <a:cs typeface="Times New Roman" pitchFamily="18" charset="0"/>
              </a:rPr>
              <a:t>Este recomandabil ca sugarul sa doarma fara perna, mai ales cand este foarte mic (poate sa-i impiedice respiratia).</a:t>
            </a:r>
            <a:endParaRPr lang="ro-RO" sz="1100" b="1">
              <a:solidFill>
                <a:schemeClr val="bg1"/>
              </a:solidFill>
              <a:latin typeface="Calibri" pitchFamily="34" charset="0"/>
              <a:ea typeface="Calibri" pitchFamily="34" charset="0"/>
              <a:cs typeface="Calibri" pitchFamily="34" charset="0"/>
            </a:endParaRPr>
          </a:p>
          <a:p>
            <a:pPr eaLnBrk="0" hangingPunct="0">
              <a:buFontTx/>
              <a:buChar char="•"/>
            </a:pPr>
            <a:r>
              <a:rPr lang="en-US" sz="1200" b="1">
                <a:solidFill>
                  <a:schemeClr val="bg1"/>
                </a:solidFill>
                <a:latin typeface="Calibri" pitchFamily="34" charset="0"/>
                <a:cs typeface="Times New Roman" pitchFamily="18" charset="0"/>
              </a:rPr>
              <a:t>Cu scutece de unica folosinta, foarte bune absorbante, copilul se va simti mai uscat si va dormi mai linistit.</a:t>
            </a:r>
            <a:endParaRPr lang="ro-RO" sz="1100" b="1">
              <a:solidFill>
                <a:schemeClr val="bg1"/>
              </a:solidFill>
              <a:latin typeface="Calibri" pitchFamily="34" charset="0"/>
              <a:ea typeface="Calibri" pitchFamily="34" charset="0"/>
              <a:cs typeface="Calibri" pitchFamily="34" charset="0"/>
            </a:endParaRPr>
          </a:p>
          <a:p>
            <a:pPr eaLnBrk="0" hangingPunct="0">
              <a:buFontTx/>
              <a:buChar char="•"/>
            </a:pPr>
            <a:r>
              <a:rPr lang="en-US" sz="1200" b="1">
                <a:solidFill>
                  <a:schemeClr val="bg1"/>
                </a:solidFill>
                <a:latin typeface="Calibri" pitchFamily="34" charset="0"/>
                <a:cs typeface="Times New Roman" pitchFamily="18" charset="0"/>
              </a:rPr>
              <a:t>Sunetele catifelate si miscarea calma a jucariilor muzicale il “leagana” si il relaxeaza. Nu ii rapiti placerea de a dormi cu una dintre jucariile sale favorite; este suficient sa fiti convinsa ca se afla in siguranta.</a:t>
            </a:r>
            <a:endParaRPr lang="ro-RO" sz="800" b="1">
              <a:solidFill>
                <a:schemeClr val="bg1"/>
              </a:solidFill>
            </a:endParaRPr>
          </a:p>
          <a:p>
            <a:pPr eaLnBrk="0" hangingPunct="0"/>
            <a:endParaRPr lang="ro-RO" b="1">
              <a:solidFill>
                <a:schemeClr val="bg1"/>
              </a:solidFill>
            </a:endParaRPr>
          </a:p>
        </p:txBody>
      </p:sp>
    </p:spTree>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0" name="Imagine 3" descr="sick-15466.jpg"/>
          <p:cNvPicPr>
            <a:picLocks noChangeAspect="1"/>
          </p:cNvPicPr>
          <p:nvPr/>
        </p:nvPicPr>
        <p:blipFill>
          <a:blip r:embed="rId2" cstate="print"/>
          <a:srcRect/>
          <a:stretch>
            <a:fillRect/>
          </a:stretch>
        </p:blipFill>
        <p:spPr bwMode="auto">
          <a:xfrm>
            <a:off x="4214813" y="2500313"/>
            <a:ext cx="4643437" cy="4000500"/>
          </a:xfrm>
          <a:prstGeom prst="rect">
            <a:avLst/>
          </a:prstGeom>
          <a:noFill/>
          <a:ln w="9525">
            <a:noFill/>
            <a:miter lim="800000"/>
            <a:headEnd/>
            <a:tailEnd/>
          </a:ln>
        </p:spPr>
      </p:pic>
      <p:sp>
        <p:nvSpPr>
          <p:cNvPr id="53251" name="Rectangle 1"/>
          <p:cNvSpPr>
            <a:spLocks noChangeArrowheads="1"/>
          </p:cNvSpPr>
          <p:nvPr/>
        </p:nvSpPr>
        <p:spPr bwMode="auto">
          <a:xfrm>
            <a:off x="0" y="1041400"/>
            <a:ext cx="8286750" cy="5338763"/>
          </a:xfrm>
          <a:prstGeom prst="rect">
            <a:avLst/>
          </a:prstGeom>
          <a:noFill/>
          <a:ln w="9525">
            <a:noFill/>
            <a:miter lim="800000"/>
            <a:headEnd/>
            <a:tailEnd/>
          </a:ln>
        </p:spPr>
        <p:txBody>
          <a:bodyPr anchor="ctr">
            <a:spAutoFit/>
          </a:bodyPr>
          <a:lstStyle/>
          <a:p>
            <a:pPr eaLnBrk="0" hangingPunct="0"/>
            <a:r>
              <a:rPr lang="ro-RO" sz="1100" b="1">
                <a:solidFill>
                  <a:schemeClr val="bg1"/>
                </a:solidFill>
                <a:ea typeface="Times New Roman" pitchFamily="18" charset="0"/>
              </a:rPr>
              <a:t>Icterul fiziologic, este o dovada a faptului ca in sange se alfa un exces de bilirubina. Bilirubina este o substanta chimica eliberata in cursul procesului normal de descompunere a globulelor rosii imbatranite. </a:t>
            </a:r>
          </a:p>
          <a:p>
            <a:pPr eaLnBrk="0" hangingPunct="0"/>
            <a:r>
              <a:rPr lang="ro-RO" sz="1100" b="1">
                <a:solidFill>
                  <a:schemeClr val="bg1"/>
                </a:solidFill>
                <a:ea typeface="Times New Roman" pitchFamily="18" charset="0"/>
              </a:rPr>
              <a:t>Bilirubina exista in sangele fiecarui om, insa la nou-nascuti, nivelul bilirubinei este deseori crescut pentru ca bebelusii au, la nastere, un numar suplimentar de globule rosii. </a:t>
            </a:r>
          </a:p>
          <a:p>
            <a:pPr eaLnBrk="0" hangingPunct="0"/>
            <a:r>
              <a:rPr lang="ro-RO" sz="1100" b="1">
                <a:solidFill>
                  <a:schemeClr val="bg1"/>
                </a:solidFill>
                <a:ea typeface="Times New Roman" pitchFamily="18" charset="0"/>
              </a:rPr>
              <a:t>Bilirubina este prelucrata si eliminata prin ficat. Iar, pentru ca la nou-nascuti, ficatul nu functioneaza la intreaga capacitate, se produce acest gen de icter.</a:t>
            </a:r>
          </a:p>
          <a:p>
            <a:pPr eaLnBrk="0" hangingPunct="0"/>
            <a:r>
              <a:rPr lang="ro-RO" sz="1100" b="1">
                <a:solidFill>
                  <a:schemeClr val="bg1"/>
                </a:solidFill>
                <a:ea typeface="Times New Roman" pitchFamily="18" charset="0"/>
              </a:rPr>
              <a:t>Majoritatea bebelusilor cu forme usoare de icter isi recastiga culoarea rozalie sanatoasa fara nici un tratament special.</a:t>
            </a:r>
          </a:p>
          <a:p>
            <a:pPr eaLnBrk="0" hangingPunct="0"/>
            <a:r>
              <a:rPr lang="ro-RO" sz="1100" b="1">
                <a:solidFill>
                  <a:schemeClr val="bg1"/>
                </a:solidFill>
                <a:ea typeface="Times New Roman" pitchFamily="18" charset="0"/>
              </a:rPr>
              <a:t>Feluri de icter la nou nascuti</a:t>
            </a:r>
          </a:p>
          <a:p>
            <a:pPr eaLnBrk="0" hangingPunct="0"/>
            <a:r>
              <a:rPr lang="ro-RO" sz="1100" b="1" u="sng">
                <a:solidFill>
                  <a:schemeClr val="bg1"/>
                </a:solidFill>
                <a:ea typeface="Times New Roman" pitchFamily="18" charset="0"/>
              </a:rPr>
              <a:t>1. Icterul fiziologic.</a:t>
            </a:r>
            <a:br>
              <a:rPr lang="ro-RO" sz="1100" b="1" u="sng">
                <a:solidFill>
                  <a:schemeClr val="bg1"/>
                </a:solidFill>
                <a:ea typeface="Times New Roman" pitchFamily="18" charset="0"/>
              </a:rPr>
            </a:br>
            <a:r>
              <a:rPr lang="ro-RO" sz="1100" b="1">
                <a:solidFill>
                  <a:schemeClr val="bg1"/>
                </a:solidFill>
                <a:ea typeface="Times New Roman" pitchFamily="18" charset="0"/>
              </a:rPr>
              <a:t>Apare la bebelusii care au mai mult de o zi de la nastere, insa mai putin de o saptamana.</a:t>
            </a:r>
          </a:p>
          <a:p>
            <a:pPr eaLnBrk="0" hangingPunct="0"/>
            <a:r>
              <a:rPr lang="ro-RO" sz="1100" b="1">
                <a:solidFill>
                  <a:schemeClr val="bg1"/>
                </a:solidFill>
                <a:ea typeface="Times New Roman" pitchFamily="18" charset="0"/>
              </a:rPr>
              <a:t>Ce trebuie sa faceti in cazul icterului fiziologic?</a:t>
            </a:r>
            <a:br>
              <a:rPr lang="ro-RO" sz="1100" b="1">
                <a:solidFill>
                  <a:schemeClr val="bg1"/>
                </a:solidFill>
                <a:ea typeface="Times New Roman" pitchFamily="18" charset="0"/>
              </a:rPr>
            </a:br>
            <a:r>
              <a:rPr lang="ro-RO" sz="1100" b="1">
                <a:solidFill>
                  <a:schemeClr val="bg1"/>
                </a:solidFill>
                <a:ea typeface="Times New Roman" pitchFamily="18" charset="0"/>
              </a:rPr>
              <a:t>Va trebui sa va consultati cu medicul pediatru. Acesta va examina bebelusul si va prescrie un tratament necesar - numai daca este nevoie. In cele mai multe cazuri de icter fiziologic - nu este nevoie de nici un tratament.</a:t>
            </a:r>
          </a:p>
          <a:p>
            <a:pPr eaLnBrk="0" hangingPunct="0"/>
            <a:r>
              <a:rPr lang="ro-RO" sz="1100" b="1" u="sng">
                <a:solidFill>
                  <a:schemeClr val="bg1"/>
                </a:solidFill>
                <a:ea typeface="Times New Roman" pitchFamily="18" charset="0"/>
              </a:rPr>
              <a:t>2. Icterul de alaptare</a:t>
            </a:r>
            <a:r>
              <a:rPr lang="ro-RO" sz="1100" b="1">
                <a:solidFill>
                  <a:schemeClr val="bg1"/>
                </a:solidFill>
                <a:ea typeface="Times New Roman" pitchFamily="18" charset="0"/>
              </a:rPr>
              <a:t/>
            </a:r>
            <a:br>
              <a:rPr lang="ro-RO" sz="1100" b="1">
                <a:solidFill>
                  <a:schemeClr val="bg1"/>
                </a:solidFill>
                <a:ea typeface="Times New Roman" pitchFamily="18" charset="0"/>
              </a:rPr>
            </a:br>
            <a:r>
              <a:rPr lang="ro-RO" sz="1100" b="1">
                <a:solidFill>
                  <a:schemeClr val="bg1"/>
                </a:solidFill>
                <a:ea typeface="Times New Roman" pitchFamily="18" charset="0"/>
              </a:rPr>
              <a:t>Icterul de alaptare poate apare la bebelusul alaptat de 2-7 zile sau mai mare si se manifesta printr-o coloratie galbuie a pielii. </a:t>
            </a:r>
          </a:p>
          <a:p>
            <a:pPr eaLnBrk="0" hangingPunct="0"/>
            <a:r>
              <a:rPr lang="ro-RO" sz="1100" b="1">
                <a:solidFill>
                  <a:schemeClr val="bg1"/>
                </a:solidFill>
                <a:ea typeface="Times New Roman" pitchFamily="18" charset="0"/>
              </a:rPr>
              <a:t>Ce trebuie sa facetin in cazul icterului de alaptare?</a:t>
            </a:r>
            <a:br>
              <a:rPr lang="ro-RO" sz="1100" b="1">
                <a:solidFill>
                  <a:schemeClr val="bg1"/>
                </a:solidFill>
                <a:ea typeface="Times New Roman" pitchFamily="18" charset="0"/>
              </a:rPr>
            </a:br>
            <a:r>
              <a:rPr lang="ro-RO" sz="1100" b="1">
                <a:solidFill>
                  <a:schemeClr val="bg1"/>
                </a:solidFill>
                <a:ea typeface="Times New Roman" pitchFamily="18" charset="0"/>
              </a:rPr>
              <a:t>Icterul de alaptare poate semnala o alta afectiune a bebelusului, care necesita tratament de urgenta. Chemati imediat pediatrul. Va fi necesara efectuarea unor teste pentru determinarea cauzei icterului la bebelus - si se va stabili un tratament.</a:t>
            </a:r>
          </a:p>
          <a:p>
            <a:pPr eaLnBrk="0" hangingPunct="0"/>
            <a:r>
              <a:rPr lang="ro-RO" sz="1100" b="1" u="sng">
                <a:solidFill>
                  <a:schemeClr val="bg1"/>
                </a:solidFill>
                <a:ea typeface="Times New Roman" pitchFamily="18" charset="0"/>
              </a:rPr>
              <a:t>3. Atrezie biliara</a:t>
            </a:r>
            <a:r>
              <a:rPr lang="ro-RO" sz="1100" b="1">
                <a:solidFill>
                  <a:schemeClr val="bg1"/>
                </a:solidFill>
                <a:ea typeface="Times New Roman" pitchFamily="18" charset="0"/>
              </a:rPr>
              <a:t/>
            </a:r>
            <a:br>
              <a:rPr lang="ro-RO" sz="1100" b="1">
                <a:solidFill>
                  <a:schemeClr val="bg1"/>
                </a:solidFill>
                <a:ea typeface="Times New Roman" pitchFamily="18" charset="0"/>
              </a:rPr>
            </a:br>
            <a:r>
              <a:rPr lang="ro-RO" sz="1100" b="1">
                <a:solidFill>
                  <a:schemeClr val="bg1"/>
                </a:solidFill>
                <a:ea typeface="Times New Roman" pitchFamily="18" charset="0"/>
              </a:rPr>
              <a:t>Atrezia biliara este un blocaj al canalelor biliare si se poate produce daca bebelusul are peste 2 saptamani de la nastere si inca are icter. Inca un semn este faptul ca scaunele au o culoare neobisnuit de palida.</a:t>
            </a:r>
          </a:p>
          <a:p>
            <a:pPr eaLnBrk="0" hangingPunct="0"/>
            <a:r>
              <a:rPr lang="ro-RO" sz="1100" b="1">
                <a:solidFill>
                  <a:schemeClr val="bg1"/>
                </a:solidFill>
                <a:ea typeface="Times New Roman" pitchFamily="18" charset="0"/>
              </a:rPr>
              <a:t>Ce trebuie sa faceti in cazul atreziei biliare?</a:t>
            </a:r>
            <a:br>
              <a:rPr lang="ro-RO" sz="1100" b="1">
                <a:solidFill>
                  <a:schemeClr val="bg1"/>
                </a:solidFill>
                <a:ea typeface="Times New Roman" pitchFamily="18" charset="0"/>
              </a:rPr>
            </a:br>
            <a:r>
              <a:rPr lang="ro-RO" sz="1100" b="1">
                <a:solidFill>
                  <a:schemeClr val="bg1"/>
                </a:solidFill>
                <a:ea typeface="Times New Roman" pitchFamily="18" charset="0"/>
              </a:rPr>
              <a:t>Chemati de urgenta medicul pediatru care va examina bebelusul si va determina cauza acestui tip de icter. Nu va alarmati insa. Unii bebelusi raman icterici o perioada mai lunga - iara cest lucru nu este periculos sau alarmant.</a:t>
            </a:r>
          </a:p>
          <a:p>
            <a:pPr eaLnBrk="0" hangingPunct="0"/>
            <a:r>
              <a:rPr lang="ro-RO" sz="1100" b="1">
                <a:solidFill>
                  <a:schemeClr val="bg1"/>
                </a:solidFill>
                <a:ea typeface="Times New Roman" pitchFamily="18" charset="0"/>
              </a:rPr>
              <a:t>Cum se trateaza icterul la nou-nascuti?</a:t>
            </a:r>
          </a:p>
          <a:p>
            <a:pPr eaLnBrk="0" hangingPunct="0"/>
            <a:r>
              <a:rPr lang="ro-RO" sz="1100" b="1">
                <a:solidFill>
                  <a:schemeClr val="bg1"/>
                </a:solidFill>
                <a:ea typeface="Times New Roman" pitchFamily="18" charset="0"/>
              </a:rPr>
              <a:t>Bilirubina este in general inofensiva la un bebelus sanatos. Totusi, daca este lasata sa se acumuleze pina la un nivel ridicat, poate provoca leziuni cerebrale nou-nascutului.</a:t>
            </a:r>
          </a:p>
          <a:p>
            <a:pPr eaLnBrk="0" hangingPunct="0"/>
            <a:r>
              <a:rPr lang="ro-RO" sz="1100" b="1">
                <a:solidFill>
                  <a:schemeClr val="bg1"/>
                </a:solidFill>
                <a:ea typeface="Times New Roman" pitchFamily="18" charset="0"/>
              </a:rPr>
              <a:t>Daca nivelul sanguin al bilirubinei ste foarte ridicat sau daca bebelusul este vulnerabil (prematuritate sau o boala genetica) - pediatrul poate prescrie fototerapie.</a:t>
            </a:r>
          </a:p>
        </p:txBody>
      </p:sp>
      <p:sp>
        <p:nvSpPr>
          <p:cNvPr id="7" name="CasetăText 6"/>
          <p:cNvSpPr txBox="1"/>
          <p:nvPr/>
        </p:nvSpPr>
        <p:spPr>
          <a:xfrm>
            <a:off x="2571750" y="285750"/>
            <a:ext cx="2928938" cy="646113"/>
          </a:xfrm>
          <a:prstGeom prst="rect">
            <a:avLst/>
          </a:prstGeom>
          <a:noFill/>
        </p:spPr>
        <p:txBody>
          <a:bodyPr>
            <a:spAutoFit/>
          </a:bodyPr>
          <a:lstStyle/>
          <a:p>
            <a:pPr>
              <a:defRPr/>
            </a:pPr>
            <a:r>
              <a:rPr lang="ro-RO" b="1" i="1" dirty="0">
                <a:solidFill>
                  <a:schemeClr val="accent3">
                    <a:lumMod val="75000"/>
                  </a:schemeClr>
                </a:solidFill>
                <a:latin typeface="Arial" pitchFamily="34" charset="0"/>
                <a:ea typeface="Times New Roman" pitchFamily="18" charset="0"/>
                <a:cs typeface="Arial" pitchFamily="34" charset="0"/>
              </a:rPr>
              <a:t>De ce se produce icterul la nou </a:t>
            </a:r>
            <a:r>
              <a:rPr lang="ro-RO" b="1" i="1" dirty="0" err="1">
                <a:solidFill>
                  <a:schemeClr val="accent3">
                    <a:lumMod val="75000"/>
                  </a:schemeClr>
                </a:solidFill>
                <a:latin typeface="Arial" pitchFamily="34" charset="0"/>
                <a:ea typeface="Times New Roman" pitchFamily="18" charset="0"/>
                <a:cs typeface="Arial" pitchFamily="34" charset="0"/>
              </a:rPr>
              <a:t>nascuti</a:t>
            </a:r>
            <a:r>
              <a:rPr lang="ro-RO" b="1" i="1" dirty="0">
                <a:solidFill>
                  <a:schemeClr val="accent3">
                    <a:lumMod val="75000"/>
                  </a:schemeClr>
                </a:solidFill>
                <a:latin typeface="Arial" pitchFamily="34" charset="0"/>
                <a:ea typeface="Times New Roman" pitchFamily="18" charset="0"/>
                <a:cs typeface="Arial" pitchFamily="34" charset="0"/>
              </a:rPr>
              <a:t>?</a:t>
            </a:r>
            <a:endParaRPr lang="ro-RO" sz="3200" b="1" i="1" dirty="0">
              <a:solidFill>
                <a:schemeClr val="accent3">
                  <a:lumMod val="75000"/>
                </a:schemeClr>
              </a:solidFill>
              <a:latin typeface="Arial" pitchFamily="34" charset="0"/>
              <a:ea typeface="Times New Roman" pitchFamily="18" charset="0"/>
              <a:cs typeface="Arial" pitchFamily="34" charset="0"/>
            </a:endParaRPr>
          </a:p>
        </p:txBody>
      </p:sp>
    </p:spTree>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4" name="Imagine 3" descr="3000.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54275" name="Rectangle 1"/>
          <p:cNvSpPr>
            <a:spLocks noChangeArrowheads="1"/>
          </p:cNvSpPr>
          <p:nvPr/>
        </p:nvSpPr>
        <p:spPr bwMode="auto">
          <a:xfrm>
            <a:off x="1357313" y="2071688"/>
            <a:ext cx="7358062" cy="3862387"/>
          </a:xfrm>
          <a:prstGeom prst="rect">
            <a:avLst/>
          </a:prstGeom>
          <a:noFill/>
          <a:ln w="9525">
            <a:noFill/>
            <a:miter lim="800000"/>
            <a:headEnd/>
            <a:tailEnd/>
          </a:ln>
        </p:spPr>
        <p:txBody>
          <a:bodyPr anchor="ctr">
            <a:spAutoFit/>
          </a:bodyPr>
          <a:lstStyle/>
          <a:p>
            <a:pPr>
              <a:buFontTx/>
              <a:buChar char="•"/>
              <a:tabLst>
                <a:tab pos="457200" algn="l"/>
              </a:tabLst>
            </a:pPr>
            <a:r>
              <a:rPr lang="ro-RO" sz="1000" b="1">
                <a:solidFill>
                  <a:srgbClr val="FF0000"/>
                </a:solidFill>
                <a:ea typeface="Times New Roman" pitchFamily="18" charset="0"/>
              </a:rPr>
              <a:t>Activitate redusa si letargie</a:t>
            </a:r>
            <a:r>
              <a:rPr lang="ro-RO" sz="1000" b="1">
                <a:solidFill>
                  <a:srgbClr val="000000"/>
                </a:solidFill>
                <a:ea typeface="Times New Roman" pitchFamily="18" charset="0"/>
              </a:rPr>
              <a:t> </a:t>
            </a:r>
            <a:endParaRPr lang="ro-RO" sz="800" b="1">
              <a:ea typeface="Times New Roman" pitchFamily="18" charset="0"/>
            </a:endParaRPr>
          </a:p>
          <a:p>
            <a:pPr eaLnBrk="0" hangingPunct="0">
              <a:tabLst>
                <a:tab pos="457200" algn="l"/>
              </a:tabLst>
            </a:pPr>
            <a:r>
              <a:rPr lang="ro-RO" sz="1000" b="1">
                <a:solidFill>
                  <a:srgbClr val="2F2F2F"/>
                </a:solidFill>
                <a:ea typeface="Times New Roman" pitchFamily="18" charset="0"/>
              </a:rPr>
              <a:t>Nou nascutii tin ochii inchisi majoritatea timpului dar ii deschid dupa o stimulare usoara. Daca un nou nascut are un plins incet dupa ce inainte avea un plins rasunator </a:t>
            </a:r>
            <a:r>
              <a:rPr lang="ro-RO" sz="1000" b="1">
                <a:solidFill>
                  <a:srgbClr val="2F2F2F"/>
                </a:solidFill>
                <a:latin typeface="Calibri" pitchFamily="34" charset="0"/>
                <a:ea typeface="Times New Roman" pitchFamily="18" charset="0"/>
              </a:rPr>
              <a:t>–</a:t>
            </a:r>
            <a:r>
              <a:rPr lang="ro-RO" sz="1000" b="1">
                <a:solidFill>
                  <a:srgbClr val="2F2F2F"/>
                </a:solidFill>
                <a:ea typeface="Times New Roman" pitchFamily="18" charset="0"/>
              </a:rPr>
              <a:t> sau daca nu vrea sa fie hranit sau devine placid si neatent </a:t>
            </a:r>
            <a:r>
              <a:rPr lang="ro-RO" sz="1000" b="1">
                <a:solidFill>
                  <a:srgbClr val="2F2F2F"/>
                </a:solidFill>
                <a:latin typeface="Calibri" pitchFamily="34" charset="0"/>
                <a:ea typeface="Times New Roman" pitchFamily="18" charset="0"/>
              </a:rPr>
              <a:t>–</a:t>
            </a:r>
            <a:r>
              <a:rPr lang="ro-RO" sz="1000" b="1">
                <a:solidFill>
                  <a:srgbClr val="2F2F2F"/>
                </a:solidFill>
                <a:ea typeface="Times New Roman" pitchFamily="18" charset="0"/>
              </a:rPr>
              <a:t> cereti imediat sfatul medicului. </a:t>
            </a:r>
            <a:endParaRPr lang="ro-RO" sz="1200" b="1">
              <a:solidFill>
                <a:srgbClr val="000000"/>
              </a:solidFill>
              <a:ea typeface="Times New Roman" pitchFamily="18" charset="0"/>
            </a:endParaRPr>
          </a:p>
          <a:p>
            <a:pPr eaLnBrk="0" hangingPunct="0">
              <a:tabLst>
                <a:tab pos="457200" algn="l"/>
              </a:tabLst>
            </a:pPr>
            <a:r>
              <a:rPr lang="ro-RO" sz="1000" b="1">
                <a:solidFill>
                  <a:srgbClr val="2F2F2F"/>
                </a:solidFill>
                <a:ea typeface="Times New Roman" pitchFamily="18" charset="0"/>
              </a:rPr>
              <a:t>Un asemenea nou nascut poate fi prea mic (in greutate) sau prematur, poate avea o infectie sau poate sa ii fie frig. Retineti ca iritabilitatea la nou nascuti este destul de rara comparativ cu activitatea redusa.</a:t>
            </a:r>
            <a:r>
              <a:rPr lang="ro-RO" sz="1000" b="1">
                <a:solidFill>
                  <a:srgbClr val="000000"/>
                </a:solidFill>
                <a:ea typeface="Times New Roman" pitchFamily="18" charset="0"/>
              </a:rPr>
              <a:t> </a:t>
            </a:r>
            <a:endParaRPr lang="ro-RO" sz="1200" b="1">
              <a:solidFill>
                <a:srgbClr val="000000"/>
              </a:solidFill>
              <a:ea typeface="Times New Roman" pitchFamily="18" charset="0"/>
            </a:endParaRPr>
          </a:p>
          <a:p>
            <a:pPr eaLnBrk="0" hangingPunct="0">
              <a:tabLst>
                <a:tab pos="457200" algn="l"/>
              </a:tabLst>
            </a:pPr>
            <a:r>
              <a:rPr lang="ro-RO" sz="900" b="1">
                <a:solidFill>
                  <a:srgbClr val="414141"/>
                </a:solidFill>
                <a:ea typeface="Times New Roman" pitchFamily="18" charset="0"/>
              </a:rPr>
              <a:t>	</a:t>
            </a:r>
            <a:endParaRPr lang="ro-RO" sz="1200" b="1">
              <a:solidFill>
                <a:srgbClr val="000000"/>
              </a:solidFill>
              <a:ea typeface="Times New Roman" pitchFamily="18" charset="0"/>
            </a:endParaRPr>
          </a:p>
          <a:p>
            <a:pPr eaLnBrk="0" hangingPunct="0">
              <a:buFontTx/>
              <a:buChar char="•"/>
              <a:tabLst>
                <a:tab pos="457200" algn="l"/>
              </a:tabLst>
            </a:pPr>
            <a:r>
              <a:rPr lang="ro-RO" sz="1000" b="1">
                <a:solidFill>
                  <a:srgbClr val="FF0000"/>
                </a:solidFill>
                <a:ea typeface="Times New Roman" pitchFamily="18" charset="0"/>
              </a:rPr>
              <a:t>Dificultati de respiratie</a:t>
            </a:r>
            <a:r>
              <a:rPr lang="ro-RO" sz="1000" b="1">
                <a:solidFill>
                  <a:srgbClr val="000000"/>
                </a:solidFill>
                <a:ea typeface="Times New Roman" pitchFamily="18" charset="0"/>
              </a:rPr>
              <a:t> </a:t>
            </a:r>
            <a:endParaRPr lang="ro-RO" sz="800" b="1"/>
          </a:p>
          <a:p>
            <a:pPr eaLnBrk="0" hangingPunct="0">
              <a:tabLst>
                <a:tab pos="457200" algn="l"/>
              </a:tabLst>
            </a:pPr>
            <a:r>
              <a:rPr lang="ro-RO" sz="1000" b="1">
                <a:solidFill>
                  <a:srgbClr val="2F2F2F"/>
                </a:solidFill>
                <a:cs typeface="Times New Roman" pitchFamily="18" charset="0"/>
              </a:rPr>
              <a:t>Respiratie rapida - mai mult decit 60/minut, inspirari profunde cu piept ridicat si abdomen adinc </a:t>
            </a:r>
            <a:r>
              <a:rPr lang="ro-RO" sz="1000" b="1">
                <a:solidFill>
                  <a:srgbClr val="2F2F2F"/>
                </a:solidFill>
                <a:latin typeface="Calibri" pitchFamily="34" charset="0"/>
                <a:cs typeface="Times New Roman" pitchFamily="18" charset="0"/>
              </a:rPr>
              <a:t>–</a:t>
            </a:r>
            <a:r>
              <a:rPr lang="ro-RO" sz="1000" b="1">
                <a:solidFill>
                  <a:srgbClr val="2F2F2F"/>
                </a:solidFill>
                <a:cs typeface="Times New Roman" pitchFamily="18" charset="0"/>
              </a:rPr>
              <a:t> sunete infundate ce vin odata cu respiratie, buze si limba de culoare albastrui - sint toate simptome de boala la noul-nascut. Puteti numara rata respiratiei la copilas atunci cind este linisitit sau se odihneste - si nu atunci cind plinge sau imediat dupa ce a fost hranit.</a:t>
            </a:r>
            <a:r>
              <a:rPr lang="ro-RO" sz="1000" b="1">
                <a:solidFill>
                  <a:srgbClr val="000000"/>
                </a:solidFill>
                <a:cs typeface="Times New Roman" pitchFamily="18" charset="0"/>
              </a:rPr>
              <a:t> </a:t>
            </a:r>
            <a:endParaRPr lang="ro-RO" sz="1200" b="1">
              <a:solidFill>
                <a:srgbClr val="000000"/>
              </a:solidFill>
              <a:cs typeface="Times New Roman" pitchFamily="18" charset="0"/>
            </a:endParaRPr>
          </a:p>
          <a:p>
            <a:pPr eaLnBrk="0" hangingPunct="0">
              <a:buFontTx/>
              <a:buChar char="•"/>
              <a:tabLst>
                <a:tab pos="457200" algn="l"/>
              </a:tabLst>
            </a:pPr>
            <a:r>
              <a:rPr lang="ro-RO" sz="900" b="1">
                <a:solidFill>
                  <a:srgbClr val="FF0000"/>
                </a:solidFill>
                <a:cs typeface="Times New Roman" pitchFamily="18" charset="0"/>
              </a:rPr>
              <a:t>Intirzierea iesirii cu scaunul sau a urinei</a:t>
            </a:r>
            <a:r>
              <a:rPr lang="ro-RO" sz="900" b="1">
                <a:solidFill>
                  <a:srgbClr val="414141"/>
                </a:solidFill>
                <a:cs typeface="Times New Roman" pitchFamily="18" charset="0"/>
              </a:rPr>
              <a:t> </a:t>
            </a:r>
            <a:endParaRPr lang="ro-RO" sz="800" b="1"/>
          </a:p>
          <a:p>
            <a:pPr eaLnBrk="0" hangingPunct="0">
              <a:tabLst>
                <a:tab pos="457200" algn="l"/>
              </a:tabLst>
            </a:pPr>
            <a:r>
              <a:rPr lang="ro-RO" sz="900" b="1">
                <a:solidFill>
                  <a:srgbClr val="414141"/>
                </a:solidFill>
                <a:cs typeface="Times New Roman" pitchFamily="18" charset="0"/>
              </a:rPr>
              <a:t>Nou nascutii trebuie sa iasa cu primul scaun (meconium) si cu urina in decursul primelor 24 de ore si respectiv 48 de ore. Nou nascutii sanataosi pot avea pina la 8 </a:t>
            </a:r>
            <a:r>
              <a:rPr lang="ro-RO" sz="900" b="1">
                <a:solidFill>
                  <a:srgbClr val="414141"/>
                </a:solidFill>
                <a:latin typeface="Calibri" pitchFamily="34" charset="0"/>
                <a:cs typeface="Times New Roman" pitchFamily="18" charset="0"/>
              </a:rPr>
              <a:t>–</a:t>
            </a:r>
            <a:r>
              <a:rPr lang="ro-RO" sz="900" b="1">
                <a:solidFill>
                  <a:srgbClr val="414141"/>
                </a:solidFill>
                <a:cs typeface="Times New Roman" pitchFamily="18" charset="0"/>
              </a:rPr>
              <a:t> 12 scaune pe zi. Acest lucru este normal si nu este nici o cauza de neliniste daca nou nascutul maninca bine, este activi si creste normal in greutate. </a:t>
            </a:r>
            <a:endParaRPr lang="ro-RO" sz="800" b="1"/>
          </a:p>
          <a:p>
            <a:pPr eaLnBrk="0" hangingPunct="0">
              <a:buFontTx/>
              <a:buChar char="•"/>
              <a:tabLst>
                <a:tab pos="457200" algn="l"/>
              </a:tabLst>
            </a:pPr>
            <a:r>
              <a:rPr lang="ro-RO" sz="900" b="1">
                <a:solidFill>
                  <a:srgbClr val="FF0000"/>
                </a:solidFill>
                <a:cs typeface="Times New Roman" pitchFamily="18" charset="0"/>
              </a:rPr>
              <a:t>Vomitatul </a:t>
            </a:r>
            <a:endParaRPr lang="ro-RO" sz="800" b="1"/>
          </a:p>
          <a:p>
            <a:pPr eaLnBrk="0" hangingPunct="0">
              <a:buFontTx/>
              <a:buChar char="•"/>
              <a:tabLst>
                <a:tab pos="457200" algn="l"/>
              </a:tabLst>
            </a:pPr>
            <a:r>
              <a:rPr lang="ro-RO" sz="900" b="1">
                <a:solidFill>
                  <a:srgbClr val="414141"/>
                </a:solidFill>
                <a:cs typeface="Times New Roman" pitchFamily="18" charset="0"/>
              </a:rPr>
              <a:t>Majoritatea copiilor elimina pe gura o cantitate mica de lapte – duupa ce au fost hraniti. Aceasta se datoreaza eliminarii aerul ingurgitat odata cu laptele pe care tocmai l-au ‘servit'. </a:t>
            </a:r>
            <a:endParaRPr lang="ro-RO" sz="1200" b="1">
              <a:solidFill>
                <a:srgbClr val="000000"/>
              </a:solidFill>
              <a:cs typeface="Times New Roman" pitchFamily="18" charset="0"/>
            </a:endParaRPr>
          </a:p>
          <a:p>
            <a:pPr eaLnBrk="0" hangingPunct="0">
              <a:buFontTx/>
              <a:buChar char="•"/>
              <a:tabLst>
                <a:tab pos="457200" algn="l"/>
              </a:tabLst>
            </a:pPr>
            <a:r>
              <a:rPr lang="ro-RO" sz="900" b="1">
                <a:solidFill>
                  <a:srgbClr val="414141"/>
                </a:solidFill>
                <a:cs typeface="Times New Roman" pitchFamily="18" charset="0"/>
              </a:rPr>
              <a:t>Daca insa vomitul este persistent, cu forta, lichidul eliminat este de culoare verzui-maroniu – cereti sfatul medicului imediat.</a:t>
            </a:r>
            <a:endParaRPr lang="ro-RO" sz="1200" b="1">
              <a:solidFill>
                <a:srgbClr val="000000"/>
              </a:solidFill>
              <a:cs typeface="Times New Roman" pitchFamily="18" charset="0"/>
            </a:endParaRPr>
          </a:p>
          <a:p>
            <a:pPr eaLnBrk="0" hangingPunct="0">
              <a:buFontTx/>
              <a:buChar char="•"/>
              <a:tabLst>
                <a:tab pos="457200" algn="l"/>
              </a:tabLst>
            </a:pPr>
            <a:r>
              <a:rPr lang="ro-RO" sz="900" b="1">
                <a:solidFill>
                  <a:srgbClr val="FF0000"/>
                </a:solidFill>
                <a:cs typeface="Times New Roman" pitchFamily="18" charset="0"/>
              </a:rPr>
              <a:t>Pierdere excesiva de greutate</a:t>
            </a:r>
            <a:r>
              <a:rPr lang="ro-RO" sz="900" b="1">
                <a:solidFill>
                  <a:srgbClr val="414141"/>
                </a:solidFill>
                <a:cs typeface="Times New Roman" pitchFamily="18" charset="0"/>
              </a:rPr>
              <a:t> </a:t>
            </a:r>
            <a:endParaRPr lang="ro-RO" sz="800" b="1"/>
          </a:p>
          <a:p>
            <a:pPr eaLnBrk="0" hangingPunct="0">
              <a:tabLst>
                <a:tab pos="457200" algn="l"/>
              </a:tabLst>
            </a:pPr>
            <a:r>
              <a:rPr lang="ro-RO" sz="900" b="1">
                <a:solidFill>
                  <a:srgbClr val="414141"/>
                </a:solidFill>
                <a:cs typeface="Times New Roman" pitchFamily="18" charset="0"/>
              </a:rPr>
              <a:t>In mod normal, in primele 7-10 zile de viata - noul nascut poate pierde de la 8 pina la 10% din greutatea de la nastere. La sfarsitul celor 10 zile </a:t>
            </a:r>
            <a:r>
              <a:rPr lang="ro-RO" sz="900" b="1">
                <a:solidFill>
                  <a:srgbClr val="414141"/>
                </a:solidFill>
                <a:latin typeface="Calibri" pitchFamily="34" charset="0"/>
                <a:cs typeface="Times New Roman" pitchFamily="18" charset="0"/>
              </a:rPr>
              <a:t>–</a:t>
            </a:r>
            <a:r>
              <a:rPr lang="ro-RO" sz="900" b="1">
                <a:solidFill>
                  <a:srgbClr val="414141"/>
                </a:solidFill>
                <a:cs typeface="Times New Roman" pitchFamily="18" charset="0"/>
              </a:rPr>
              <a:t> va reveni la greutatea initiala de la nastere. </a:t>
            </a:r>
            <a:endParaRPr lang="ro-RO" sz="1200" b="1">
              <a:solidFill>
                <a:srgbClr val="000000"/>
              </a:solidFill>
              <a:cs typeface="Times New Roman" pitchFamily="18" charset="0"/>
            </a:endParaRPr>
          </a:p>
          <a:p>
            <a:pPr eaLnBrk="0" hangingPunct="0">
              <a:tabLst>
                <a:tab pos="457200" algn="l"/>
              </a:tabLst>
            </a:pPr>
            <a:r>
              <a:rPr lang="ro-RO" sz="900" b="1">
                <a:solidFill>
                  <a:srgbClr val="414141"/>
                </a:solidFill>
                <a:cs typeface="Times New Roman" pitchFamily="18" charset="0"/>
              </a:rPr>
              <a:t>Daca insa va pierde mai mult decit atit sau daca va reveni la greutatea de la nastere prea incet </a:t>
            </a:r>
            <a:r>
              <a:rPr lang="ro-RO" sz="900" b="1">
                <a:solidFill>
                  <a:srgbClr val="414141"/>
                </a:solidFill>
                <a:latin typeface="Calibri" pitchFamily="34" charset="0"/>
                <a:cs typeface="Times New Roman" pitchFamily="18" charset="0"/>
              </a:rPr>
              <a:t>–</a:t>
            </a:r>
            <a:r>
              <a:rPr lang="ro-RO" sz="900" b="1">
                <a:solidFill>
                  <a:srgbClr val="414141"/>
                </a:solidFill>
                <a:cs typeface="Times New Roman" pitchFamily="18" charset="0"/>
              </a:rPr>
              <a:t> este un semn ca micutul este bolnav sau ca nu primeste suficient lapte.</a:t>
            </a:r>
            <a:endParaRPr lang="ro-RO" b="1"/>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a:xfrm>
            <a:off x="642910" y="1643050"/>
            <a:ext cx="7772400" cy="1362456"/>
          </a:xfrm>
        </p:spPr>
        <p:txBody>
          <a:bodyPr/>
          <a:lstStyle/>
          <a:p>
            <a:pPr fontAlgn="auto">
              <a:spcAft>
                <a:spcPts val="0"/>
              </a:spcAft>
              <a:defRPr/>
            </a:pPr>
            <a:r>
              <a:rPr lang="ro-RO" sz="4400" smtClean="0"/>
              <a:t>Exista un moment optim pentru a deveni </a:t>
            </a:r>
            <a:r>
              <a:rPr lang="ro-RO" sz="4400" err="1" smtClean="0"/>
              <a:t>parinte</a:t>
            </a:r>
            <a:r>
              <a:rPr lang="ro-RO" sz="4400" smtClean="0"/>
              <a:t>?</a:t>
            </a:r>
            <a:r>
              <a:rPr lang="ro-RO" smtClean="0"/>
              <a:t/>
            </a:r>
            <a:br>
              <a:rPr lang="ro-RO" smtClean="0"/>
            </a:br>
            <a:endParaRPr lang="ro-RO"/>
          </a:p>
        </p:txBody>
      </p:sp>
      <p:sp>
        <p:nvSpPr>
          <p:cNvPr id="3" name="Substituent text 2"/>
          <p:cNvSpPr>
            <a:spLocks noGrp="1"/>
          </p:cNvSpPr>
          <p:nvPr>
            <p:ph type="body" idx="1"/>
          </p:nvPr>
        </p:nvSpPr>
        <p:spPr>
          <a:xfrm>
            <a:off x="1643063" y="2643188"/>
            <a:ext cx="7286625" cy="4214812"/>
          </a:xfrm>
        </p:spPr>
        <p:txBody>
          <a:bodyPr>
            <a:normAutofit fontScale="47500" lnSpcReduction="20000"/>
          </a:bodyPr>
          <a:lstStyle/>
          <a:p>
            <a:pPr fontAlgn="auto">
              <a:spcAft>
                <a:spcPts val="0"/>
              </a:spcAft>
              <a:buClr>
                <a:schemeClr val="accent3"/>
              </a:buClr>
              <a:buFont typeface="Wingdings 2"/>
              <a:buNone/>
              <a:defRPr/>
            </a:pPr>
            <a:r>
              <a:rPr lang="ro-RO" b="1" dirty="0" smtClean="0">
                <a:solidFill>
                  <a:schemeClr val="bg1">
                    <a:lumMod val="95000"/>
                    <a:lumOff val="5000"/>
                  </a:schemeClr>
                </a:solidFill>
              </a:rPr>
              <a:t>Daca va </a:t>
            </a:r>
            <a:r>
              <a:rPr lang="ro-RO" b="1" dirty="0" err="1" smtClean="0">
                <a:solidFill>
                  <a:schemeClr val="bg1">
                    <a:lumMod val="95000"/>
                    <a:lumOff val="5000"/>
                  </a:schemeClr>
                </a:solidFill>
              </a:rPr>
              <a:t>intrebati</a:t>
            </a:r>
            <a:r>
              <a:rPr lang="ro-RO" b="1" dirty="0" smtClean="0">
                <a:solidFill>
                  <a:schemeClr val="bg1">
                    <a:lumMod val="95000"/>
                    <a:lumOff val="5000"/>
                  </a:schemeClr>
                </a:solidFill>
              </a:rPr>
              <a:t> partenerul </a:t>
            </a:r>
            <a:r>
              <a:rPr lang="ro-RO" b="1" dirty="0" err="1" smtClean="0">
                <a:solidFill>
                  <a:schemeClr val="bg1">
                    <a:lumMod val="95000"/>
                    <a:lumOff val="5000"/>
                  </a:schemeClr>
                </a:solidFill>
              </a:rPr>
              <a:t>cand</a:t>
            </a:r>
            <a:r>
              <a:rPr lang="ro-RO" b="1" dirty="0" smtClean="0">
                <a:solidFill>
                  <a:schemeClr val="bg1">
                    <a:lumMod val="95000"/>
                    <a:lumOff val="5000"/>
                  </a:schemeClr>
                </a:solidFill>
              </a:rPr>
              <a:t> crede ca e momentul potrivit pentru a deveni </a:t>
            </a:r>
            <a:r>
              <a:rPr lang="ro-RO" b="1" dirty="0" err="1" smtClean="0">
                <a:solidFill>
                  <a:schemeClr val="bg1">
                    <a:lumMod val="95000"/>
                    <a:lumOff val="5000"/>
                  </a:schemeClr>
                </a:solidFill>
              </a:rPr>
              <a:t>parinte</a:t>
            </a:r>
            <a:r>
              <a:rPr lang="ro-RO" b="1" dirty="0" smtClean="0">
                <a:solidFill>
                  <a:schemeClr val="bg1">
                    <a:lumMod val="95000"/>
                    <a:lumOff val="5000"/>
                  </a:schemeClr>
                </a:solidFill>
              </a:rPr>
              <a:t> in 75% din cazuri el va </a:t>
            </a:r>
            <a:r>
              <a:rPr lang="ro-RO" b="1" dirty="0" err="1" smtClean="0">
                <a:solidFill>
                  <a:schemeClr val="bg1">
                    <a:lumMod val="95000"/>
                    <a:lumOff val="5000"/>
                  </a:schemeClr>
                </a:solidFill>
              </a:rPr>
              <a:t>raspunde</a:t>
            </a:r>
            <a:r>
              <a:rPr lang="ro-RO" b="1" dirty="0" smtClean="0">
                <a:solidFill>
                  <a:schemeClr val="bg1">
                    <a:lumMod val="95000"/>
                    <a:lumOff val="5000"/>
                  </a:schemeClr>
                </a:solidFill>
              </a:rPr>
              <a:t>: </a:t>
            </a:r>
          </a:p>
          <a:p>
            <a:pPr fontAlgn="auto">
              <a:spcAft>
                <a:spcPts val="0"/>
              </a:spcAft>
              <a:buClr>
                <a:schemeClr val="accent3"/>
              </a:buClr>
              <a:buFont typeface="Wingdings 2"/>
              <a:buNone/>
              <a:defRPr/>
            </a:pPr>
            <a:r>
              <a:rPr lang="ro-RO" b="1" i="1" dirty="0" smtClean="0">
                <a:solidFill>
                  <a:schemeClr val="bg1">
                    <a:lumMod val="95000"/>
                    <a:lumOff val="5000"/>
                  </a:schemeClr>
                </a:solidFill>
              </a:rPr>
              <a:t>Vom fi </a:t>
            </a:r>
            <a:r>
              <a:rPr lang="ro-RO" b="1" i="1" dirty="0" err="1" smtClean="0">
                <a:solidFill>
                  <a:schemeClr val="bg1">
                    <a:lumMod val="95000"/>
                    <a:lumOff val="5000"/>
                  </a:schemeClr>
                </a:solidFill>
              </a:rPr>
              <a:t>pregatiti</a:t>
            </a:r>
            <a:r>
              <a:rPr lang="ro-RO" b="1" i="1" dirty="0" smtClean="0">
                <a:solidFill>
                  <a:schemeClr val="bg1">
                    <a:lumMod val="95000"/>
                    <a:lumOff val="5000"/>
                  </a:schemeClr>
                </a:solidFill>
              </a:rPr>
              <a:t> pentru aceasta atunci </a:t>
            </a:r>
            <a:r>
              <a:rPr lang="ro-RO" b="1" i="1" dirty="0" err="1" smtClean="0">
                <a:solidFill>
                  <a:schemeClr val="bg1">
                    <a:lumMod val="95000"/>
                    <a:lumOff val="5000"/>
                  </a:schemeClr>
                </a:solidFill>
              </a:rPr>
              <a:t>cand</a:t>
            </a:r>
            <a:r>
              <a:rPr lang="ro-RO" b="1" i="1" dirty="0" smtClean="0">
                <a:solidFill>
                  <a:schemeClr val="bg1">
                    <a:lumMod val="95000"/>
                    <a:lumOff val="5000"/>
                  </a:schemeClr>
                </a:solidFill>
              </a:rPr>
              <a:t> vom fi in stare sa avem grija de propria persoana si ne va </a:t>
            </a:r>
            <a:r>
              <a:rPr lang="ro-RO" b="1" i="1" dirty="0" err="1" smtClean="0">
                <a:solidFill>
                  <a:schemeClr val="bg1">
                    <a:lumMod val="95000"/>
                    <a:lumOff val="5000"/>
                  </a:schemeClr>
                </a:solidFill>
              </a:rPr>
              <a:t>ramane</a:t>
            </a:r>
            <a:r>
              <a:rPr lang="ro-RO" b="1" i="1" dirty="0" smtClean="0">
                <a:solidFill>
                  <a:schemeClr val="bg1">
                    <a:lumMod val="95000"/>
                    <a:lumOff val="5000"/>
                  </a:schemeClr>
                </a:solidFill>
              </a:rPr>
              <a:t> </a:t>
            </a:r>
            <a:r>
              <a:rPr lang="ro-RO" b="1" i="1" dirty="0" err="1" smtClean="0">
                <a:solidFill>
                  <a:schemeClr val="bg1">
                    <a:lumMod val="95000"/>
                    <a:lumOff val="5000"/>
                  </a:schemeClr>
                </a:solidFill>
              </a:rPr>
              <a:t>inca</a:t>
            </a:r>
            <a:r>
              <a:rPr lang="ro-RO" b="1" i="1" dirty="0" smtClean="0">
                <a:solidFill>
                  <a:schemeClr val="bg1">
                    <a:lumMod val="95000"/>
                    <a:lumOff val="5000"/>
                  </a:schemeClr>
                </a:solidFill>
              </a:rPr>
              <a:t> energie si dragoste de </a:t>
            </a:r>
            <a:r>
              <a:rPr lang="ro-RO" b="1" i="1" dirty="0" err="1" smtClean="0">
                <a:solidFill>
                  <a:schemeClr val="bg1">
                    <a:lumMod val="95000"/>
                    <a:lumOff val="5000"/>
                  </a:schemeClr>
                </a:solidFill>
              </a:rPr>
              <a:t>daruit</a:t>
            </a:r>
            <a:r>
              <a:rPr lang="ro-RO" b="1" i="1" dirty="0" smtClean="0">
                <a:solidFill>
                  <a:schemeClr val="bg1">
                    <a:lumMod val="95000"/>
                    <a:lumOff val="5000"/>
                  </a:schemeClr>
                </a:solidFill>
              </a:rPr>
              <a:t>.</a:t>
            </a:r>
            <a:r>
              <a:rPr lang="ro-RO" b="1" dirty="0" smtClean="0">
                <a:solidFill>
                  <a:schemeClr val="bg1">
                    <a:lumMod val="95000"/>
                    <a:lumOff val="5000"/>
                  </a:schemeClr>
                </a:solidFill>
              </a:rPr>
              <a:t> </a:t>
            </a:r>
          </a:p>
          <a:p>
            <a:pPr fontAlgn="auto">
              <a:spcAft>
                <a:spcPts val="0"/>
              </a:spcAft>
              <a:buClr>
                <a:schemeClr val="accent3"/>
              </a:buClr>
              <a:buFont typeface="Wingdings 2"/>
              <a:buNone/>
              <a:defRPr/>
            </a:pPr>
            <a:r>
              <a:rPr lang="ro-RO" b="1" dirty="0" smtClean="0">
                <a:solidFill>
                  <a:schemeClr val="bg1">
                    <a:lumMod val="95000"/>
                    <a:lumOff val="5000"/>
                  </a:schemeClr>
                </a:solidFill>
              </a:rPr>
              <a:t>Si </a:t>
            </a:r>
            <a:r>
              <a:rPr lang="ro-RO" b="1" dirty="0" err="1" smtClean="0">
                <a:solidFill>
                  <a:schemeClr val="bg1">
                    <a:lumMod val="95000"/>
                    <a:lumOff val="5000"/>
                  </a:schemeClr>
                </a:solidFill>
              </a:rPr>
              <a:t>totusi</a:t>
            </a:r>
            <a:r>
              <a:rPr lang="ro-RO" b="1" dirty="0" smtClean="0">
                <a:solidFill>
                  <a:schemeClr val="bg1">
                    <a:lumMod val="95000"/>
                    <a:lumOff val="5000"/>
                  </a:schemeClr>
                </a:solidFill>
              </a:rPr>
              <a:t>, </a:t>
            </a:r>
            <a:r>
              <a:rPr lang="ro-RO" b="1" dirty="0" err="1" smtClean="0">
                <a:solidFill>
                  <a:schemeClr val="bg1">
                    <a:lumMod val="95000"/>
                    <a:lumOff val="5000"/>
                  </a:schemeClr>
                </a:solidFill>
              </a:rPr>
              <a:t>parerea</a:t>
            </a:r>
            <a:r>
              <a:rPr lang="ro-RO" b="1" dirty="0" smtClean="0">
                <a:solidFill>
                  <a:schemeClr val="bg1">
                    <a:lumMod val="95000"/>
                    <a:lumOff val="5000"/>
                  </a:schemeClr>
                </a:solidFill>
              </a:rPr>
              <a:t> partenerului </a:t>
            </a:r>
            <a:r>
              <a:rPr lang="ro-RO" b="1" dirty="0" err="1" smtClean="0">
                <a:solidFill>
                  <a:schemeClr val="bg1">
                    <a:lumMod val="95000"/>
                    <a:lumOff val="5000"/>
                  </a:schemeClr>
                </a:solidFill>
              </a:rPr>
              <a:t>dumneavoastra</a:t>
            </a:r>
            <a:r>
              <a:rPr lang="ro-RO" b="1" dirty="0" smtClean="0">
                <a:solidFill>
                  <a:schemeClr val="bg1">
                    <a:lumMod val="95000"/>
                    <a:lumOff val="5000"/>
                  </a:schemeClr>
                </a:solidFill>
              </a:rPr>
              <a:t> este deja un </a:t>
            </a:r>
            <a:r>
              <a:rPr lang="ro-RO" b="1" dirty="0" err="1" smtClean="0">
                <a:solidFill>
                  <a:schemeClr val="bg1">
                    <a:lumMod val="95000"/>
                    <a:lumOff val="5000"/>
                  </a:schemeClr>
                </a:solidFill>
              </a:rPr>
              <a:t>raspuns</a:t>
            </a:r>
            <a:r>
              <a:rPr lang="ro-RO" b="1" dirty="0" smtClean="0">
                <a:solidFill>
                  <a:schemeClr val="bg1">
                    <a:lumMod val="95000"/>
                    <a:lumOff val="5000"/>
                  </a:schemeClr>
                </a:solidFill>
              </a:rPr>
              <a:t>: cu </a:t>
            </a:r>
            <a:r>
              <a:rPr lang="ro-RO" b="1" dirty="0" err="1" smtClean="0">
                <a:solidFill>
                  <a:schemeClr val="bg1">
                    <a:lumMod val="95000"/>
                    <a:lumOff val="5000"/>
                  </a:schemeClr>
                </a:solidFill>
              </a:rPr>
              <a:t>siguranta</a:t>
            </a:r>
            <a:r>
              <a:rPr lang="ro-RO" b="1" dirty="0" smtClean="0">
                <a:solidFill>
                  <a:schemeClr val="bg1">
                    <a:lumMod val="95000"/>
                    <a:lumOff val="5000"/>
                  </a:schemeClr>
                </a:solidFill>
              </a:rPr>
              <a:t>, </a:t>
            </a:r>
            <a:r>
              <a:rPr lang="ro-RO" b="1" dirty="0" err="1" smtClean="0">
                <a:solidFill>
                  <a:schemeClr val="bg1">
                    <a:lumMod val="95000"/>
                    <a:lumOff val="5000"/>
                  </a:schemeClr>
                </a:solidFill>
              </a:rPr>
              <a:t>dispozitia</a:t>
            </a:r>
            <a:r>
              <a:rPr lang="ro-RO" b="1" dirty="0" smtClean="0">
                <a:solidFill>
                  <a:schemeClr val="bg1">
                    <a:lumMod val="95000"/>
                    <a:lumOff val="5000"/>
                  </a:schemeClr>
                </a:solidFill>
              </a:rPr>
              <a:t> </a:t>
            </a:r>
            <a:r>
              <a:rPr lang="ro-RO" b="1" dirty="0" err="1" smtClean="0">
                <a:solidFill>
                  <a:schemeClr val="bg1">
                    <a:lumMod val="95000"/>
                    <a:lumOff val="5000"/>
                  </a:schemeClr>
                </a:solidFill>
              </a:rPr>
              <a:t>noastra</a:t>
            </a:r>
            <a:r>
              <a:rPr lang="ro-RO" b="1" dirty="0" smtClean="0">
                <a:solidFill>
                  <a:schemeClr val="bg1">
                    <a:lumMod val="95000"/>
                    <a:lumOff val="5000"/>
                  </a:schemeClr>
                </a:solidFill>
              </a:rPr>
              <a:t> de a </a:t>
            </a:r>
            <a:r>
              <a:rPr lang="ro-RO" b="1" dirty="0" err="1" smtClean="0">
                <a:solidFill>
                  <a:schemeClr val="bg1">
                    <a:lumMod val="95000"/>
                    <a:lumOff val="5000"/>
                  </a:schemeClr>
                </a:solidFill>
              </a:rPr>
              <a:t>darui</a:t>
            </a:r>
            <a:r>
              <a:rPr lang="ro-RO" b="1" dirty="0" smtClean="0">
                <a:solidFill>
                  <a:schemeClr val="bg1">
                    <a:lumMod val="95000"/>
                    <a:lumOff val="5000"/>
                  </a:schemeClr>
                </a:solidFill>
              </a:rPr>
              <a:t> altora depinde de resursele pe care le avem in interior. Vom </a:t>
            </a:r>
            <a:r>
              <a:rPr lang="ro-RO" b="1" dirty="0" err="1" smtClean="0">
                <a:solidFill>
                  <a:schemeClr val="bg1">
                    <a:lumMod val="95000"/>
                    <a:lumOff val="5000"/>
                  </a:schemeClr>
                </a:solidFill>
              </a:rPr>
              <a:t>darui</a:t>
            </a:r>
            <a:r>
              <a:rPr lang="ro-RO" b="1" dirty="0" smtClean="0">
                <a:solidFill>
                  <a:schemeClr val="bg1">
                    <a:lumMod val="95000"/>
                    <a:lumOff val="5000"/>
                  </a:schemeClr>
                </a:solidFill>
              </a:rPr>
              <a:t> cu </a:t>
            </a:r>
            <a:r>
              <a:rPr lang="ro-RO" b="1" dirty="0" err="1" smtClean="0">
                <a:solidFill>
                  <a:schemeClr val="bg1">
                    <a:lumMod val="95000"/>
                    <a:lumOff val="5000"/>
                  </a:schemeClr>
                </a:solidFill>
              </a:rPr>
              <a:t>usurinta</a:t>
            </a:r>
            <a:r>
              <a:rPr lang="ro-RO" b="1" dirty="0" smtClean="0">
                <a:solidFill>
                  <a:schemeClr val="bg1">
                    <a:lumMod val="95000"/>
                    <a:lumOff val="5000"/>
                  </a:schemeClr>
                </a:solidFill>
              </a:rPr>
              <a:t> numai </a:t>
            </a:r>
            <a:r>
              <a:rPr lang="ro-RO" b="1" dirty="0" err="1" smtClean="0">
                <a:solidFill>
                  <a:schemeClr val="bg1">
                    <a:lumMod val="95000"/>
                    <a:lumOff val="5000"/>
                  </a:schemeClr>
                </a:solidFill>
              </a:rPr>
              <a:t>dupa</a:t>
            </a:r>
            <a:r>
              <a:rPr lang="ro-RO" b="1" dirty="0" smtClean="0">
                <a:solidFill>
                  <a:schemeClr val="bg1">
                    <a:lumMod val="95000"/>
                    <a:lumOff val="5000"/>
                  </a:schemeClr>
                </a:solidFill>
              </a:rPr>
              <a:t> ce noi </a:t>
            </a:r>
            <a:r>
              <a:rPr lang="ro-RO" b="1" dirty="0" err="1" smtClean="0">
                <a:solidFill>
                  <a:schemeClr val="bg1">
                    <a:lumMod val="95000"/>
                    <a:lumOff val="5000"/>
                  </a:schemeClr>
                </a:solidFill>
              </a:rPr>
              <a:t>insine</a:t>
            </a:r>
            <a:r>
              <a:rPr lang="ro-RO" b="1" dirty="0" smtClean="0">
                <a:solidFill>
                  <a:schemeClr val="bg1">
                    <a:lumMod val="95000"/>
                    <a:lumOff val="5000"/>
                  </a:schemeClr>
                </a:solidFill>
              </a:rPr>
              <a:t> ne </a:t>
            </a:r>
            <a:r>
              <a:rPr lang="ro-RO" b="1" dirty="0" err="1" smtClean="0">
                <a:solidFill>
                  <a:schemeClr val="bg1">
                    <a:lumMod val="95000"/>
                    <a:lumOff val="5000"/>
                  </a:schemeClr>
                </a:solidFill>
              </a:rPr>
              <a:t>simtim</a:t>
            </a:r>
            <a:r>
              <a:rPr lang="ro-RO" b="1" dirty="0" smtClean="0">
                <a:solidFill>
                  <a:schemeClr val="bg1">
                    <a:lumMod val="95000"/>
                    <a:lumOff val="5000"/>
                  </a:schemeClr>
                </a:solidFill>
              </a:rPr>
              <a:t> in </a:t>
            </a:r>
            <a:r>
              <a:rPr lang="ro-RO" b="1" dirty="0" err="1" smtClean="0">
                <a:solidFill>
                  <a:schemeClr val="bg1">
                    <a:lumMod val="95000"/>
                    <a:lumOff val="5000"/>
                  </a:schemeClr>
                </a:solidFill>
              </a:rPr>
              <a:t>siguranta</a:t>
            </a:r>
            <a:r>
              <a:rPr lang="ro-RO" b="1" dirty="0" smtClean="0">
                <a:solidFill>
                  <a:schemeClr val="bg1">
                    <a:lumMod val="95000"/>
                    <a:lumOff val="5000"/>
                  </a:schemeClr>
                </a:solidFill>
              </a:rPr>
              <a:t> ("</a:t>
            </a:r>
            <a:r>
              <a:rPr lang="ro-RO" b="1" dirty="0" err="1" smtClean="0">
                <a:solidFill>
                  <a:schemeClr val="bg1">
                    <a:lumMod val="95000"/>
                    <a:lumOff val="5000"/>
                  </a:schemeClr>
                </a:solidFill>
              </a:rPr>
              <a:t>hraniti</a:t>
            </a:r>
            <a:r>
              <a:rPr lang="ro-RO" b="1" dirty="0" smtClean="0">
                <a:solidFill>
                  <a:schemeClr val="bg1">
                    <a:lumMod val="95000"/>
                    <a:lumOff val="5000"/>
                  </a:schemeClr>
                </a:solidFill>
              </a:rPr>
              <a:t>"). </a:t>
            </a:r>
            <a:r>
              <a:rPr lang="ro-RO" b="1" dirty="0" err="1" smtClean="0">
                <a:solidFill>
                  <a:schemeClr val="bg1">
                    <a:lumMod val="95000"/>
                    <a:lumOff val="5000"/>
                  </a:schemeClr>
                </a:solidFill>
              </a:rPr>
              <a:t>Explicatia</a:t>
            </a:r>
            <a:r>
              <a:rPr lang="ro-RO" b="1" dirty="0" smtClean="0">
                <a:solidFill>
                  <a:schemeClr val="bg1">
                    <a:lumMod val="95000"/>
                    <a:lumOff val="5000"/>
                  </a:schemeClr>
                </a:solidFill>
              </a:rPr>
              <a:t> aceasta este cu </a:t>
            </a:r>
            <a:r>
              <a:rPr lang="ro-RO" b="1" dirty="0" err="1" smtClean="0">
                <a:solidFill>
                  <a:schemeClr val="bg1">
                    <a:lumMod val="95000"/>
                    <a:lumOff val="5000"/>
                  </a:schemeClr>
                </a:solidFill>
              </a:rPr>
              <a:t>atat</a:t>
            </a:r>
            <a:r>
              <a:rPr lang="ro-RO" b="1" dirty="0" smtClean="0">
                <a:solidFill>
                  <a:schemeClr val="bg1">
                    <a:lumMod val="95000"/>
                    <a:lumOff val="5000"/>
                  </a:schemeClr>
                </a:solidFill>
              </a:rPr>
              <a:t> mai importanta cu cat vine de la omul cu care </a:t>
            </a:r>
            <a:r>
              <a:rPr lang="ro-RO" b="1" dirty="0" err="1" smtClean="0">
                <a:solidFill>
                  <a:schemeClr val="bg1">
                    <a:lumMod val="95000"/>
                    <a:lumOff val="5000"/>
                  </a:schemeClr>
                </a:solidFill>
              </a:rPr>
              <a:t>veti</a:t>
            </a:r>
            <a:r>
              <a:rPr lang="ro-RO" b="1" dirty="0" smtClean="0">
                <a:solidFill>
                  <a:schemeClr val="bg1">
                    <a:lumMod val="95000"/>
                    <a:lumOff val="5000"/>
                  </a:schemeClr>
                </a:solidFill>
              </a:rPr>
              <a:t> </a:t>
            </a:r>
            <a:r>
              <a:rPr lang="ro-RO" b="1" dirty="0" err="1" smtClean="0">
                <a:solidFill>
                  <a:schemeClr val="bg1">
                    <a:lumMod val="95000"/>
                    <a:lumOff val="5000"/>
                  </a:schemeClr>
                </a:solidFill>
              </a:rPr>
              <a:t>imparti</a:t>
            </a:r>
            <a:r>
              <a:rPr lang="ro-RO" b="1" dirty="0" smtClean="0">
                <a:solidFill>
                  <a:schemeClr val="bg1">
                    <a:lumMod val="95000"/>
                    <a:lumOff val="5000"/>
                  </a:schemeClr>
                </a:solidFill>
              </a:rPr>
              <a:t> "meseria" de </a:t>
            </a:r>
            <a:r>
              <a:rPr lang="ro-RO" b="1" dirty="0" err="1" smtClean="0">
                <a:solidFill>
                  <a:schemeClr val="bg1">
                    <a:lumMod val="95000"/>
                    <a:lumOff val="5000"/>
                  </a:schemeClr>
                </a:solidFill>
              </a:rPr>
              <a:t>parinte</a:t>
            </a:r>
            <a:r>
              <a:rPr lang="ro-RO" b="1" dirty="0" smtClean="0">
                <a:solidFill>
                  <a:schemeClr val="bg1">
                    <a:lumMod val="95000"/>
                    <a:lumOff val="5000"/>
                  </a:schemeClr>
                </a:solidFill>
              </a:rPr>
              <a:t>. </a:t>
            </a:r>
          </a:p>
          <a:p>
            <a:pPr fontAlgn="auto">
              <a:spcAft>
                <a:spcPts val="0"/>
              </a:spcAft>
              <a:buClr>
                <a:schemeClr val="accent3"/>
              </a:buClr>
              <a:buFont typeface="Wingdings 2"/>
              <a:buNone/>
              <a:defRPr/>
            </a:pPr>
            <a:r>
              <a:rPr lang="ro-RO" b="1" dirty="0" err="1" smtClean="0">
                <a:solidFill>
                  <a:schemeClr val="bg1">
                    <a:lumMod val="95000"/>
                    <a:lumOff val="5000"/>
                  </a:schemeClr>
                </a:solidFill>
              </a:rPr>
              <a:t>Cereti</a:t>
            </a:r>
            <a:r>
              <a:rPr lang="ro-RO" b="1" dirty="0" smtClean="0">
                <a:solidFill>
                  <a:schemeClr val="bg1">
                    <a:lumMod val="95000"/>
                    <a:lumOff val="5000"/>
                  </a:schemeClr>
                </a:solidFill>
              </a:rPr>
              <a:t> </a:t>
            </a:r>
            <a:r>
              <a:rPr lang="ro-RO" b="1" dirty="0" err="1" smtClean="0">
                <a:solidFill>
                  <a:schemeClr val="bg1">
                    <a:lumMod val="95000"/>
                    <a:lumOff val="5000"/>
                  </a:schemeClr>
                </a:solidFill>
              </a:rPr>
              <a:t>sotului</a:t>
            </a:r>
            <a:r>
              <a:rPr lang="ro-RO" b="1" dirty="0" smtClean="0">
                <a:solidFill>
                  <a:schemeClr val="bg1">
                    <a:lumMod val="95000"/>
                    <a:lumOff val="5000"/>
                  </a:schemeClr>
                </a:solidFill>
              </a:rPr>
              <a:t> sa-si detalieze punctul de vedere. </a:t>
            </a:r>
            <a:r>
              <a:rPr lang="ro-RO" b="1" dirty="0" err="1" smtClean="0">
                <a:solidFill>
                  <a:schemeClr val="bg1">
                    <a:lumMod val="95000"/>
                    <a:lumOff val="5000"/>
                  </a:schemeClr>
                </a:solidFill>
              </a:rPr>
              <a:t>Studiati</a:t>
            </a:r>
            <a:r>
              <a:rPr lang="ro-RO" b="1" dirty="0" smtClean="0">
                <a:solidFill>
                  <a:schemeClr val="bg1">
                    <a:lumMod val="95000"/>
                    <a:lumOff val="5000"/>
                  </a:schemeClr>
                </a:solidFill>
              </a:rPr>
              <a:t> atent si ceea ce </a:t>
            </a:r>
            <a:r>
              <a:rPr lang="ro-RO" b="1" dirty="0" err="1" smtClean="0">
                <a:solidFill>
                  <a:schemeClr val="bg1">
                    <a:lumMod val="95000"/>
                    <a:lumOff val="5000"/>
                  </a:schemeClr>
                </a:solidFill>
              </a:rPr>
              <a:t>inseamna</a:t>
            </a:r>
            <a:r>
              <a:rPr lang="ro-RO" b="1" dirty="0" smtClean="0">
                <a:solidFill>
                  <a:schemeClr val="bg1">
                    <a:lumMod val="95000"/>
                    <a:lumOff val="5000"/>
                  </a:schemeClr>
                </a:solidFill>
              </a:rPr>
              <a:t> pentru </a:t>
            </a:r>
            <a:r>
              <a:rPr lang="ro-RO" b="1" dirty="0" err="1" smtClean="0">
                <a:solidFill>
                  <a:schemeClr val="bg1">
                    <a:lumMod val="95000"/>
                    <a:lumOff val="5000"/>
                  </a:schemeClr>
                </a:solidFill>
              </a:rPr>
              <a:t>dumneavoastra</a:t>
            </a:r>
            <a:r>
              <a:rPr lang="ro-RO" b="1" dirty="0" smtClean="0">
                <a:solidFill>
                  <a:schemeClr val="bg1">
                    <a:lumMod val="95000"/>
                    <a:lumOff val="5000"/>
                  </a:schemeClr>
                </a:solidFill>
              </a:rPr>
              <a:t> personal a avea un copil: ce </a:t>
            </a:r>
            <a:r>
              <a:rPr lang="ro-RO" b="1" dirty="0" err="1" smtClean="0">
                <a:solidFill>
                  <a:schemeClr val="bg1">
                    <a:lumMod val="95000"/>
                    <a:lumOff val="5000"/>
                  </a:schemeClr>
                </a:solidFill>
              </a:rPr>
              <a:t>credeti</a:t>
            </a:r>
            <a:r>
              <a:rPr lang="ro-RO" b="1" dirty="0" smtClean="0">
                <a:solidFill>
                  <a:schemeClr val="bg1">
                    <a:lumMod val="95000"/>
                    <a:lumOff val="5000"/>
                  </a:schemeClr>
                </a:solidFill>
              </a:rPr>
              <a:t> ca </a:t>
            </a:r>
            <a:r>
              <a:rPr lang="ro-RO" b="1" dirty="0" err="1" smtClean="0">
                <a:solidFill>
                  <a:schemeClr val="bg1">
                    <a:lumMod val="95000"/>
                    <a:lumOff val="5000"/>
                  </a:schemeClr>
                </a:solidFill>
              </a:rPr>
              <a:t>aveti</a:t>
            </a:r>
            <a:r>
              <a:rPr lang="ro-RO" b="1" dirty="0" smtClean="0">
                <a:solidFill>
                  <a:schemeClr val="bg1">
                    <a:lumMod val="95000"/>
                    <a:lumOff val="5000"/>
                  </a:schemeClr>
                </a:solidFill>
              </a:rPr>
              <a:t> de oferit, care </a:t>
            </a:r>
            <a:r>
              <a:rPr lang="ro-RO" b="1" dirty="0" err="1" smtClean="0">
                <a:solidFill>
                  <a:schemeClr val="bg1">
                    <a:lumMod val="95000"/>
                    <a:lumOff val="5000"/>
                  </a:schemeClr>
                </a:solidFill>
              </a:rPr>
              <a:t>credeti</a:t>
            </a:r>
            <a:r>
              <a:rPr lang="ro-RO" b="1" dirty="0" smtClean="0">
                <a:solidFill>
                  <a:schemeClr val="bg1">
                    <a:lumMod val="95000"/>
                    <a:lumOff val="5000"/>
                  </a:schemeClr>
                </a:solidFill>
              </a:rPr>
              <a:t> ca vor fi </a:t>
            </a:r>
            <a:r>
              <a:rPr lang="ro-RO" b="1" dirty="0" err="1" smtClean="0">
                <a:solidFill>
                  <a:schemeClr val="bg1">
                    <a:lumMod val="95000"/>
                    <a:lumOff val="5000"/>
                  </a:schemeClr>
                </a:solidFill>
              </a:rPr>
              <a:t>partile</a:t>
            </a:r>
            <a:r>
              <a:rPr lang="ro-RO" b="1" dirty="0" smtClean="0">
                <a:solidFill>
                  <a:schemeClr val="bg1">
                    <a:lumMod val="95000"/>
                    <a:lumOff val="5000"/>
                  </a:schemeClr>
                </a:solidFill>
              </a:rPr>
              <a:t> </a:t>
            </a:r>
            <a:r>
              <a:rPr lang="ro-RO" b="1" dirty="0" err="1" smtClean="0">
                <a:solidFill>
                  <a:schemeClr val="bg1">
                    <a:lumMod val="95000"/>
                    <a:lumOff val="5000"/>
                  </a:schemeClr>
                </a:solidFill>
              </a:rPr>
              <a:t>placute</a:t>
            </a:r>
            <a:r>
              <a:rPr lang="ro-RO" b="1" dirty="0" smtClean="0">
                <a:solidFill>
                  <a:schemeClr val="bg1">
                    <a:lumMod val="95000"/>
                    <a:lumOff val="5000"/>
                  </a:schemeClr>
                </a:solidFill>
              </a:rPr>
              <a:t>, ce va fi dificil si ce va fi </a:t>
            </a:r>
            <a:r>
              <a:rPr lang="ro-RO" b="1" dirty="0" err="1" smtClean="0">
                <a:solidFill>
                  <a:schemeClr val="bg1">
                    <a:lumMod val="95000"/>
                    <a:lumOff val="5000"/>
                  </a:schemeClr>
                </a:solidFill>
              </a:rPr>
              <a:t>usor</a:t>
            </a:r>
            <a:r>
              <a:rPr lang="ro-RO" b="1" dirty="0" smtClean="0">
                <a:solidFill>
                  <a:schemeClr val="bg1">
                    <a:lumMod val="95000"/>
                    <a:lumOff val="5000"/>
                  </a:schemeClr>
                </a:solidFill>
              </a:rPr>
              <a:t>? </a:t>
            </a:r>
          </a:p>
          <a:p>
            <a:pPr fontAlgn="auto">
              <a:spcAft>
                <a:spcPts val="0"/>
              </a:spcAft>
              <a:buClr>
                <a:schemeClr val="accent3"/>
              </a:buClr>
              <a:buFont typeface="Wingdings 2"/>
              <a:buNone/>
              <a:defRPr/>
            </a:pPr>
            <a:r>
              <a:rPr lang="ro-RO" b="1" dirty="0" smtClean="0">
                <a:solidFill>
                  <a:schemeClr val="bg1">
                    <a:lumMod val="95000"/>
                    <a:lumOff val="5000"/>
                  </a:schemeClr>
                </a:solidFill>
              </a:rPr>
              <a:t>Cum va schimba copilul </a:t>
            </a:r>
            <a:r>
              <a:rPr lang="ro-RO" b="1" dirty="0" err="1" smtClean="0">
                <a:solidFill>
                  <a:schemeClr val="bg1">
                    <a:lumMod val="95000"/>
                    <a:lumOff val="5000"/>
                  </a:schemeClr>
                </a:solidFill>
              </a:rPr>
              <a:t>viata</a:t>
            </a:r>
            <a:r>
              <a:rPr lang="ro-RO" b="1" dirty="0" smtClean="0">
                <a:solidFill>
                  <a:schemeClr val="bg1">
                    <a:lumMod val="95000"/>
                    <a:lumOff val="5000"/>
                  </a:schemeClr>
                </a:solidFill>
              </a:rPr>
              <a:t> si </a:t>
            </a:r>
            <a:r>
              <a:rPr lang="ro-RO" b="1" dirty="0" err="1" smtClean="0">
                <a:solidFill>
                  <a:schemeClr val="bg1">
                    <a:lumMod val="95000"/>
                    <a:lumOff val="5000"/>
                  </a:schemeClr>
                </a:solidFill>
              </a:rPr>
              <a:t>relatia</a:t>
            </a:r>
            <a:r>
              <a:rPr lang="ro-RO" b="1" dirty="0" smtClean="0">
                <a:solidFill>
                  <a:schemeClr val="bg1">
                    <a:lumMod val="95000"/>
                    <a:lumOff val="5000"/>
                  </a:schemeClr>
                </a:solidFill>
              </a:rPr>
              <a:t> </a:t>
            </a:r>
            <a:r>
              <a:rPr lang="ro-RO" b="1" dirty="0" err="1" smtClean="0">
                <a:solidFill>
                  <a:schemeClr val="bg1">
                    <a:lumMod val="95000"/>
                    <a:lumOff val="5000"/>
                  </a:schemeClr>
                </a:solidFill>
              </a:rPr>
              <a:t>dumneavoastra</a:t>
            </a:r>
            <a:r>
              <a:rPr lang="ro-RO" b="1" dirty="0" smtClean="0">
                <a:solidFill>
                  <a:schemeClr val="bg1">
                    <a:lumMod val="95000"/>
                    <a:lumOff val="5000"/>
                  </a:schemeClr>
                </a:solidFill>
              </a:rPr>
              <a:t> cu partenerul? Va </a:t>
            </a:r>
            <a:r>
              <a:rPr lang="ro-RO" b="1" dirty="0" err="1" smtClean="0">
                <a:solidFill>
                  <a:schemeClr val="bg1">
                    <a:lumMod val="95000"/>
                    <a:lumOff val="5000"/>
                  </a:schemeClr>
                </a:solidFill>
              </a:rPr>
              <a:t>simtiti</a:t>
            </a:r>
            <a:r>
              <a:rPr lang="ro-RO" b="1" dirty="0" smtClean="0">
                <a:solidFill>
                  <a:schemeClr val="bg1">
                    <a:lumMod val="95000"/>
                    <a:lumOff val="5000"/>
                  </a:schemeClr>
                </a:solidFill>
              </a:rPr>
              <a:t> </a:t>
            </a:r>
            <a:r>
              <a:rPr lang="ro-RO" b="1" dirty="0" err="1" smtClean="0">
                <a:solidFill>
                  <a:schemeClr val="bg1">
                    <a:lumMod val="95000"/>
                    <a:lumOff val="5000"/>
                  </a:schemeClr>
                </a:solidFill>
              </a:rPr>
              <a:t>pregatita</a:t>
            </a:r>
            <a:r>
              <a:rPr lang="ro-RO" b="1" dirty="0" smtClean="0">
                <a:solidFill>
                  <a:schemeClr val="bg1">
                    <a:lumMod val="95000"/>
                    <a:lumOff val="5000"/>
                  </a:schemeClr>
                </a:solidFill>
              </a:rPr>
              <a:t> pentru aceste </a:t>
            </a:r>
            <a:r>
              <a:rPr lang="ro-RO" b="1" dirty="0" err="1" smtClean="0">
                <a:solidFill>
                  <a:schemeClr val="bg1">
                    <a:lumMod val="95000"/>
                    <a:lumOff val="5000"/>
                  </a:schemeClr>
                </a:solidFill>
              </a:rPr>
              <a:t>schimbari</a:t>
            </a:r>
            <a:r>
              <a:rPr lang="ro-RO" b="1" dirty="0" smtClean="0">
                <a:solidFill>
                  <a:schemeClr val="bg1">
                    <a:lumMod val="95000"/>
                    <a:lumOff val="5000"/>
                  </a:schemeClr>
                </a:solidFill>
              </a:rPr>
              <a:t>? Care este ideea </a:t>
            </a:r>
            <a:r>
              <a:rPr lang="ro-RO" b="1" dirty="0" err="1" smtClean="0">
                <a:solidFill>
                  <a:schemeClr val="bg1">
                    <a:lumMod val="95000"/>
                    <a:lumOff val="5000"/>
                  </a:schemeClr>
                </a:solidFill>
              </a:rPr>
              <a:t>dumneavoastra</a:t>
            </a:r>
            <a:r>
              <a:rPr lang="ro-RO" b="1" dirty="0" smtClean="0">
                <a:solidFill>
                  <a:schemeClr val="bg1">
                    <a:lumMod val="95000"/>
                    <a:lumOff val="5000"/>
                  </a:schemeClr>
                </a:solidFill>
              </a:rPr>
              <a:t> despre </a:t>
            </a:r>
            <a:r>
              <a:rPr lang="ro-RO" b="1" dirty="0" err="1" smtClean="0">
                <a:solidFill>
                  <a:schemeClr val="bg1">
                    <a:lumMod val="95000"/>
                    <a:lumOff val="5000"/>
                  </a:schemeClr>
                </a:solidFill>
              </a:rPr>
              <a:t>situatia</a:t>
            </a:r>
            <a:r>
              <a:rPr lang="ro-RO" b="1" dirty="0" smtClean="0">
                <a:solidFill>
                  <a:schemeClr val="bg1">
                    <a:lumMod val="95000"/>
                    <a:lumOff val="5000"/>
                  </a:schemeClr>
                </a:solidFill>
              </a:rPr>
              <a:t> de a fi </a:t>
            </a:r>
            <a:r>
              <a:rPr lang="ro-RO" b="1" dirty="0" err="1" smtClean="0">
                <a:solidFill>
                  <a:schemeClr val="bg1">
                    <a:lumMod val="95000"/>
                    <a:lumOff val="5000"/>
                  </a:schemeClr>
                </a:solidFill>
              </a:rPr>
              <a:t>parinte</a:t>
            </a:r>
            <a:r>
              <a:rPr lang="ro-RO" b="1" dirty="0" smtClean="0">
                <a:solidFill>
                  <a:schemeClr val="bg1">
                    <a:lumMod val="95000"/>
                    <a:lumOff val="5000"/>
                  </a:schemeClr>
                </a:solidFill>
              </a:rPr>
              <a:t> si a educa un copil?</a:t>
            </a:r>
          </a:p>
          <a:p>
            <a:pPr fontAlgn="auto">
              <a:spcAft>
                <a:spcPts val="0"/>
              </a:spcAft>
              <a:buClr>
                <a:schemeClr val="accent3"/>
              </a:buClr>
              <a:buFont typeface="Wingdings 2"/>
              <a:buNone/>
              <a:defRPr/>
            </a:pPr>
            <a:r>
              <a:rPr lang="ro-RO" b="1" dirty="0" err="1" smtClean="0">
                <a:solidFill>
                  <a:schemeClr val="bg1">
                    <a:lumMod val="95000"/>
                    <a:lumOff val="5000"/>
                  </a:schemeClr>
                </a:solidFill>
              </a:rPr>
              <a:t>Relatia</a:t>
            </a:r>
            <a:r>
              <a:rPr lang="ro-RO" b="1" dirty="0" smtClean="0">
                <a:solidFill>
                  <a:schemeClr val="bg1">
                    <a:lumMod val="95000"/>
                    <a:lumOff val="5000"/>
                  </a:schemeClr>
                </a:solidFill>
              </a:rPr>
              <a:t> dintre </a:t>
            </a:r>
            <a:r>
              <a:rPr lang="ro-RO" b="1" dirty="0" err="1" smtClean="0">
                <a:solidFill>
                  <a:schemeClr val="bg1">
                    <a:lumMod val="95000"/>
                    <a:lumOff val="5000"/>
                  </a:schemeClr>
                </a:solidFill>
              </a:rPr>
              <a:t>parinti</a:t>
            </a:r>
            <a:r>
              <a:rPr lang="ro-RO" b="1" dirty="0" smtClean="0">
                <a:solidFill>
                  <a:schemeClr val="bg1">
                    <a:lumMod val="95000"/>
                    <a:lumOff val="5000"/>
                  </a:schemeClr>
                </a:solidFill>
              </a:rPr>
              <a:t> este </a:t>
            </a:r>
            <a:r>
              <a:rPr lang="ro-RO" b="1" dirty="0" err="1" smtClean="0">
                <a:solidFill>
                  <a:schemeClr val="bg1">
                    <a:lumMod val="95000"/>
                    <a:lumOff val="5000"/>
                  </a:schemeClr>
                </a:solidFill>
              </a:rPr>
              <a:t>esentiala</a:t>
            </a:r>
            <a:r>
              <a:rPr lang="ro-RO" b="1" dirty="0" smtClean="0">
                <a:solidFill>
                  <a:schemeClr val="bg1">
                    <a:lumMod val="95000"/>
                    <a:lumOff val="5000"/>
                  </a:schemeClr>
                </a:solidFill>
              </a:rPr>
              <a:t> pentru familie </a:t>
            </a:r>
          </a:p>
          <a:p>
            <a:pPr fontAlgn="auto">
              <a:spcAft>
                <a:spcPts val="0"/>
              </a:spcAft>
              <a:buClr>
                <a:schemeClr val="accent3"/>
              </a:buClr>
              <a:buFont typeface="Wingdings 2"/>
              <a:buNone/>
              <a:defRPr/>
            </a:pPr>
            <a:r>
              <a:rPr lang="ro-RO" b="1" dirty="0" smtClean="0">
                <a:solidFill>
                  <a:schemeClr val="bg1">
                    <a:lumMod val="95000"/>
                    <a:lumOff val="5000"/>
                  </a:schemeClr>
                </a:solidFill>
              </a:rPr>
              <a:t>Copiii "</a:t>
            </a:r>
            <a:r>
              <a:rPr lang="ro-RO" b="1" dirty="0" err="1" smtClean="0">
                <a:solidFill>
                  <a:schemeClr val="bg1">
                    <a:lumMod val="95000"/>
                    <a:lumOff val="5000"/>
                  </a:schemeClr>
                </a:solidFill>
              </a:rPr>
              <a:t>infloresc</a:t>
            </a:r>
            <a:r>
              <a:rPr lang="ro-RO" b="1" dirty="0" smtClean="0">
                <a:solidFill>
                  <a:schemeClr val="bg1">
                    <a:lumMod val="95000"/>
                    <a:lumOff val="5000"/>
                  </a:schemeClr>
                </a:solidFill>
              </a:rPr>
              <a:t>" intr-un mediu in care dragostea si cooperarea intre </a:t>
            </a:r>
            <a:r>
              <a:rPr lang="ro-RO" b="1" dirty="0" err="1" smtClean="0">
                <a:solidFill>
                  <a:schemeClr val="bg1">
                    <a:lumMod val="95000"/>
                    <a:lumOff val="5000"/>
                  </a:schemeClr>
                </a:solidFill>
              </a:rPr>
              <a:t>parinti</a:t>
            </a:r>
            <a:r>
              <a:rPr lang="ro-RO" b="1" dirty="0" smtClean="0">
                <a:solidFill>
                  <a:schemeClr val="bg1">
                    <a:lumMod val="95000"/>
                    <a:lumOff val="5000"/>
                  </a:schemeClr>
                </a:solidFill>
              </a:rPr>
              <a:t> e </a:t>
            </a:r>
            <a:r>
              <a:rPr lang="ro-RO" b="1" dirty="0" err="1" smtClean="0">
                <a:solidFill>
                  <a:schemeClr val="bg1">
                    <a:lumMod val="95000"/>
                    <a:lumOff val="5000"/>
                  </a:schemeClr>
                </a:solidFill>
              </a:rPr>
              <a:t>puternica.Pregatirea</a:t>
            </a:r>
            <a:r>
              <a:rPr lang="ro-RO" b="1" dirty="0" smtClean="0">
                <a:solidFill>
                  <a:schemeClr val="bg1">
                    <a:lumMod val="95000"/>
                    <a:lumOff val="5000"/>
                  </a:schemeClr>
                </a:solidFill>
              </a:rPr>
              <a:t> pentru a avea copii include crearea unei viziuni comune asupra modului de a-i creste si stabilirea unui plan. La aceasta pot fi foarte mult de folos </a:t>
            </a:r>
            <a:r>
              <a:rPr lang="ro-RO" b="1" dirty="0" err="1" smtClean="0">
                <a:solidFill>
                  <a:schemeClr val="bg1">
                    <a:lumMod val="95000"/>
                    <a:lumOff val="5000"/>
                  </a:schemeClr>
                </a:solidFill>
              </a:rPr>
              <a:t>discutii</a:t>
            </a:r>
            <a:r>
              <a:rPr lang="ro-RO" b="1" dirty="0" smtClean="0">
                <a:solidFill>
                  <a:schemeClr val="bg1">
                    <a:lumMod val="95000"/>
                    <a:lumOff val="5000"/>
                  </a:schemeClr>
                </a:solidFill>
              </a:rPr>
              <a:t> cu si despre </a:t>
            </a:r>
            <a:r>
              <a:rPr lang="ro-RO" b="1" dirty="0" err="1" smtClean="0">
                <a:solidFill>
                  <a:schemeClr val="bg1">
                    <a:lumMod val="95000"/>
                    <a:lumOff val="5000"/>
                  </a:schemeClr>
                </a:solidFill>
              </a:rPr>
              <a:t>alti</a:t>
            </a:r>
            <a:r>
              <a:rPr lang="ro-RO" b="1" dirty="0" smtClean="0">
                <a:solidFill>
                  <a:schemeClr val="bg1">
                    <a:lumMod val="95000"/>
                    <a:lumOff val="5000"/>
                  </a:schemeClr>
                </a:solidFill>
              </a:rPr>
              <a:t> </a:t>
            </a:r>
            <a:r>
              <a:rPr lang="ro-RO" b="1" dirty="0" err="1" smtClean="0">
                <a:solidFill>
                  <a:schemeClr val="bg1">
                    <a:lumMod val="95000"/>
                    <a:lumOff val="5000"/>
                  </a:schemeClr>
                </a:solidFill>
              </a:rPr>
              <a:t>parinti</a:t>
            </a:r>
            <a:r>
              <a:rPr lang="ro-RO" b="1" dirty="0" smtClean="0">
                <a:solidFill>
                  <a:schemeClr val="bg1">
                    <a:lumMod val="95000"/>
                    <a:lumOff val="5000"/>
                  </a:schemeClr>
                </a:solidFill>
              </a:rPr>
              <a:t>.</a:t>
            </a:r>
          </a:p>
          <a:p>
            <a:pPr fontAlgn="auto">
              <a:spcAft>
                <a:spcPts val="0"/>
              </a:spcAft>
              <a:buClr>
                <a:schemeClr val="accent3"/>
              </a:buClr>
              <a:buFont typeface="Wingdings 2"/>
              <a:buNone/>
              <a:defRPr/>
            </a:pPr>
            <a:r>
              <a:rPr lang="ro-RO" b="1" dirty="0" smtClean="0">
                <a:solidFill>
                  <a:schemeClr val="bg1">
                    <a:lumMod val="95000"/>
                    <a:lumOff val="5000"/>
                  </a:schemeClr>
                </a:solidFill>
              </a:rPr>
              <a:t>In fine, decizia de a avea copii trebuie sa fie luata si cu "inima". </a:t>
            </a:r>
          </a:p>
          <a:p>
            <a:pPr fontAlgn="auto">
              <a:spcAft>
                <a:spcPts val="0"/>
              </a:spcAft>
              <a:buClr>
                <a:schemeClr val="accent3"/>
              </a:buClr>
              <a:buFont typeface="Wingdings 2"/>
              <a:buNone/>
              <a:defRPr/>
            </a:pPr>
            <a:r>
              <a:rPr lang="ro-RO" b="1" dirty="0" smtClean="0">
                <a:solidFill>
                  <a:schemeClr val="bg1">
                    <a:lumMod val="95000"/>
                    <a:lumOff val="5000"/>
                  </a:schemeClr>
                </a:solidFill>
              </a:rPr>
              <a:t>Nici o formula a </a:t>
            </a:r>
            <a:r>
              <a:rPr lang="ro-RO" b="1" dirty="0" err="1" smtClean="0">
                <a:solidFill>
                  <a:schemeClr val="bg1">
                    <a:lumMod val="95000"/>
                    <a:lumOff val="5000"/>
                  </a:schemeClr>
                </a:solidFill>
              </a:rPr>
              <a:t>expertilor</a:t>
            </a:r>
            <a:r>
              <a:rPr lang="ro-RO" b="1" dirty="0" smtClean="0">
                <a:solidFill>
                  <a:schemeClr val="bg1">
                    <a:lumMod val="95000"/>
                    <a:lumOff val="5000"/>
                  </a:schemeClr>
                </a:solidFill>
              </a:rPr>
              <a:t> nu poate sa va </a:t>
            </a:r>
            <a:r>
              <a:rPr lang="ro-RO" b="1" dirty="0" err="1" smtClean="0">
                <a:solidFill>
                  <a:schemeClr val="bg1">
                    <a:lumMod val="95000"/>
                    <a:lumOff val="5000"/>
                  </a:schemeClr>
                </a:solidFill>
              </a:rPr>
              <a:t>spuna</a:t>
            </a:r>
            <a:r>
              <a:rPr lang="ro-RO" b="1" dirty="0" smtClean="0">
                <a:solidFill>
                  <a:schemeClr val="bg1">
                    <a:lumMod val="95000"/>
                    <a:lumOff val="5000"/>
                  </a:schemeClr>
                </a:solidFill>
              </a:rPr>
              <a:t> daca </a:t>
            </a:r>
            <a:r>
              <a:rPr lang="ro-RO" b="1" dirty="0" err="1" smtClean="0">
                <a:solidFill>
                  <a:schemeClr val="bg1">
                    <a:lumMod val="95000"/>
                    <a:lumOff val="5000"/>
                  </a:schemeClr>
                </a:solidFill>
              </a:rPr>
              <a:t>sinteti</a:t>
            </a:r>
            <a:r>
              <a:rPr lang="ro-RO" b="1" dirty="0" smtClean="0">
                <a:solidFill>
                  <a:schemeClr val="bg1">
                    <a:lumMod val="95000"/>
                    <a:lumOff val="5000"/>
                  </a:schemeClr>
                </a:solidFill>
              </a:rPr>
              <a:t> sau nu </a:t>
            </a:r>
            <a:r>
              <a:rPr lang="ro-RO" b="1" dirty="0" err="1" smtClean="0">
                <a:solidFill>
                  <a:schemeClr val="bg1">
                    <a:lumMod val="95000"/>
                    <a:lumOff val="5000"/>
                  </a:schemeClr>
                </a:solidFill>
              </a:rPr>
              <a:t>pregatiti</a:t>
            </a:r>
            <a:r>
              <a:rPr lang="ro-RO" b="1" dirty="0" smtClean="0">
                <a:solidFill>
                  <a:schemeClr val="bg1">
                    <a:lumMod val="95000"/>
                    <a:lumOff val="5000"/>
                  </a:schemeClr>
                </a:solidFill>
              </a:rPr>
              <a:t> sa </a:t>
            </a:r>
            <a:r>
              <a:rPr lang="ro-RO" b="1" dirty="0" err="1" smtClean="0">
                <a:solidFill>
                  <a:schemeClr val="bg1">
                    <a:lumMod val="95000"/>
                    <a:lumOff val="5000"/>
                  </a:schemeClr>
                </a:solidFill>
              </a:rPr>
              <a:t>aveti</a:t>
            </a:r>
            <a:r>
              <a:rPr lang="ro-RO" b="1" dirty="0" smtClean="0">
                <a:solidFill>
                  <a:schemeClr val="bg1">
                    <a:lumMod val="95000"/>
                    <a:lumOff val="5000"/>
                  </a:schemeClr>
                </a:solidFill>
              </a:rPr>
              <a:t> un copil. Pentru un </a:t>
            </a:r>
            <a:r>
              <a:rPr lang="ro-RO" b="1" dirty="0" err="1" smtClean="0">
                <a:solidFill>
                  <a:schemeClr val="bg1">
                    <a:lumMod val="95000"/>
                    <a:lumOff val="5000"/>
                  </a:schemeClr>
                </a:solidFill>
              </a:rPr>
              <a:t>raspuns</a:t>
            </a:r>
            <a:r>
              <a:rPr lang="ro-RO" b="1" dirty="0" smtClean="0">
                <a:solidFill>
                  <a:schemeClr val="bg1">
                    <a:lumMod val="95000"/>
                    <a:lumOff val="5000"/>
                  </a:schemeClr>
                </a:solidFill>
              </a:rPr>
              <a:t> exact, trebuie sa va </a:t>
            </a:r>
            <a:r>
              <a:rPr lang="ro-RO" b="1" dirty="0" err="1" smtClean="0">
                <a:solidFill>
                  <a:schemeClr val="bg1">
                    <a:lumMod val="95000"/>
                    <a:lumOff val="5000"/>
                  </a:schemeClr>
                </a:solidFill>
              </a:rPr>
              <a:t>intrebati</a:t>
            </a:r>
            <a:r>
              <a:rPr lang="ro-RO" b="1" dirty="0" smtClean="0">
                <a:solidFill>
                  <a:schemeClr val="bg1">
                    <a:lumMod val="95000"/>
                    <a:lumOff val="5000"/>
                  </a:schemeClr>
                </a:solidFill>
              </a:rPr>
              <a:t> sufletul. A fi </a:t>
            </a:r>
            <a:r>
              <a:rPr lang="ro-RO" b="1" dirty="0" err="1" smtClean="0">
                <a:solidFill>
                  <a:schemeClr val="bg1">
                    <a:lumMod val="95000"/>
                    <a:lumOff val="5000"/>
                  </a:schemeClr>
                </a:solidFill>
              </a:rPr>
              <a:t>parinte</a:t>
            </a:r>
            <a:r>
              <a:rPr lang="ro-RO" b="1" dirty="0" smtClean="0">
                <a:solidFill>
                  <a:schemeClr val="bg1">
                    <a:lumMod val="95000"/>
                    <a:lumOff val="5000"/>
                  </a:schemeClr>
                </a:solidFill>
              </a:rPr>
              <a:t> este o </a:t>
            </a:r>
            <a:r>
              <a:rPr lang="ro-RO" b="1" dirty="0" err="1" smtClean="0">
                <a:solidFill>
                  <a:schemeClr val="bg1">
                    <a:lumMod val="95000"/>
                    <a:lumOff val="5000"/>
                  </a:schemeClr>
                </a:solidFill>
              </a:rPr>
              <a:t>experienta</a:t>
            </a:r>
            <a:r>
              <a:rPr lang="ro-RO" b="1" dirty="0" smtClean="0">
                <a:solidFill>
                  <a:schemeClr val="bg1">
                    <a:lumMod val="95000"/>
                    <a:lumOff val="5000"/>
                  </a:schemeClr>
                </a:solidFill>
              </a:rPr>
              <a:t> cu impact major asupra </a:t>
            </a:r>
            <a:r>
              <a:rPr lang="ro-RO" b="1" dirty="0" err="1" smtClean="0">
                <a:solidFill>
                  <a:schemeClr val="bg1">
                    <a:lumMod val="95000"/>
                    <a:lumOff val="5000"/>
                  </a:schemeClr>
                </a:solidFill>
              </a:rPr>
              <a:t>dezvoltarii</a:t>
            </a:r>
            <a:r>
              <a:rPr lang="ro-RO" b="1" dirty="0" smtClean="0">
                <a:solidFill>
                  <a:schemeClr val="bg1">
                    <a:lumMod val="95000"/>
                    <a:lumOff val="5000"/>
                  </a:schemeClr>
                </a:solidFill>
              </a:rPr>
              <a:t> proprii. </a:t>
            </a:r>
          </a:p>
          <a:p>
            <a:pPr fontAlgn="auto">
              <a:spcAft>
                <a:spcPts val="0"/>
              </a:spcAft>
              <a:buClr>
                <a:schemeClr val="accent3"/>
              </a:buClr>
              <a:buFont typeface="Wingdings 2"/>
              <a:buNone/>
              <a:defRPr/>
            </a:pPr>
            <a:r>
              <a:rPr lang="ro-RO" b="1" dirty="0" err="1" smtClean="0">
                <a:solidFill>
                  <a:schemeClr val="bg1">
                    <a:lumMod val="95000"/>
                    <a:lumOff val="5000"/>
                  </a:schemeClr>
                </a:solidFill>
              </a:rPr>
              <a:t>Intrebarea</a:t>
            </a:r>
            <a:r>
              <a:rPr lang="ro-RO" b="1" dirty="0" smtClean="0">
                <a:solidFill>
                  <a:schemeClr val="bg1">
                    <a:lumMod val="95000"/>
                    <a:lumOff val="5000"/>
                  </a:schemeClr>
                </a:solidFill>
              </a:rPr>
              <a:t> </a:t>
            </a:r>
            <a:r>
              <a:rPr lang="ro-RO" b="1" dirty="0" err="1" smtClean="0">
                <a:solidFill>
                  <a:schemeClr val="bg1">
                    <a:lumMod val="95000"/>
                    <a:lumOff val="5000"/>
                  </a:schemeClr>
                </a:solidFill>
              </a:rPr>
              <a:t>dumneavoastra</a:t>
            </a:r>
            <a:r>
              <a:rPr lang="ro-RO" b="1" dirty="0" smtClean="0">
                <a:solidFill>
                  <a:schemeClr val="bg1">
                    <a:lumMod val="95000"/>
                    <a:lumOff val="5000"/>
                  </a:schemeClr>
                </a:solidFill>
              </a:rPr>
              <a:t> nu se refera doar la probleme practice (care pot fi "atacate" cu ajutorul sugestiilor de mai sus), ci si la problemele </a:t>
            </a:r>
            <a:r>
              <a:rPr lang="ro-RO" b="1" dirty="0" err="1" smtClean="0">
                <a:solidFill>
                  <a:schemeClr val="bg1">
                    <a:lumMod val="95000"/>
                    <a:lumOff val="5000"/>
                  </a:schemeClr>
                </a:solidFill>
              </a:rPr>
              <a:t>inca</a:t>
            </a:r>
            <a:r>
              <a:rPr lang="ro-RO" b="1" dirty="0" smtClean="0">
                <a:solidFill>
                  <a:schemeClr val="bg1">
                    <a:lumMod val="95000"/>
                    <a:lumOff val="5000"/>
                  </a:schemeClr>
                </a:solidFill>
              </a:rPr>
              <a:t> neidentificate pe care le poate pune </a:t>
            </a:r>
            <a:r>
              <a:rPr lang="ro-RO" b="1" dirty="0" err="1" smtClean="0">
                <a:solidFill>
                  <a:schemeClr val="bg1">
                    <a:lumMod val="95000"/>
                    <a:lumOff val="5000"/>
                  </a:schemeClr>
                </a:solidFill>
              </a:rPr>
              <a:t>cresterea</a:t>
            </a:r>
            <a:r>
              <a:rPr lang="ro-RO" b="1" dirty="0" smtClean="0">
                <a:solidFill>
                  <a:schemeClr val="bg1">
                    <a:lumMod val="95000"/>
                    <a:lumOff val="5000"/>
                  </a:schemeClr>
                </a:solidFill>
              </a:rPr>
              <a:t> si educarea unui copil. Cum ne </a:t>
            </a:r>
            <a:r>
              <a:rPr lang="ro-RO" b="1" dirty="0" err="1" smtClean="0">
                <a:solidFill>
                  <a:schemeClr val="bg1">
                    <a:lumMod val="95000"/>
                    <a:lumOff val="5000"/>
                  </a:schemeClr>
                </a:solidFill>
              </a:rPr>
              <a:t>pregatim</a:t>
            </a:r>
            <a:r>
              <a:rPr lang="ro-RO" b="1" dirty="0" smtClean="0">
                <a:solidFill>
                  <a:schemeClr val="bg1">
                    <a:lumMod val="95000"/>
                    <a:lumOff val="5000"/>
                  </a:schemeClr>
                </a:solidFill>
              </a:rPr>
              <a:t> pentru ceea ce nu putem </a:t>
            </a:r>
            <a:r>
              <a:rPr lang="ro-RO" b="1" dirty="0" err="1" smtClean="0">
                <a:solidFill>
                  <a:schemeClr val="bg1">
                    <a:lumMod val="95000"/>
                    <a:lumOff val="5000"/>
                  </a:schemeClr>
                </a:solidFill>
              </a:rPr>
              <a:t>inca</a:t>
            </a:r>
            <a:r>
              <a:rPr lang="ro-RO" b="1" dirty="0" smtClean="0">
                <a:solidFill>
                  <a:schemeClr val="bg1">
                    <a:lumMod val="95000"/>
                    <a:lumOff val="5000"/>
                  </a:schemeClr>
                </a:solidFill>
              </a:rPr>
              <a:t> </a:t>
            </a:r>
            <a:r>
              <a:rPr lang="ro-RO" b="1" dirty="0" err="1" smtClean="0">
                <a:solidFill>
                  <a:schemeClr val="bg1">
                    <a:lumMod val="95000"/>
                    <a:lumOff val="5000"/>
                  </a:schemeClr>
                </a:solidFill>
              </a:rPr>
              <a:t>simti</a:t>
            </a:r>
            <a:r>
              <a:rPr lang="ro-RO" b="1" dirty="0" smtClean="0">
                <a:solidFill>
                  <a:schemeClr val="bg1">
                    <a:lumMod val="95000"/>
                    <a:lumOff val="5000"/>
                  </a:schemeClr>
                </a:solidFill>
              </a:rPr>
              <a:t> si vedea? Cum vom face fata problemelor pe care nu le putem </a:t>
            </a:r>
            <a:r>
              <a:rPr lang="ro-RO" b="1" dirty="0" err="1" smtClean="0">
                <a:solidFill>
                  <a:schemeClr val="bg1">
                    <a:lumMod val="95000"/>
                    <a:lumOff val="5000"/>
                  </a:schemeClr>
                </a:solidFill>
              </a:rPr>
              <a:t>inca</a:t>
            </a:r>
            <a:r>
              <a:rPr lang="ro-RO" b="1" dirty="0" smtClean="0">
                <a:solidFill>
                  <a:schemeClr val="bg1">
                    <a:lumMod val="95000"/>
                    <a:lumOff val="5000"/>
                  </a:schemeClr>
                </a:solidFill>
              </a:rPr>
              <a:t> imagina?</a:t>
            </a:r>
          </a:p>
          <a:p>
            <a:pPr fontAlgn="auto">
              <a:spcAft>
                <a:spcPts val="0"/>
              </a:spcAft>
              <a:buClr>
                <a:schemeClr val="accent3"/>
              </a:buClr>
              <a:buFont typeface="Wingdings 2"/>
              <a:buNone/>
              <a:defRPr/>
            </a:pPr>
            <a:r>
              <a:rPr lang="ro-RO" b="1" dirty="0" smtClean="0">
                <a:solidFill>
                  <a:schemeClr val="bg1">
                    <a:lumMod val="95000"/>
                    <a:lumOff val="5000"/>
                  </a:schemeClr>
                </a:solidFill>
              </a:rPr>
              <a:t>Una dintre cele mai bune metode de </a:t>
            </a:r>
            <a:r>
              <a:rPr lang="ro-RO" b="1" dirty="0" err="1" smtClean="0">
                <a:solidFill>
                  <a:schemeClr val="bg1">
                    <a:lumMod val="95000"/>
                    <a:lumOff val="5000"/>
                  </a:schemeClr>
                </a:solidFill>
              </a:rPr>
              <a:t>pregatire</a:t>
            </a:r>
            <a:r>
              <a:rPr lang="ro-RO" b="1" dirty="0" smtClean="0">
                <a:solidFill>
                  <a:schemeClr val="bg1">
                    <a:lumMod val="95000"/>
                    <a:lumOff val="5000"/>
                  </a:schemeClr>
                </a:solidFill>
              </a:rPr>
              <a:t> pentru a deveni </a:t>
            </a:r>
            <a:r>
              <a:rPr lang="ro-RO" b="1" dirty="0" err="1" smtClean="0">
                <a:solidFill>
                  <a:schemeClr val="bg1">
                    <a:lumMod val="95000"/>
                    <a:lumOff val="5000"/>
                  </a:schemeClr>
                </a:solidFill>
              </a:rPr>
              <a:t>parinte</a:t>
            </a:r>
            <a:r>
              <a:rPr lang="ro-RO" b="1" dirty="0" smtClean="0">
                <a:solidFill>
                  <a:schemeClr val="bg1">
                    <a:lumMod val="95000"/>
                    <a:lumOff val="5000"/>
                  </a:schemeClr>
                </a:solidFill>
              </a:rPr>
              <a:t> este de a privi aceasta </a:t>
            </a:r>
            <a:r>
              <a:rPr lang="ro-RO" b="1" dirty="0" err="1" smtClean="0">
                <a:solidFill>
                  <a:schemeClr val="bg1">
                    <a:lumMod val="95000"/>
                    <a:lumOff val="5000"/>
                  </a:schemeClr>
                </a:solidFill>
              </a:rPr>
              <a:t>experienta</a:t>
            </a:r>
            <a:r>
              <a:rPr lang="ro-RO" b="1" dirty="0" smtClean="0">
                <a:solidFill>
                  <a:schemeClr val="bg1">
                    <a:lumMod val="95000"/>
                    <a:lumOff val="5000"/>
                  </a:schemeClr>
                </a:solidFill>
              </a:rPr>
              <a:t> ca pe o </a:t>
            </a:r>
            <a:r>
              <a:rPr lang="ro-RO" b="1" dirty="0" err="1" smtClean="0">
                <a:solidFill>
                  <a:schemeClr val="bg1">
                    <a:lumMod val="95000"/>
                    <a:lumOff val="5000"/>
                  </a:schemeClr>
                </a:solidFill>
              </a:rPr>
              <a:t>adanca</a:t>
            </a:r>
            <a:r>
              <a:rPr lang="ro-RO" b="1" dirty="0" smtClean="0">
                <a:solidFill>
                  <a:schemeClr val="bg1">
                    <a:lumMod val="95000"/>
                    <a:lumOff val="5000"/>
                  </a:schemeClr>
                </a:solidFill>
              </a:rPr>
              <a:t> chemare spirituala. </a:t>
            </a:r>
            <a:r>
              <a:rPr lang="ro-RO" b="1" dirty="0" err="1" smtClean="0">
                <a:solidFill>
                  <a:schemeClr val="bg1">
                    <a:lumMod val="95000"/>
                    <a:lumOff val="5000"/>
                  </a:schemeClr>
                </a:solidFill>
              </a:rPr>
              <a:t>Parintii</a:t>
            </a:r>
            <a:r>
              <a:rPr lang="ro-RO" b="1" dirty="0" smtClean="0">
                <a:solidFill>
                  <a:schemeClr val="bg1">
                    <a:lumMod val="95000"/>
                    <a:lumOff val="5000"/>
                  </a:schemeClr>
                </a:solidFill>
              </a:rPr>
              <a:t> trec printr-o lunga serie de </a:t>
            </a:r>
            <a:r>
              <a:rPr lang="ro-RO" b="1" dirty="0" err="1" smtClean="0">
                <a:solidFill>
                  <a:schemeClr val="bg1">
                    <a:lumMod val="95000"/>
                    <a:lumOff val="5000"/>
                  </a:schemeClr>
                </a:solidFill>
              </a:rPr>
              <a:t>incercari</a:t>
            </a:r>
            <a:r>
              <a:rPr lang="ro-RO" b="1" dirty="0" smtClean="0">
                <a:solidFill>
                  <a:schemeClr val="bg1">
                    <a:lumMod val="95000"/>
                    <a:lumOff val="5000"/>
                  </a:schemeClr>
                </a:solidFill>
              </a:rPr>
              <a:t>, unele cunoscute, altele impredictibile, toate contribuind foarte mult la propria lor dezvoltare spirituala. </a:t>
            </a:r>
          </a:p>
          <a:p>
            <a:pPr fontAlgn="auto">
              <a:spcAft>
                <a:spcPts val="0"/>
              </a:spcAft>
              <a:buClr>
                <a:schemeClr val="accent3"/>
              </a:buClr>
              <a:buFont typeface="Wingdings 2"/>
              <a:buNone/>
              <a:defRPr/>
            </a:pPr>
            <a:r>
              <a:rPr lang="ro-RO" b="1" dirty="0" smtClean="0">
                <a:solidFill>
                  <a:schemeClr val="bg1">
                    <a:lumMod val="95000"/>
                    <a:lumOff val="5000"/>
                  </a:schemeClr>
                </a:solidFill>
              </a:rPr>
              <a:t>Un </a:t>
            </a:r>
            <a:r>
              <a:rPr lang="ro-RO" b="1" dirty="0" err="1" smtClean="0">
                <a:solidFill>
                  <a:schemeClr val="bg1">
                    <a:lumMod val="95000"/>
                    <a:lumOff val="5000"/>
                  </a:schemeClr>
                </a:solidFill>
              </a:rPr>
              <a:t>parinte</a:t>
            </a:r>
            <a:r>
              <a:rPr lang="ro-RO" b="1" dirty="0" smtClean="0">
                <a:solidFill>
                  <a:schemeClr val="bg1">
                    <a:lumMod val="95000"/>
                    <a:lumOff val="5000"/>
                  </a:schemeClr>
                </a:solidFill>
              </a:rPr>
              <a:t> trebuie sa </a:t>
            </a:r>
            <a:r>
              <a:rPr lang="ro-RO" b="1" dirty="0" err="1" smtClean="0">
                <a:solidFill>
                  <a:schemeClr val="bg1">
                    <a:lumMod val="95000"/>
                    <a:lumOff val="5000"/>
                  </a:schemeClr>
                </a:solidFill>
              </a:rPr>
              <a:t>inteleaga</a:t>
            </a:r>
            <a:r>
              <a:rPr lang="ro-RO" b="1" dirty="0" smtClean="0">
                <a:solidFill>
                  <a:schemeClr val="bg1">
                    <a:lumMod val="95000"/>
                    <a:lumOff val="5000"/>
                  </a:schemeClr>
                </a:solidFill>
              </a:rPr>
              <a:t> si sa accepte ca a te angaja la ceva pe termen lung </a:t>
            </a:r>
            <a:r>
              <a:rPr lang="ro-RO" b="1" dirty="0" err="1" smtClean="0">
                <a:solidFill>
                  <a:schemeClr val="bg1">
                    <a:lumMod val="95000"/>
                    <a:lumOff val="5000"/>
                  </a:schemeClr>
                </a:solidFill>
              </a:rPr>
              <a:t>inseamna</a:t>
            </a:r>
            <a:r>
              <a:rPr lang="ro-RO" b="1" dirty="0" smtClean="0">
                <a:solidFill>
                  <a:schemeClr val="bg1">
                    <a:lumMod val="95000"/>
                    <a:lumOff val="5000"/>
                  </a:schemeClr>
                </a:solidFill>
              </a:rPr>
              <a:t> a-ti asuma responsabilitatea de a parcurge drumul ales in cel mai frumos mod posibil.</a:t>
            </a:r>
          </a:p>
          <a:p>
            <a:pPr fontAlgn="auto">
              <a:spcAft>
                <a:spcPts val="0"/>
              </a:spcAft>
              <a:buClr>
                <a:schemeClr val="accent3"/>
              </a:buClr>
              <a:buFont typeface="Wingdings 2"/>
              <a:buNone/>
              <a:defRPr/>
            </a:pPr>
            <a:endParaRPr lang="ro-RO" dirty="0"/>
          </a:p>
        </p:txBody>
      </p:sp>
      <p:pic>
        <p:nvPicPr>
          <p:cNvPr id="4" name="Imagine 3" descr="WHtyd-10-obiceiuri-ale-unui-cuplu-fericit.jpg"/>
          <p:cNvPicPr>
            <a:picLocks noChangeAspect="1"/>
          </p:cNvPicPr>
          <p:nvPr/>
        </p:nvPicPr>
        <p:blipFill>
          <a:blip r:embed="rId2" cstate="print"/>
          <a:stretch>
            <a:fillRect/>
          </a:stretch>
        </p:blipFill>
        <p:spPr>
          <a:xfrm>
            <a:off x="142844" y="2643182"/>
            <a:ext cx="1500166" cy="3500462"/>
          </a:xfrm>
          <a:prstGeom prst="rect">
            <a:avLst/>
          </a:prstGeom>
          <a:ln>
            <a:noFill/>
          </a:ln>
          <a:effectLst>
            <a:softEdge rad="112500"/>
          </a:effectLst>
        </p:spPr>
      </p:pic>
    </p:spTree>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CasetăText 1"/>
          <p:cNvSpPr txBox="1">
            <a:spLocks noChangeArrowheads="1"/>
          </p:cNvSpPr>
          <p:nvPr/>
        </p:nvSpPr>
        <p:spPr bwMode="auto">
          <a:xfrm>
            <a:off x="0" y="1143000"/>
            <a:ext cx="8929688" cy="1384300"/>
          </a:xfrm>
          <a:prstGeom prst="rect">
            <a:avLst/>
          </a:prstGeom>
          <a:noFill/>
          <a:ln w="9525">
            <a:noFill/>
            <a:miter lim="800000"/>
            <a:headEnd/>
            <a:tailEnd/>
          </a:ln>
        </p:spPr>
        <p:txBody>
          <a:bodyPr>
            <a:spAutoFit/>
          </a:bodyPr>
          <a:lstStyle/>
          <a:p>
            <a:r>
              <a:rPr lang="ro-RO" sz="1200">
                <a:latin typeface="Constantia" pitchFamily="18" charset="0"/>
                <a:hlinkClick r:id="rId2" tooltip="Schizofrenia"/>
              </a:rPr>
              <a:t>Schizofrenia</a:t>
            </a:r>
            <a:r>
              <a:rPr lang="ro-RO" sz="1200">
                <a:latin typeface="Constantia" pitchFamily="18" charset="0"/>
              </a:rPr>
              <a:t> este o boala psihica cronica si debilitanta care ii face pe pacienti sa vada lumea altfel decat majoritatea oamenilor. In consecinta, felul in care comunica si se poarta aceste persoane pare sa fie dezorganizat, ilogic, imaginar sau paranoid.</a:t>
            </a:r>
            <a:br>
              <a:rPr lang="ro-RO" sz="1200">
                <a:latin typeface="Constantia" pitchFamily="18" charset="0"/>
              </a:rPr>
            </a:br>
            <a:r>
              <a:rPr lang="ro-RO" sz="1200">
                <a:latin typeface="Constantia" pitchFamily="18" charset="0"/>
              </a:rPr>
              <a:t>Schizofrenia la copil este rara, se estimeaza o rata de 1 caz la 40000 de copiii cu varsta sub 13 ani. In primii ani ai adolescentei, rata de aparitie a schizofreniei in populatia generala incepe sa creasca, iar procentul cel mai mare de debut al bolii se inregistreaza intre 15 si 30 de ani. Barbatii tind sa prezinte semne si simptome ale schizofreniei la varste mai mici decat femeile. </a:t>
            </a:r>
            <a:br>
              <a:rPr lang="ro-RO" sz="1200">
                <a:latin typeface="Constantia" pitchFamily="18" charset="0"/>
              </a:rPr>
            </a:br>
            <a:r>
              <a:rPr lang="ro-RO" sz="1200">
                <a:latin typeface="Constantia" pitchFamily="18" charset="0"/>
              </a:rPr>
              <a:t/>
            </a:r>
            <a:br>
              <a:rPr lang="ro-RO" sz="1200">
                <a:latin typeface="Constantia" pitchFamily="18" charset="0"/>
              </a:rPr>
            </a:br>
            <a:endParaRPr lang="ro-RO" sz="1200">
              <a:latin typeface="Constantia" pitchFamily="18" charset="0"/>
            </a:endParaRPr>
          </a:p>
        </p:txBody>
      </p:sp>
      <p:sp>
        <p:nvSpPr>
          <p:cNvPr id="55299" name="Rectangle 1"/>
          <p:cNvSpPr>
            <a:spLocks noChangeArrowheads="1"/>
          </p:cNvSpPr>
          <p:nvPr/>
        </p:nvSpPr>
        <p:spPr bwMode="auto">
          <a:xfrm>
            <a:off x="1428750" y="357188"/>
            <a:ext cx="2286000" cy="769937"/>
          </a:xfrm>
          <a:prstGeom prst="rect">
            <a:avLst/>
          </a:prstGeom>
          <a:noFill/>
          <a:ln w="9525">
            <a:noFill/>
            <a:miter lim="800000"/>
            <a:headEnd/>
            <a:tailEnd/>
          </a:ln>
        </p:spPr>
        <p:txBody>
          <a:bodyPr anchor="ctr">
            <a:spAutoFit/>
          </a:bodyPr>
          <a:lstStyle/>
          <a:p>
            <a:r>
              <a:rPr lang="ro-RO" sz="2200">
                <a:solidFill>
                  <a:srgbClr val="000000"/>
                </a:solidFill>
                <a:ea typeface="Times New Roman" pitchFamily="18" charset="0"/>
              </a:rPr>
              <a:t>Schizofrenia la copil</a:t>
            </a:r>
            <a:endParaRPr lang="ro-RO">
              <a:ea typeface="Times New Roman" pitchFamily="18" charset="0"/>
            </a:endParaRPr>
          </a:p>
        </p:txBody>
      </p:sp>
      <p:sp>
        <p:nvSpPr>
          <p:cNvPr id="55300" name="CasetăText 3"/>
          <p:cNvSpPr txBox="1">
            <a:spLocks noChangeArrowheads="1"/>
          </p:cNvSpPr>
          <p:nvPr/>
        </p:nvSpPr>
        <p:spPr bwMode="auto">
          <a:xfrm>
            <a:off x="142875" y="2286000"/>
            <a:ext cx="4143375" cy="2462213"/>
          </a:xfrm>
          <a:prstGeom prst="rect">
            <a:avLst/>
          </a:prstGeom>
          <a:noFill/>
          <a:ln w="9525">
            <a:noFill/>
            <a:miter lim="800000"/>
            <a:headEnd/>
            <a:tailEnd/>
          </a:ln>
        </p:spPr>
        <p:txBody>
          <a:bodyPr>
            <a:spAutoFit/>
          </a:bodyPr>
          <a:lstStyle/>
          <a:p>
            <a:r>
              <a:rPr lang="ro-RO" sz="1100" b="1">
                <a:latin typeface="Constantia" pitchFamily="18" charset="0"/>
              </a:rPr>
              <a:t>Semnele si simptomele acestei afectiuni, care in mod obisnuit este cunoscuta sub denumirea generica de psihoza, includ:</a:t>
            </a:r>
            <a:r>
              <a:rPr lang="ro-RO" sz="1100">
                <a:latin typeface="Constantia" pitchFamily="18" charset="0"/>
              </a:rPr>
              <a:t/>
            </a:r>
            <a:br>
              <a:rPr lang="ro-RO" sz="1100">
                <a:latin typeface="Constantia" pitchFamily="18" charset="0"/>
              </a:rPr>
            </a:br>
            <a:r>
              <a:rPr lang="ro-RO" sz="1100">
                <a:latin typeface="Constantia" pitchFamily="18" charset="0"/>
              </a:rPr>
              <a:t>- auzirea de voci sau experimentarea unor evenimente senzoriale care nu sunt reale (halucinatii)</a:t>
            </a:r>
            <a:br>
              <a:rPr lang="ro-RO" sz="1100">
                <a:latin typeface="Constantia" pitchFamily="18" charset="0"/>
              </a:rPr>
            </a:br>
            <a:r>
              <a:rPr lang="ro-RO" sz="1100">
                <a:latin typeface="Constantia" pitchFamily="18" charset="0"/>
              </a:rPr>
              <a:t>- sustinerea unor credinte false despre realitate (iluzii)</a:t>
            </a:r>
            <a:br>
              <a:rPr lang="ro-RO" sz="1100">
                <a:latin typeface="Constantia" pitchFamily="18" charset="0"/>
              </a:rPr>
            </a:br>
            <a:r>
              <a:rPr lang="ro-RO" sz="1100">
                <a:latin typeface="Constantia" pitchFamily="18" charset="0"/>
              </a:rPr>
              <a:t>- dezorganizarea gandirii</a:t>
            </a:r>
            <a:br>
              <a:rPr lang="ro-RO" sz="1100">
                <a:latin typeface="Constantia" pitchFamily="18" charset="0"/>
              </a:rPr>
            </a:br>
            <a:r>
              <a:rPr lang="ro-RO" sz="1100">
                <a:latin typeface="Constantia" pitchFamily="18" charset="0"/>
              </a:rPr>
              <a:t>- comportament irational, profund dezorganizat</a:t>
            </a:r>
            <a:br>
              <a:rPr lang="ro-RO" sz="1100">
                <a:latin typeface="Constantia" pitchFamily="18" charset="0"/>
              </a:rPr>
            </a:br>
            <a:r>
              <a:rPr lang="ro-RO" sz="1100">
                <a:latin typeface="Constantia" pitchFamily="18" charset="0"/>
              </a:rPr>
              <a:t>- imobilitate fizica</a:t>
            </a:r>
            <a:br>
              <a:rPr lang="ro-RO" sz="1100">
                <a:latin typeface="Constantia" pitchFamily="18" charset="0"/>
              </a:rPr>
            </a:br>
            <a:r>
              <a:rPr lang="ro-RO" sz="1100">
                <a:latin typeface="Constantia" pitchFamily="18" charset="0"/>
              </a:rPr>
              <a:t>- mobilitate excesiva, dar fara scop</a:t>
            </a:r>
            <a:br>
              <a:rPr lang="ro-RO" sz="1100">
                <a:latin typeface="Constantia" pitchFamily="18" charset="0"/>
              </a:rPr>
            </a:br>
            <a:r>
              <a:rPr lang="ro-RO" sz="1100">
                <a:latin typeface="Constantia" pitchFamily="18" charset="0"/>
              </a:rPr>
              <a:t>- expresie </a:t>
            </a:r>
            <a:r>
              <a:rPr lang="ro-RO" sz="1100">
                <a:latin typeface="Constantia" pitchFamily="18" charset="0"/>
                <a:hlinkClick r:id="rId3" tooltip="Inteligenta emotionala"/>
              </a:rPr>
              <a:t>emotionala</a:t>
            </a:r>
            <a:r>
              <a:rPr lang="ro-RO" sz="1100">
                <a:latin typeface="Constantia" pitchFamily="18" charset="0"/>
              </a:rPr>
              <a:t> absenta sau nepotrivita situatiei</a:t>
            </a:r>
            <a:br>
              <a:rPr lang="ro-RO" sz="1100">
                <a:latin typeface="Constantia" pitchFamily="18" charset="0"/>
              </a:rPr>
            </a:br>
            <a:r>
              <a:rPr lang="ro-RO" sz="1100">
                <a:latin typeface="Constantia" pitchFamily="18" charset="0"/>
              </a:rPr>
              <a:t>- comunicare verbala cu alti oameni redusa</a:t>
            </a:r>
            <a:br>
              <a:rPr lang="ro-RO" sz="1100">
                <a:latin typeface="Constantia" pitchFamily="18" charset="0"/>
              </a:rPr>
            </a:br>
            <a:r>
              <a:rPr lang="ro-RO" sz="1100">
                <a:latin typeface="Constantia" pitchFamily="18" charset="0"/>
              </a:rPr>
              <a:t>- inabilitatea de a face planuri.</a:t>
            </a:r>
            <a:br>
              <a:rPr lang="ro-RO" sz="1100">
                <a:latin typeface="Constantia" pitchFamily="18" charset="0"/>
              </a:rPr>
            </a:br>
            <a:endParaRPr lang="ro-RO" sz="1100">
              <a:latin typeface="Constantia" pitchFamily="18" charset="0"/>
            </a:endParaRPr>
          </a:p>
        </p:txBody>
      </p:sp>
      <p:sp>
        <p:nvSpPr>
          <p:cNvPr id="55301" name="CasetăText 4"/>
          <p:cNvSpPr txBox="1">
            <a:spLocks noChangeArrowheads="1"/>
          </p:cNvSpPr>
          <p:nvPr/>
        </p:nvSpPr>
        <p:spPr bwMode="auto">
          <a:xfrm>
            <a:off x="0" y="4549775"/>
            <a:ext cx="4357688" cy="2308225"/>
          </a:xfrm>
          <a:prstGeom prst="rect">
            <a:avLst/>
          </a:prstGeom>
          <a:noFill/>
          <a:ln w="9525">
            <a:noFill/>
            <a:miter lim="800000"/>
            <a:headEnd/>
            <a:tailEnd/>
          </a:ln>
        </p:spPr>
        <p:txBody>
          <a:bodyPr>
            <a:spAutoFit/>
          </a:bodyPr>
          <a:lstStyle/>
          <a:p>
            <a:r>
              <a:rPr lang="ro-RO" sz="1200">
                <a:latin typeface="Constantia" pitchFamily="18" charset="0"/>
              </a:rPr>
              <a:t>Planurile de tratament pentru schizofrenia copilului se bazeaza in principal pe modul in care este tratata schizofrenia la adult. Medicamentele </a:t>
            </a:r>
            <a:r>
              <a:rPr lang="ro-RO" sz="1200">
                <a:latin typeface="Constantia" pitchFamily="18" charset="0"/>
                <a:hlinkClick r:id="rId4" tooltip="Antipsihotic"/>
              </a:rPr>
              <a:t>antipsihotice</a:t>
            </a:r>
            <a:r>
              <a:rPr lang="ro-RO" sz="1200">
                <a:latin typeface="Constantia" pitchFamily="18" charset="0"/>
              </a:rPr>
              <a:t>, cunoscute si sub numele de </a:t>
            </a:r>
            <a:r>
              <a:rPr lang="ro-RO" sz="1200">
                <a:latin typeface="Constantia" pitchFamily="18" charset="0"/>
                <a:hlinkClick r:id="rId5" tooltip="Neuroleptic"/>
              </a:rPr>
              <a:t>neuroleptice</a:t>
            </a:r>
            <a:r>
              <a:rPr lang="ro-RO" sz="1200">
                <a:latin typeface="Constantia" pitchFamily="18" charset="0"/>
              </a:rPr>
              <a:t>, reprezinta cele mai importante medicamente in tratamentul schizofreniei. Aceste droguri ajuta la suprimarea comportamentelor psihotice prin reglarea cailor nervoase reglate prin intermediul </a:t>
            </a:r>
            <a:r>
              <a:rPr lang="ro-RO" sz="1200">
                <a:latin typeface="Constantia" pitchFamily="18" charset="0"/>
                <a:hlinkClick r:id="rId6" tooltip="Dopamina"/>
              </a:rPr>
              <a:t>dopaminei</a:t>
            </a:r>
            <a:r>
              <a:rPr lang="ro-RO" sz="1200">
                <a:latin typeface="Constantia" pitchFamily="18" charset="0"/>
              </a:rPr>
              <a:t>.</a:t>
            </a:r>
            <a:br>
              <a:rPr lang="ro-RO" sz="1200">
                <a:latin typeface="Constantia" pitchFamily="18" charset="0"/>
              </a:rPr>
            </a:br>
            <a:r>
              <a:rPr lang="ro-RO" sz="1200">
                <a:latin typeface="Constantia" pitchFamily="18" charset="0"/>
              </a:rPr>
              <a:t/>
            </a:r>
            <a:br>
              <a:rPr lang="ro-RO" sz="1200">
                <a:latin typeface="Constantia" pitchFamily="18" charset="0"/>
              </a:rPr>
            </a:br>
            <a:r>
              <a:rPr lang="ro-RO" sz="1200" b="1">
                <a:latin typeface="Constantia" pitchFamily="18" charset="0"/>
              </a:rPr>
              <a:t>Singurele medicamente antipsihotice aprobate pentru tratamentul copiilor si adolescentilor cu varsta intre 13 si 17 ani sunt risperidona si aripiprazol.</a:t>
            </a:r>
            <a:r>
              <a:rPr lang="ro-RO" sz="1200">
                <a:latin typeface="Constantia" pitchFamily="18" charset="0"/>
              </a:rPr>
              <a:t/>
            </a:r>
            <a:br>
              <a:rPr lang="ro-RO" sz="1200">
                <a:latin typeface="Constantia" pitchFamily="18" charset="0"/>
              </a:rPr>
            </a:br>
            <a:endParaRPr lang="ro-RO" sz="1200">
              <a:latin typeface="Constantia" pitchFamily="18" charset="0"/>
            </a:endParaRPr>
          </a:p>
        </p:txBody>
      </p:sp>
      <p:pic>
        <p:nvPicPr>
          <p:cNvPr id="55302" name="Imagine 5" descr="img_sf.jpg"/>
          <p:cNvPicPr>
            <a:picLocks noChangeAspect="1"/>
          </p:cNvPicPr>
          <p:nvPr/>
        </p:nvPicPr>
        <p:blipFill>
          <a:blip r:embed="rId7" cstate="print"/>
          <a:srcRect/>
          <a:stretch>
            <a:fillRect/>
          </a:stretch>
        </p:blipFill>
        <p:spPr bwMode="auto">
          <a:xfrm>
            <a:off x="4857750" y="2714625"/>
            <a:ext cx="3333750" cy="294322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ctrTitle"/>
          </p:nvPr>
        </p:nvSpPr>
        <p:spPr>
          <a:xfrm>
            <a:off x="214282" y="0"/>
            <a:ext cx="7851648" cy="1828800"/>
          </a:xfrm>
        </p:spPr>
        <p:txBody>
          <a:bodyPr>
            <a:noAutofit/>
          </a:bodyPr>
          <a:lstStyle/>
          <a:p>
            <a:pPr fontAlgn="auto">
              <a:spcAft>
                <a:spcPts val="0"/>
              </a:spcAft>
              <a:defRPr/>
            </a:pPr>
            <a:r>
              <a:rPr lang="ro-RO" sz="2800" dirty="0" err="1" smtClean="0"/>
              <a:t>Inceputurile</a:t>
            </a:r>
            <a:r>
              <a:rPr lang="ro-RO" sz="2800" dirty="0" smtClean="0"/>
              <a:t> comportamentelor sociale si de comunicare ale nou </a:t>
            </a:r>
            <a:r>
              <a:rPr lang="ro-RO" sz="2800" dirty="0" err="1" smtClean="0"/>
              <a:t>nascutilor</a:t>
            </a:r>
            <a:r>
              <a:rPr lang="ro-RO" sz="2800" dirty="0" smtClean="0"/>
              <a:t/>
            </a:r>
            <a:br>
              <a:rPr lang="ro-RO" sz="2800" dirty="0" smtClean="0"/>
            </a:br>
            <a:endParaRPr lang="ro-RO" sz="2800" dirty="0"/>
          </a:p>
        </p:txBody>
      </p:sp>
      <p:sp>
        <p:nvSpPr>
          <p:cNvPr id="3" name="Subtitlu 2"/>
          <p:cNvSpPr>
            <a:spLocks noGrp="1"/>
          </p:cNvSpPr>
          <p:nvPr>
            <p:ph type="subTitle" idx="1"/>
          </p:nvPr>
        </p:nvSpPr>
        <p:spPr>
          <a:xfrm>
            <a:off x="1357313" y="1785938"/>
            <a:ext cx="7572375" cy="5500687"/>
          </a:xfrm>
        </p:spPr>
        <p:txBody>
          <a:bodyPr>
            <a:normAutofit/>
          </a:bodyPr>
          <a:lstStyle/>
          <a:p>
            <a:pPr marR="0">
              <a:lnSpc>
                <a:spcPct val="80000"/>
              </a:lnSpc>
            </a:pPr>
            <a:r>
              <a:rPr lang="ro-RO" sz="1000" b="1" smtClean="0"/>
              <a:t>Repertoriul social al copilului mic</a:t>
            </a:r>
            <a:r>
              <a:rPr lang="ro-RO" sz="1000" smtClean="0"/>
              <a:t/>
            </a:r>
            <a:br>
              <a:rPr lang="ro-RO" sz="1000" smtClean="0"/>
            </a:br>
            <a:r>
              <a:rPr lang="ro-RO" sz="1000" smtClean="0"/>
              <a:t>Imediat dupa nastere, copilul nu are capacitatile cognitive si fizice necesare pentru a supravietui singur. Dar are un bogat repertoriu de abilitati si comportamente care-l face capabil sa supravietuiasca in mediul social. Plange, zambeste este mic, dragalas si neajutorat si aceste comportamente sunt </a:t>
            </a:r>
            <a:r>
              <a:rPr lang="ro-RO" sz="1000" b="1" smtClean="0">
                <a:hlinkClick r:id="rId2" tooltip="Citeste-i copilului tau!"/>
              </a:rPr>
              <a:t>forme puternice de semnalizare</a:t>
            </a:r>
            <a:r>
              <a:rPr lang="ro-RO" sz="1000" smtClean="0"/>
              <a:t>. Copilul are insa o extraordinara capacitatea de a imita comportamente sociale. Repertoriul de comportamente al copilului, aparent fara valoare sociala (de exemplu, a suge) si chiar si infatisarea lui, creeaza copilului sansa unor contacte sociale stranse. </a:t>
            </a:r>
          </a:p>
          <a:p>
            <a:pPr marR="0">
              <a:lnSpc>
                <a:spcPct val="80000"/>
              </a:lnSpc>
            </a:pPr>
            <a:r>
              <a:rPr lang="ro-RO" sz="1000" b="1" smtClean="0"/>
              <a:t>Plansul</a:t>
            </a:r>
            <a:r>
              <a:rPr lang="ro-RO" sz="1000" smtClean="0"/>
              <a:t> ii deranjeaza pe adulti. Ei incearca sa-l stopeze luand copilul in brate. Plansul serveste astfel la initierea de interactiuni sociale cu adultul. Plansul alerteaza parintii asupra disconfortului sau a suprastimularii copilului. Foamea, durerea, oboseala genereaza tipuri diferite de plans. Si adultii il diferentiaza curand tinand cont si de context. Adultii se straduiesc sa calmeze </a:t>
            </a:r>
            <a:r>
              <a:rPr lang="ro-RO" sz="1000" b="1" smtClean="0">
                <a:hlinkClick r:id="rId3" tooltip="Plansul bebelusilor"/>
              </a:rPr>
              <a:t>plansul copilului</a:t>
            </a:r>
            <a:r>
              <a:rPr lang="ro-RO" sz="1000" smtClean="0"/>
              <a:t> si de cate ori reusesc ei se simt gratificati de copil, confirmati, in rolul lor parental. Pot aparea si "specializari" traite cu o mica invidie in familie..."Cand plange, numai soacra mea il poate linisti..." Daca insa copilul nu se lasa potolit, mesajul pe care il da parintilor este "nu stiti sa fiti parinti buni" si in acest caz copilul se poate expune la izbucniri violente din partea adultului neconfirmat de copil in functia lui de parinte. "Plange atata de nu mai stiu ce sa fac... " nu este un semn bun pentru debutul copilului in lume.</a:t>
            </a:r>
          </a:p>
          <a:p>
            <a:pPr marR="0">
              <a:lnSpc>
                <a:spcPct val="80000"/>
              </a:lnSpc>
            </a:pPr>
            <a:r>
              <a:rPr lang="ro-RO" sz="1000" b="1" smtClean="0"/>
              <a:t>Zambetul</a:t>
            </a:r>
            <a:r>
              <a:rPr lang="ro-RO" sz="1000" smtClean="0"/>
              <a:t> este un indicator de placere pentru adult. Pe la 2 - 3 luni copilul zambeste ca raspuns la diversi stimuli, mai ales legat de oamenii din jur. Dupa varsta de patru luni, zambetul este mai selectiv. Fata mamei provoaca zambet. Zambetul altora nu mai conteaza.</a:t>
            </a:r>
            <a:br>
              <a:rPr lang="ro-RO" sz="1000" smtClean="0"/>
            </a:br>
            <a:r>
              <a:rPr lang="ro-RO" sz="1000" smtClean="0"/>
              <a:t>Copilul orb zambeste la aceeasi varsta cu vazatorul. Dar ulterior, cand zambetul se leaga de maturizarea generala si de experientele sociale traite de copil, zambetul copilului nevazator se sterge.</a:t>
            </a:r>
            <a:br>
              <a:rPr lang="ro-RO" sz="1000" smtClean="0"/>
            </a:br>
            <a:r>
              <a:rPr lang="ro-RO" sz="1000" smtClean="0"/>
              <a:t>In institutii, lipsa de stimulare, conduce la o intarziere a zambetului copilului.</a:t>
            </a:r>
            <a:br>
              <a:rPr lang="ro-RO" sz="1000" smtClean="0"/>
            </a:br>
            <a:r>
              <a:rPr lang="ro-RO" sz="1000" smtClean="0"/>
              <a:t>Fetele copiilor mici sunt interpretate de adulti ca fiind expresive: furioase, zambitoare, speriate, dezgustate, triste. Deja la varsta de 2 luni au o fata trista la injectie.</a:t>
            </a:r>
          </a:p>
          <a:p>
            <a:pPr marR="0">
              <a:lnSpc>
                <a:spcPct val="80000"/>
              </a:lnSpc>
            </a:pPr>
            <a:r>
              <a:rPr lang="ro-RO" sz="1000" b="1" smtClean="0"/>
              <a:t>Capacitatea de a imita</a:t>
            </a:r>
            <a:r>
              <a:rPr lang="ro-RO" sz="1000" smtClean="0"/>
              <a:t> a nou-nascutului. Acesta imita actiunile altora (impingerea varfului limbii catre buze) chiar daca nu-si pot vedea propria lor fata. Este deci contrazisa teoria lui Piaget care vorbeste despre </a:t>
            </a:r>
            <a:r>
              <a:rPr lang="ro-RO" sz="1000" b="1" smtClean="0">
                <a:hlinkClick r:id="rId4" tooltip="Tulburarile de vorbire"/>
              </a:rPr>
              <a:t>capacitatea de a imita</a:t>
            </a:r>
            <a:r>
              <a:rPr lang="ro-RO" sz="1000" smtClean="0"/>
              <a:t> a copilului doar in jurul varstei de 1 an. Imitarea e dovedita de faptul ca nou-nascutii traduc miscarile pe care le vad la cei din jur prin actiuni proprii. Capacitatea de imitare inceteaza pe la 21 de saptamani pentru a exploda din nou la varsta de un an. Meltzoff si Gopnik (1993) au avansat ideea ca imitatia apare pentru ca copilul recunoaste ca adultul e ca el si recunoaste ca el insusi poate face aceleasi miscari ca adultul. Copilul reactioneaza la adult ca si cand ar avea intuitia: "uite ceva ca mine". Dar aceasta presupune ca-i apabil sa-si monitorizeze miscarile corpului si sa detecteze echivalente la ceilalti (capacitate proprioceptiva). Adultul si el imita, in joaca, miscarile copilului si copilul isi vede miscarile reflectate in actiunile celorlalte.</a:t>
            </a:r>
            <a:br>
              <a:rPr lang="ro-RO" sz="1000" smtClean="0"/>
            </a:br>
            <a:r>
              <a:rPr lang="ro-RO" sz="1000" smtClean="0"/>
              <a:t>Imitand expresiile fetei adultului, copilul percepe emotiile presupuse de expresie. Intr-adevar, parintii "suficient de buni" sunt constienti de aceasta comuniune cu copilul. </a:t>
            </a:r>
            <a:br>
              <a:rPr lang="ro-RO" sz="1000" smtClean="0"/>
            </a:br>
            <a:r>
              <a:rPr lang="ro-RO" sz="1000" smtClean="0"/>
              <a:t>Raman intrebari tulburatoare inca fara raspuns: cum poate identifica adultul ca fiind "ca mine" cand difera marimea, precizia miscarilor etc</a:t>
            </a:r>
          </a:p>
          <a:p>
            <a:pPr marR="0">
              <a:lnSpc>
                <a:spcPct val="80000"/>
              </a:lnSpc>
            </a:pPr>
            <a:r>
              <a:rPr lang="ro-RO" sz="1000" smtClean="0"/>
              <a:t> </a:t>
            </a:r>
          </a:p>
          <a:p>
            <a:pPr marR="0">
              <a:lnSpc>
                <a:spcPct val="80000"/>
              </a:lnSpc>
            </a:pPr>
            <a:endParaRPr lang="ro-RO" sz="1000" smtClean="0"/>
          </a:p>
        </p:txBody>
      </p:sp>
      <p:pic>
        <p:nvPicPr>
          <p:cNvPr id="56324" name="Imagine 3" descr="Inceputurile comportamentelor sociale si de comunicare ale nou nascutilor (IV)"/>
          <p:cNvPicPr>
            <a:picLocks noChangeAspect="1" noChangeArrowheads="1"/>
          </p:cNvPicPr>
          <p:nvPr/>
        </p:nvPicPr>
        <p:blipFill>
          <a:blip r:embed="rId5" cstate="print"/>
          <a:srcRect/>
          <a:stretch>
            <a:fillRect/>
          </a:stretch>
        </p:blipFill>
        <p:spPr bwMode="auto">
          <a:xfrm>
            <a:off x="285750" y="428625"/>
            <a:ext cx="1214438" cy="17145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6" name="Imagine 1" descr="http://www.utilecopii.ro/upload/fckeditor/copil_sezand.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64516" name="Rectangle 4"/>
          <p:cNvSpPr>
            <a:spLocks noChangeArrowheads="1"/>
          </p:cNvSpPr>
          <p:nvPr/>
        </p:nvSpPr>
        <p:spPr bwMode="auto">
          <a:xfrm>
            <a:off x="0" y="0"/>
            <a:ext cx="9215438" cy="6432550"/>
          </a:xfrm>
          <a:prstGeom prst="rect">
            <a:avLst/>
          </a:prstGeom>
          <a:noFill/>
          <a:ln w="9525">
            <a:noFill/>
            <a:miter lim="800000"/>
            <a:headEnd/>
            <a:tailEnd/>
          </a:ln>
          <a:effectLst/>
        </p:spPr>
        <p:txBody>
          <a:bodyPr anchor="ctr">
            <a:spAutoFit/>
          </a:bodyPr>
          <a:lstStyle/>
          <a:p>
            <a:pPr>
              <a:defRPr/>
            </a:pPr>
            <a:r>
              <a:rPr lang="ro-RO" sz="1000" b="1" dirty="0" err="1">
                <a:solidFill>
                  <a:schemeClr val="bg1">
                    <a:lumMod val="95000"/>
                  </a:schemeClr>
                </a:solidFill>
                <a:latin typeface="Arial" pitchFamily="34" charset="0"/>
                <a:ea typeface="Times New Roman" pitchFamily="18" charset="0"/>
                <a:cs typeface="Arial" pitchFamily="34" charset="0"/>
              </a:rPr>
              <a:t>Bebelusul</a:t>
            </a:r>
            <a:r>
              <a:rPr lang="ro-RO" sz="1000" b="1" dirty="0">
                <a:solidFill>
                  <a:schemeClr val="bg1">
                    <a:lumMod val="95000"/>
                  </a:schemeClr>
                </a:solidFill>
                <a:latin typeface="Arial" pitchFamily="34" charset="0"/>
                <a:ea typeface="Times New Roman" pitchFamily="18" charset="0"/>
                <a:cs typeface="Arial" pitchFamily="34" charset="0"/>
              </a:rPr>
              <a:t> este un om in miniatura care se dezvolta treptat. </a:t>
            </a:r>
            <a:r>
              <a:rPr lang="ro-RO" sz="1000" b="1" dirty="0" err="1">
                <a:solidFill>
                  <a:schemeClr val="bg1">
                    <a:lumMod val="95000"/>
                  </a:schemeClr>
                </a:solidFill>
                <a:latin typeface="Arial" pitchFamily="34" charset="0"/>
                <a:ea typeface="Times New Roman" pitchFamily="18" charset="0"/>
                <a:cs typeface="Arial" pitchFamily="34" charset="0"/>
              </a:rPr>
              <a:t>Iata</a:t>
            </a:r>
            <a:r>
              <a:rPr lang="ro-RO" sz="1000" b="1" dirty="0">
                <a:solidFill>
                  <a:schemeClr val="bg1">
                    <a:lumMod val="95000"/>
                  </a:schemeClr>
                </a:solidFill>
                <a:latin typeface="Arial" pitchFamily="34" charset="0"/>
                <a:ea typeface="Times New Roman" pitchFamily="18" charset="0"/>
                <a:cs typeface="Arial" pitchFamily="34" charset="0"/>
              </a:rPr>
              <a:t> care sunt etapele de dezvoltare </a:t>
            </a:r>
            <a:r>
              <a:rPr lang="ro-RO" sz="1000" b="1" dirty="0" err="1">
                <a:solidFill>
                  <a:schemeClr val="bg1">
                    <a:lumMod val="95000"/>
                  </a:schemeClr>
                </a:solidFill>
                <a:latin typeface="Arial" pitchFamily="34" charset="0"/>
                <a:ea typeface="Times New Roman" pitchFamily="18" charset="0"/>
                <a:cs typeface="Arial" pitchFamily="34" charset="0"/>
              </a:rPr>
              <a:t>inainte</a:t>
            </a:r>
            <a:r>
              <a:rPr lang="ro-RO" sz="1000" b="1" dirty="0">
                <a:solidFill>
                  <a:schemeClr val="bg1">
                    <a:lumMod val="95000"/>
                  </a:schemeClr>
                </a:solidFill>
                <a:latin typeface="Arial" pitchFamily="34" charset="0"/>
                <a:ea typeface="Times New Roman" pitchFamily="18" charset="0"/>
                <a:cs typeface="Arial" pitchFamily="34" charset="0"/>
              </a:rPr>
              <a:t> ca bebe sa stea in </a:t>
            </a:r>
            <a:r>
              <a:rPr lang="ro-RO" sz="1000" b="1" dirty="0" err="1">
                <a:solidFill>
                  <a:schemeClr val="bg1">
                    <a:lumMod val="95000"/>
                  </a:schemeClr>
                </a:solidFill>
                <a:latin typeface="Arial" pitchFamily="34" charset="0"/>
                <a:ea typeface="Times New Roman" pitchFamily="18" charset="0"/>
                <a:cs typeface="Arial" pitchFamily="34" charset="0"/>
              </a:rPr>
              <a:t>fundulet</a:t>
            </a:r>
            <a:r>
              <a:rPr lang="ro-RO" sz="1000" b="1" dirty="0">
                <a:solidFill>
                  <a:schemeClr val="bg1">
                    <a:lumMod val="95000"/>
                  </a:schemeClr>
                </a:solidFill>
                <a:latin typeface="Arial" pitchFamily="34" charset="0"/>
                <a:ea typeface="Times New Roman" pitchFamily="18" charset="0"/>
                <a:cs typeface="Arial" pitchFamily="34" charset="0"/>
              </a:rPr>
              <a:t>.</a:t>
            </a:r>
            <a:endParaRPr lang="ro-RO" sz="1000" b="1" dirty="0">
              <a:solidFill>
                <a:schemeClr val="bg1">
                  <a:lumMod val="95000"/>
                </a:schemeClr>
              </a:solidFill>
              <a:latin typeface="Arial" pitchFamily="34" charset="0"/>
              <a:cs typeface="Arial" pitchFamily="34" charset="0"/>
            </a:endParaRPr>
          </a:p>
          <a:p>
            <a:pPr eaLnBrk="0" hangingPunct="0">
              <a:defRPr/>
            </a:pPr>
            <a:r>
              <a:rPr lang="ro-RO" sz="1000" b="1" dirty="0">
                <a:solidFill>
                  <a:schemeClr val="bg1">
                    <a:lumMod val="95000"/>
                  </a:schemeClr>
                </a:solidFill>
                <a:latin typeface="Arial" pitchFamily="34" charset="0"/>
                <a:ea typeface="Times New Roman" pitchFamily="18" charset="0"/>
                <a:cs typeface="Arial" pitchFamily="34" charset="0"/>
              </a:rPr>
              <a:t>Momentul in care </a:t>
            </a:r>
            <a:r>
              <a:rPr lang="ro-RO" sz="1000" b="1" dirty="0">
                <a:solidFill>
                  <a:schemeClr val="bg1">
                    <a:lumMod val="95000"/>
                  </a:schemeClr>
                </a:solidFill>
                <a:latin typeface="Arial" pitchFamily="34" charset="0"/>
                <a:ea typeface="Times New Roman" pitchFamily="18" charset="0"/>
                <a:cs typeface="Arial" pitchFamily="34" charset="0"/>
                <a:hlinkClick r:id="rId3"/>
              </a:rPr>
              <a:t>copilul</a:t>
            </a:r>
            <a:r>
              <a:rPr lang="ro-RO" sz="1000" b="1" dirty="0">
                <a:solidFill>
                  <a:schemeClr val="bg1">
                    <a:lumMod val="95000"/>
                  </a:schemeClr>
                </a:solidFill>
                <a:latin typeface="Arial" pitchFamily="34" charset="0"/>
                <a:ea typeface="Times New Roman" pitchFamily="18" charset="0"/>
                <a:cs typeface="Arial" pitchFamily="34" charset="0"/>
              </a:rPr>
              <a:t> </a:t>
            </a:r>
            <a:r>
              <a:rPr lang="ro-RO" sz="1000" b="1" dirty="0" err="1">
                <a:solidFill>
                  <a:schemeClr val="bg1">
                    <a:lumMod val="95000"/>
                  </a:schemeClr>
                </a:solidFill>
                <a:latin typeface="Arial" pitchFamily="34" charset="0"/>
                <a:ea typeface="Times New Roman" pitchFamily="18" charset="0"/>
                <a:cs typeface="Arial" pitchFamily="34" charset="0"/>
              </a:rPr>
              <a:t>tau</a:t>
            </a:r>
            <a:r>
              <a:rPr lang="ro-RO" sz="1000" b="1" dirty="0">
                <a:solidFill>
                  <a:schemeClr val="bg1">
                    <a:lumMod val="95000"/>
                  </a:schemeClr>
                </a:solidFill>
                <a:latin typeface="Arial" pitchFamily="34" charset="0"/>
                <a:ea typeface="Times New Roman" pitchFamily="18" charset="0"/>
                <a:cs typeface="Arial" pitchFamily="34" charset="0"/>
              </a:rPr>
              <a:t> </a:t>
            </a:r>
            <a:r>
              <a:rPr lang="ro-RO" sz="1000" b="1" dirty="0" err="1">
                <a:solidFill>
                  <a:schemeClr val="bg1">
                    <a:lumMod val="95000"/>
                  </a:schemeClr>
                </a:solidFill>
                <a:latin typeface="Arial" pitchFamily="34" charset="0"/>
                <a:ea typeface="Times New Roman" pitchFamily="18" charset="0"/>
                <a:cs typeface="Arial" pitchFamily="34" charset="0"/>
              </a:rPr>
              <a:t>invata</a:t>
            </a:r>
            <a:r>
              <a:rPr lang="ro-RO" sz="1000" b="1" dirty="0">
                <a:solidFill>
                  <a:schemeClr val="bg1">
                    <a:lumMod val="95000"/>
                  </a:schemeClr>
                </a:solidFill>
                <a:latin typeface="Arial" pitchFamily="34" charset="0"/>
                <a:ea typeface="Times New Roman" pitchFamily="18" charset="0"/>
                <a:cs typeface="Arial" pitchFamily="34" charset="0"/>
              </a:rPr>
              <a:t> sa stea singur, ii </a:t>
            </a:r>
            <a:r>
              <a:rPr lang="ro-RO" sz="1000" b="1" dirty="0" err="1">
                <a:solidFill>
                  <a:schemeClr val="bg1">
                    <a:lumMod val="95000"/>
                  </a:schemeClr>
                </a:solidFill>
                <a:latin typeface="Arial" pitchFamily="34" charset="0"/>
                <a:ea typeface="Times New Roman" pitchFamily="18" charset="0"/>
                <a:cs typeface="Arial" pitchFamily="34" charset="0"/>
              </a:rPr>
              <a:t>ofera</a:t>
            </a:r>
            <a:r>
              <a:rPr lang="ro-RO" sz="1000" b="1" dirty="0">
                <a:solidFill>
                  <a:schemeClr val="bg1">
                    <a:lumMod val="95000"/>
                  </a:schemeClr>
                </a:solidFill>
                <a:latin typeface="Arial" pitchFamily="34" charset="0"/>
                <a:ea typeface="Times New Roman" pitchFamily="18" charset="0"/>
                <a:cs typeface="Arial" pitchFamily="34" charset="0"/>
              </a:rPr>
              <a:t> acestuia o noua perspectiva asupra lumii. </a:t>
            </a:r>
            <a:r>
              <a:rPr lang="ro-RO" sz="800" b="1" dirty="0">
                <a:solidFill>
                  <a:schemeClr val="bg1">
                    <a:lumMod val="95000"/>
                  </a:schemeClr>
                </a:solidFill>
                <a:latin typeface="Arial" pitchFamily="34" charset="0"/>
                <a:ea typeface="Times New Roman" pitchFamily="18" charset="0"/>
                <a:cs typeface="Arial" pitchFamily="34" charset="0"/>
              </a:rPr>
              <a:t/>
            </a:r>
            <a:br>
              <a:rPr lang="ro-RO" sz="800" b="1" dirty="0">
                <a:solidFill>
                  <a:schemeClr val="bg1">
                    <a:lumMod val="95000"/>
                  </a:schemeClr>
                </a:solidFill>
                <a:latin typeface="Arial" pitchFamily="34" charset="0"/>
                <a:ea typeface="Times New Roman" pitchFamily="18" charset="0"/>
                <a:cs typeface="Arial" pitchFamily="34" charset="0"/>
              </a:rPr>
            </a:br>
            <a:r>
              <a:rPr lang="ro-RO" sz="800" b="1" dirty="0">
                <a:solidFill>
                  <a:schemeClr val="bg1">
                    <a:lumMod val="95000"/>
                  </a:schemeClr>
                </a:solidFill>
                <a:latin typeface="Arial" pitchFamily="34" charset="0"/>
                <a:ea typeface="Times New Roman" pitchFamily="18" charset="0"/>
                <a:cs typeface="Arial" pitchFamily="34" charset="0"/>
              </a:rPr>
              <a:t>Este o chestiune de timp din momentul in care spatele si </a:t>
            </a:r>
            <a:r>
              <a:rPr lang="ro-RO" sz="800" b="1" dirty="0" err="1">
                <a:solidFill>
                  <a:schemeClr val="bg1">
                    <a:lumMod val="95000"/>
                  </a:schemeClr>
                </a:solidFill>
                <a:latin typeface="Arial" pitchFamily="34" charset="0"/>
                <a:ea typeface="Times New Roman" pitchFamily="18" charset="0"/>
                <a:cs typeface="Arial" pitchFamily="34" charset="0"/>
              </a:rPr>
              <a:t>muschii</a:t>
            </a:r>
            <a:r>
              <a:rPr lang="ro-RO" sz="800" b="1" dirty="0">
                <a:solidFill>
                  <a:schemeClr val="bg1">
                    <a:lumMod val="95000"/>
                  </a:schemeClr>
                </a:solidFill>
                <a:latin typeface="Arial" pitchFamily="34" charset="0"/>
                <a:ea typeface="Times New Roman" pitchFamily="18" charset="0"/>
                <a:cs typeface="Arial" pitchFamily="34" charset="0"/>
              </a:rPr>
              <a:t> </a:t>
            </a:r>
            <a:r>
              <a:rPr lang="ro-RO" sz="800" b="1" dirty="0" err="1">
                <a:solidFill>
                  <a:schemeClr val="bg1">
                    <a:lumMod val="95000"/>
                  </a:schemeClr>
                </a:solidFill>
                <a:latin typeface="Arial" pitchFamily="34" charset="0"/>
                <a:ea typeface="Times New Roman" pitchFamily="18" charset="0"/>
                <a:cs typeface="Arial" pitchFamily="34" charset="0"/>
              </a:rPr>
              <a:t>sai</a:t>
            </a:r>
            <a:r>
              <a:rPr lang="ro-RO" sz="800" b="1" dirty="0">
                <a:solidFill>
                  <a:schemeClr val="bg1">
                    <a:lumMod val="95000"/>
                  </a:schemeClr>
                </a:solidFill>
                <a:latin typeface="Arial" pitchFamily="34" charset="0"/>
                <a:ea typeface="Times New Roman" pitchFamily="18" charset="0"/>
                <a:cs typeface="Arial" pitchFamily="34" charset="0"/>
              </a:rPr>
              <a:t> sunt </a:t>
            </a:r>
            <a:r>
              <a:rPr lang="ro-RO" sz="800" b="1" dirty="0" err="1">
                <a:solidFill>
                  <a:schemeClr val="bg1">
                    <a:lumMod val="95000"/>
                  </a:schemeClr>
                </a:solidFill>
                <a:latin typeface="Arial" pitchFamily="34" charset="0"/>
                <a:ea typeface="Times New Roman" pitchFamily="18" charset="0"/>
                <a:cs typeface="Arial" pitchFamily="34" charset="0"/>
              </a:rPr>
              <a:t>indeajuns</a:t>
            </a:r>
            <a:r>
              <a:rPr lang="ro-RO" sz="800" b="1" dirty="0">
                <a:solidFill>
                  <a:schemeClr val="bg1">
                    <a:lumMod val="95000"/>
                  </a:schemeClr>
                </a:solidFill>
                <a:latin typeface="Arial" pitchFamily="34" charset="0"/>
                <a:ea typeface="Times New Roman" pitchFamily="18" charset="0"/>
                <a:cs typeface="Arial" pitchFamily="34" charset="0"/>
              </a:rPr>
              <a:t> de puternici pentru a putea sta in picioare si pana </a:t>
            </a:r>
            <a:r>
              <a:rPr lang="ro-RO" sz="800" b="1" dirty="0" err="1">
                <a:solidFill>
                  <a:schemeClr val="bg1">
                    <a:lumMod val="95000"/>
                  </a:schemeClr>
                </a:solidFill>
                <a:latin typeface="Arial" pitchFamily="34" charset="0"/>
                <a:ea typeface="Times New Roman" pitchFamily="18" charset="0"/>
                <a:cs typeface="Arial" pitchFamily="34" charset="0"/>
              </a:rPr>
              <a:t>cand</a:t>
            </a:r>
            <a:r>
              <a:rPr lang="ro-RO" sz="800" b="1" dirty="0">
                <a:solidFill>
                  <a:schemeClr val="bg1">
                    <a:lumMod val="95000"/>
                  </a:schemeClr>
                </a:solidFill>
                <a:latin typeface="Arial" pitchFamily="34" charset="0"/>
                <a:ea typeface="Times New Roman" pitchFamily="18" charset="0"/>
                <a:cs typeface="Arial" pitchFamily="34" charset="0"/>
              </a:rPr>
              <a:t> va putea sa se </a:t>
            </a:r>
            <a:r>
              <a:rPr lang="ro-RO" sz="800" b="1" dirty="0" err="1">
                <a:solidFill>
                  <a:schemeClr val="bg1">
                    <a:lumMod val="95000"/>
                  </a:schemeClr>
                </a:solidFill>
                <a:latin typeface="Arial" pitchFamily="34" charset="0"/>
                <a:ea typeface="Times New Roman" pitchFamily="18" charset="0"/>
                <a:cs typeface="Arial" pitchFamily="34" charset="0"/>
              </a:rPr>
              <a:t>miste</a:t>
            </a:r>
            <a:r>
              <a:rPr lang="ro-RO" sz="800" b="1" dirty="0">
                <a:solidFill>
                  <a:schemeClr val="bg1">
                    <a:lumMod val="95000"/>
                  </a:schemeClr>
                </a:solidFill>
                <a:latin typeface="Arial" pitchFamily="34" charset="0"/>
                <a:ea typeface="Times New Roman" pitchFamily="18" charset="0"/>
                <a:cs typeface="Arial" pitchFamily="34" charset="0"/>
              </a:rPr>
              <a:t> </a:t>
            </a:r>
            <a:r>
              <a:rPr lang="ro-RO" sz="800" b="1" dirty="0" err="1">
                <a:solidFill>
                  <a:schemeClr val="bg1">
                    <a:lumMod val="95000"/>
                  </a:schemeClr>
                </a:solidFill>
                <a:latin typeface="Arial" pitchFamily="34" charset="0"/>
                <a:ea typeface="Times New Roman" pitchFamily="18" charset="0"/>
                <a:cs typeface="Arial" pitchFamily="34" charset="0"/>
              </a:rPr>
              <a:t>tarandu-se</a:t>
            </a:r>
            <a:r>
              <a:rPr lang="ro-RO" sz="800" b="1" dirty="0">
                <a:solidFill>
                  <a:schemeClr val="bg1">
                    <a:lumMod val="95000"/>
                  </a:schemeClr>
                </a:solidFill>
                <a:latin typeface="Arial" pitchFamily="34" charset="0"/>
                <a:ea typeface="Times New Roman" pitchFamily="18" charset="0"/>
                <a:cs typeface="Arial" pitchFamily="34" charset="0"/>
              </a:rPr>
              <a:t>, stand sau chiar </a:t>
            </a:r>
            <a:r>
              <a:rPr lang="ro-RO" sz="800" b="1" dirty="0" err="1">
                <a:solidFill>
                  <a:schemeClr val="bg1">
                    <a:lumMod val="95000"/>
                  </a:schemeClr>
                </a:solidFill>
                <a:latin typeface="Arial" pitchFamily="34" charset="0"/>
                <a:ea typeface="Times New Roman" pitchFamily="18" charset="0"/>
                <a:cs typeface="Arial" pitchFamily="34" charset="0"/>
              </a:rPr>
              <a:t>umbland</a:t>
            </a:r>
            <a:r>
              <a:rPr lang="ro-RO" sz="800" b="1" dirty="0">
                <a:solidFill>
                  <a:schemeClr val="bg1">
                    <a:lumMod val="95000"/>
                  </a:schemeClr>
                </a:solidFill>
                <a:latin typeface="Arial" pitchFamily="34" charset="0"/>
                <a:ea typeface="Times New Roman" pitchFamily="18" charset="0"/>
                <a:cs typeface="Arial" pitchFamily="34" charset="0"/>
              </a:rPr>
              <a:t>.</a:t>
            </a:r>
            <a:endParaRPr lang="ro-RO" sz="800" b="1" dirty="0">
              <a:solidFill>
                <a:schemeClr val="bg1">
                  <a:lumMod val="95000"/>
                </a:schemeClr>
              </a:solidFill>
              <a:latin typeface="Arial" pitchFamily="34" charset="0"/>
              <a:cs typeface="Arial" pitchFamily="34" charset="0"/>
            </a:endParaRPr>
          </a:p>
          <a:p>
            <a:pPr eaLnBrk="0" hangingPunct="0">
              <a:defRPr/>
            </a:pPr>
            <a:r>
              <a:rPr lang="ro-RO" sz="800" b="1" dirty="0">
                <a:solidFill>
                  <a:schemeClr val="bg1">
                    <a:lumMod val="95000"/>
                  </a:schemeClr>
                </a:solidFill>
                <a:latin typeface="Arial" pitchFamily="34" charset="0"/>
                <a:ea typeface="Times New Roman" pitchFamily="18" charset="0"/>
                <a:cs typeface="Arial" pitchFamily="34" charset="0"/>
              </a:rPr>
              <a:t>Cei mai </a:t>
            </a:r>
            <a:r>
              <a:rPr lang="ro-RO" sz="800" b="1" dirty="0" err="1">
                <a:solidFill>
                  <a:schemeClr val="bg1">
                    <a:lumMod val="95000"/>
                  </a:schemeClr>
                </a:solidFill>
                <a:latin typeface="Arial" pitchFamily="34" charset="0"/>
                <a:ea typeface="Times New Roman" pitchFamily="18" charset="0"/>
                <a:cs typeface="Arial" pitchFamily="34" charset="0"/>
              </a:rPr>
              <a:t>multi</a:t>
            </a:r>
            <a:r>
              <a:rPr lang="ro-RO" sz="800" b="1" dirty="0">
                <a:solidFill>
                  <a:schemeClr val="bg1">
                    <a:lumMod val="95000"/>
                  </a:schemeClr>
                </a:solidFill>
                <a:latin typeface="Arial" pitchFamily="34" charset="0"/>
                <a:ea typeface="Times New Roman" pitchFamily="18" charset="0"/>
                <a:cs typeface="Arial" pitchFamily="34" charset="0"/>
              </a:rPr>
              <a:t> </a:t>
            </a:r>
            <a:r>
              <a:rPr lang="ro-RO" sz="800" b="1" dirty="0">
                <a:solidFill>
                  <a:schemeClr val="bg1">
                    <a:lumMod val="95000"/>
                  </a:schemeClr>
                </a:solidFill>
                <a:latin typeface="Arial" pitchFamily="34" charset="0"/>
                <a:ea typeface="Times New Roman" pitchFamily="18" charset="0"/>
                <a:cs typeface="Arial" pitchFamily="34" charset="0"/>
                <a:hlinkClick r:id="rId3"/>
              </a:rPr>
              <a:t>copii </a:t>
            </a:r>
            <a:r>
              <a:rPr lang="ro-RO" sz="800" b="1" dirty="0" err="1">
                <a:solidFill>
                  <a:schemeClr val="bg1">
                    <a:lumMod val="95000"/>
                  </a:schemeClr>
                </a:solidFill>
                <a:latin typeface="Arial" pitchFamily="34" charset="0"/>
                <a:ea typeface="Times New Roman" pitchFamily="18" charset="0"/>
                <a:cs typeface="Arial" pitchFamily="34" charset="0"/>
              </a:rPr>
              <a:t>invata</a:t>
            </a:r>
            <a:r>
              <a:rPr lang="ro-RO" sz="800" b="1" dirty="0">
                <a:solidFill>
                  <a:schemeClr val="bg1">
                    <a:lumMod val="95000"/>
                  </a:schemeClr>
                </a:solidFill>
                <a:latin typeface="Arial" pitchFamily="34" charset="0"/>
                <a:ea typeface="Times New Roman" pitchFamily="18" charset="0"/>
                <a:cs typeface="Arial" pitchFamily="34" charset="0"/>
              </a:rPr>
              <a:t> sa stea singuri aproximativ in </a:t>
            </a:r>
            <a:r>
              <a:rPr lang="ro-RO" sz="800" b="1" dirty="0" err="1">
                <a:solidFill>
                  <a:schemeClr val="bg1">
                    <a:lumMod val="95000"/>
                  </a:schemeClr>
                </a:solidFill>
                <a:latin typeface="Arial" pitchFamily="34" charset="0"/>
                <a:ea typeface="Times New Roman" pitchFamily="18" charset="0"/>
                <a:cs typeface="Arial" pitchFamily="34" charset="0"/>
              </a:rPr>
              <a:t>acelasi</a:t>
            </a:r>
            <a:r>
              <a:rPr lang="ro-RO" sz="800" b="1" dirty="0">
                <a:solidFill>
                  <a:schemeClr val="bg1">
                    <a:lumMod val="95000"/>
                  </a:schemeClr>
                </a:solidFill>
                <a:latin typeface="Arial" pitchFamily="34" charset="0"/>
                <a:ea typeface="Times New Roman" pitchFamily="18" charset="0"/>
                <a:cs typeface="Arial" pitchFamily="34" charset="0"/>
              </a:rPr>
              <a:t> moment in care </a:t>
            </a:r>
            <a:r>
              <a:rPr lang="ro-RO" sz="800" b="1" dirty="0" err="1">
                <a:solidFill>
                  <a:schemeClr val="bg1">
                    <a:lumMod val="95000"/>
                  </a:schemeClr>
                </a:solidFill>
                <a:latin typeface="Arial" pitchFamily="34" charset="0"/>
                <a:ea typeface="Times New Roman" pitchFamily="18" charset="0"/>
                <a:cs typeface="Arial" pitchFamily="34" charset="0"/>
              </a:rPr>
              <a:t>reusesc</a:t>
            </a:r>
            <a:r>
              <a:rPr lang="ro-RO" sz="800" b="1" dirty="0">
                <a:solidFill>
                  <a:schemeClr val="bg1">
                    <a:lumMod val="95000"/>
                  </a:schemeClr>
                </a:solidFill>
                <a:latin typeface="Arial" pitchFamily="34" charset="0"/>
                <a:ea typeface="Times New Roman" pitchFamily="18" charset="0"/>
                <a:cs typeface="Arial" pitchFamily="34" charset="0"/>
              </a:rPr>
              <a:t> sa se </a:t>
            </a:r>
            <a:r>
              <a:rPr lang="ro-RO" sz="800" b="1" dirty="0" err="1">
                <a:solidFill>
                  <a:schemeClr val="bg1">
                    <a:lumMod val="95000"/>
                  </a:schemeClr>
                </a:solidFill>
                <a:latin typeface="Arial" pitchFamily="34" charset="0"/>
                <a:ea typeface="Times New Roman" pitchFamily="18" charset="0"/>
                <a:cs typeface="Arial" pitchFamily="34" charset="0"/>
              </a:rPr>
              <a:t>rostogoleasca</a:t>
            </a:r>
            <a:r>
              <a:rPr lang="ro-RO" sz="800" b="1" dirty="0">
                <a:solidFill>
                  <a:schemeClr val="bg1">
                    <a:lumMod val="95000"/>
                  </a:schemeClr>
                </a:solidFill>
                <a:latin typeface="Arial" pitchFamily="34" charset="0"/>
                <a:ea typeface="Times New Roman" pitchFamily="18" charset="0"/>
                <a:cs typeface="Arial" pitchFamily="34" charset="0"/>
              </a:rPr>
              <a:t> sau sa-si tina capul sus. </a:t>
            </a:r>
            <a:br>
              <a:rPr lang="ro-RO" sz="800" b="1" dirty="0">
                <a:solidFill>
                  <a:schemeClr val="bg1">
                    <a:lumMod val="95000"/>
                  </a:schemeClr>
                </a:solidFill>
                <a:latin typeface="Arial" pitchFamily="34" charset="0"/>
                <a:ea typeface="Times New Roman" pitchFamily="18" charset="0"/>
                <a:cs typeface="Arial" pitchFamily="34" charset="0"/>
              </a:rPr>
            </a:br>
            <a:r>
              <a:rPr lang="ro-RO" sz="800" b="1" dirty="0" err="1">
                <a:solidFill>
                  <a:schemeClr val="bg1">
                    <a:lumMod val="95000"/>
                  </a:schemeClr>
                </a:solidFill>
                <a:latin typeface="Arial" pitchFamily="34" charset="0"/>
                <a:ea typeface="Times New Roman" pitchFamily="18" charset="0"/>
                <a:cs typeface="Arial" pitchFamily="34" charset="0"/>
              </a:rPr>
              <a:t>Muschii</a:t>
            </a:r>
            <a:r>
              <a:rPr lang="ro-RO" sz="800" b="1" dirty="0">
                <a:solidFill>
                  <a:schemeClr val="bg1">
                    <a:lumMod val="95000"/>
                  </a:schemeClr>
                </a:solidFill>
                <a:latin typeface="Arial" pitchFamily="34" charset="0"/>
                <a:ea typeface="Times New Roman" pitchFamily="18" charset="0"/>
                <a:cs typeface="Arial" pitchFamily="34" charset="0"/>
              </a:rPr>
              <a:t> necesari pentru acest lucru se dezvolta progresiv din momentul </a:t>
            </a:r>
            <a:r>
              <a:rPr lang="ro-RO" sz="800" b="1" dirty="0" err="1">
                <a:solidFill>
                  <a:schemeClr val="bg1">
                    <a:lumMod val="95000"/>
                  </a:schemeClr>
                </a:solidFill>
                <a:latin typeface="Arial" pitchFamily="34" charset="0"/>
                <a:ea typeface="Times New Roman" pitchFamily="18" charset="0"/>
                <a:cs typeface="Arial" pitchFamily="34" charset="0"/>
              </a:rPr>
              <a:t>nasterii</a:t>
            </a:r>
            <a:r>
              <a:rPr lang="ro-RO" sz="800" b="1" dirty="0">
                <a:solidFill>
                  <a:schemeClr val="bg1">
                    <a:lumMod val="95000"/>
                  </a:schemeClr>
                </a:solidFill>
                <a:latin typeface="Arial" pitchFamily="34" charset="0"/>
                <a:ea typeface="Times New Roman" pitchFamily="18" charset="0"/>
                <a:cs typeface="Arial" pitchFamily="34" charset="0"/>
              </a:rPr>
              <a:t>, iar intre patru si </a:t>
            </a:r>
            <a:r>
              <a:rPr lang="ro-RO" sz="800" b="1" dirty="0" err="1">
                <a:solidFill>
                  <a:schemeClr val="bg1">
                    <a:lumMod val="95000"/>
                  </a:schemeClr>
                </a:solidFill>
                <a:latin typeface="Arial" pitchFamily="34" charset="0"/>
                <a:ea typeface="Times New Roman" pitchFamily="18" charset="0"/>
                <a:cs typeface="Arial" pitchFamily="34" charset="0"/>
              </a:rPr>
              <a:t>sapte</a:t>
            </a:r>
            <a:r>
              <a:rPr lang="ro-RO" sz="800" b="1" dirty="0">
                <a:solidFill>
                  <a:schemeClr val="bg1">
                    <a:lumMod val="95000"/>
                  </a:schemeClr>
                </a:solidFill>
                <a:latin typeface="Arial" pitchFamily="34" charset="0"/>
                <a:ea typeface="Times New Roman" pitchFamily="18" charset="0"/>
                <a:cs typeface="Arial" pitchFamily="34" charset="0"/>
              </a:rPr>
              <a:t> luni ajung sa fie </a:t>
            </a:r>
            <a:r>
              <a:rPr lang="ro-RO" sz="800" b="1" dirty="0" err="1">
                <a:solidFill>
                  <a:schemeClr val="bg1">
                    <a:lumMod val="95000"/>
                  </a:schemeClr>
                </a:solidFill>
                <a:latin typeface="Arial" pitchFamily="34" charset="0"/>
                <a:ea typeface="Times New Roman" pitchFamily="18" charset="0"/>
                <a:cs typeface="Arial" pitchFamily="34" charset="0"/>
              </a:rPr>
              <a:t>indeajuns</a:t>
            </a:r>
            <a:r>
              <a:rPr lang="ro-RO" sz="800" b="1" dirty="0">
                <a:solidFill>
                  <a:schemeClr val="bg1">
                    <a:lumMod val="95000"/>
                  </a:schemeClr>
                </a:solidFill>
                <a:latin typeface="Arial" pitchFamily="34" charset="0"/>
                <a:ea typeface="Times New Roman" pitchFamily="18" charset="0"/>
                <a:cs typeface="Arial" pitchFamily="34" charset="0"/>
              </a:rPr>
              <a:t> de puternici. 90% dintre copii sunt capabili sa stea </a:t>
            </a:r>
            <a:r>
              <a:rPr lang="ro-RO" sz="800" b="1" dirty="0" err="1">
                <a:solidFill>
                  <a:schemeClr val="bg1">
                    <a:lumMod val="95000"/>
                  </a:schemeClr>
                </a:solidFill>
                <a:latin typeface="Arial" pitchFamily="34" charset="0"/>
                <a:ea typeface="Times New Roman" pitchFamily="18" charset="0"/>
                <a:cs typeface="Arial" pitchFamily="34" charset="0"/>
              </a:rPr>
              <a:t>fara</a:t>
            </a:r>
            <a:r>
              <a:rPr lang="ro-RO" sz="800" b="1" dirty="0">
                <a:solidFill>
                  <a:schemeClr val="bg1">
                    <a:lumMod val="95000"/>
                  </a:schemeClr>
                </a:solidFill>
                <a:latin typeface="Arial" pitchFamily="34" charset="0"/>
                <a:ea typeface="Times New Roman" pitchFamily="18" charset="0"/>
                <a:cs typeface="Arial" pitchFamily="34" charset="0"/>
              </a:rPr>
              <a:t> suport in momentul in care au noua luni de </a:t>
            </a:r>
            <a:r>
              <a:rPr lang="ro-RO" sz="800" b="1" dirty="0" err="1">
                <a:solidFill>
                  <a:schemeClr val="bg1">
                    <a:lumMod val="95000"/>
                  </a:schemeClr>
                </a:solidFill>
                <a:latin typeface="Arial" pitchFamily="34" charset="0"/>
                <a:ea typeface="Times New Roman" pitchFamily="18" charset="0"/>
                <a:cs typeface="Arial" pitchFamily="34" charset="0"/>
              </a:rPr>
              <a:t>viata</a:t>
            </a:r>
            <a:r>
              <a:rPr lang="ro-RO" sz="800" b="1" dirty="0">
                <a:solidFill>
                  <a:schemeClr val="bg1">
                    <a:lumMod val="95000"/>
                  </a:schemeClr>
                </a:solidFill>
                <a:latin typeface="Arial" pitchFamily="34" charset="0"/>
                <a:ea typeface="Times New Roman" pitchFamily="18" charset="0"/>
                <a:cs typeface="Arial" pitchFamily="34" charset="0"/>
              </a:rPr>
              <a:t>.</a:t>
            </a:r>
            <a:endParaRPr lang="ro-RO" sz="800" b="1" dirty="0">
              <a:solidFill>
                <a:schemeClr val="bg1">
                  <a:lumMod val="95000"/>
                </a:schemeClr>
              </a:solidFill>
              <a:latin typeface="Arial" pitchFamily="34" charset="0"/>
              <a:cs typeface="Arial" pitchFamily="34" charset="0"/>
            </a:endParaRPr>
          </a:p>
          <a:p>
            <a:pPr eaLnBrk="0" hangingPunct="0">
              <a:defRPr/>
            </a:pPr>
            <a:r>
              <a:rPr lang="ro-RO" sz="800" b="1" dirty="0">
                <a:solidFill>
                  <a:schemeClr val="bg1">
                    <a:lumMod val="95000"/>
                  </a:schemeClr>
                </a:solidFill>
                <a:latin typeface="Arial" pitchFamily="34" charset="0"/>
                <a:ea typeface="Times New Roman" pitchFamily="18" charset="0"/>
                <a:cs typeface="Arial" pitchFamily="34" charset="0"/>
              </a:rPr>
              <a:t/>
            </a:r>
            <a:br>
              <a:rPr lang="ro-RO" sz="800" b="1" dirty="0">
                <a:solidFill>
                  <a:schemeClr val="bg1">
                    <a:lumMod val="95000"/>
                  </a:schemeClr>
                </a:solidFill>
                <a:latin typeface="Arial" pitchFamily="34" charset="0"/>
                <a:ea typeface="Times New Roman" pitchFamily="18" charset="0"/>
                <a:cs typeface="Arial" pitchFamily="34" charset="0"/>
              </a:rPr>
            </a:br>
            <a:r>
              <a:rPr lang="ro-RO" sz="800" b="1" u="sng" dirty="0">
                <a:solidFill>
                  <a:schemeClr val="bg1">
                    <a:lumMod val="95000"/>
                  </a:schemeClr>
                </a:solidFill>
                <a:latin typeface="Arial" pitchFamily="34" charset="0"/>
                <a:ea typeface="Times New Roman" pitchFamily="18" charset="0"/>
                <a:cs typeface="Arial" pitchFamily="34" charset="0"/>
              </a:rPr>
              <a:t>Cum se dezvolta </a:t>
            </a:r>
            <a:r>
              <a:rPr lang="ro-RO" sz="800" b="1" u="sng" dirty="0" err="1">
                <a:solidFill>
                  <a:schemeClr val="bg1">
                    <a:lumMod val="95000"/>
                  </a:schemeClr>
                </a:solidFill>
                <a:latin typeface="Arial" pitchFamily="34" charset="0"/>
                <a:ea typeface="Times New Roman" pitchFamily="18" charset="0"/>
                <a:cs typeface="Arial" pitchFamily="34" charset="0"/>
              </a:rPr>
              <a:t>bebelusii</a:t>
            </a:r>
            <a:endParaRPr lang="ro-RO" sz="800" b="1" u="sng" dirty="0">
              <a:solidFill>
                <a:schemeClr val="bg1">
                  <a:lumMod val="95000"/>
                </a:schemeClr>
              </a:solidFill>
              <a:latin typeface="Arial" pitchFamily="34" charset="0"/>
              <a:cs typeface="Arial" pitchFamily="34" charset="0"/>
            </a:endParaRPr>
          </a:p>
          <a:p>
            <a:pPr eaLnBrk="0" hangingPunct="0">
              <a:defRPr/>
            </a:pPr>
            <a:r>
              <a:rPr lang="ro-RO" sz="800" b="1" dirty="0">
                <a:solidFill>
                  <a:schemeClr val="bg1">
                    <a:lumMod val="95000"/>
                  </a:schemeClr>
                </a:solidFill>
                <a:latin typeface="Arial" pitchFamily="34" charset="0"/>
                <a:ea typeface="Times New Roman" pitchFamily="18" charset="0"/>
                <a:cs typeface="Arial" pitchFamily="34" charset="0"/>
              </a:rPr>
              <a:t/>
            </a:r>
            <a:br>
              <a:rPr lang="ro-RO" sz="800" b="1" dirty="0">
                <a:solidFill>
                  <a:schemeClr val="bg1">
                    <a:lumMod val="95000"/>
                  </a:schemeClr>
                </a:solidFill>
                <a:latin typeface="Arial" pitchFamily="34" charset="0"/>
                <a:ea typeface="Times New Roman" pitchFamily="18" charset="0"/>
                <a:cs typeface="Arial" pitchFamily="34" charset="0"/>
              </a:rPr>
            </a:br>
            <a:r>
              <a:rPr lang="ro-RO" sz="800" b="1" dirty="0">
                <a:solidFill>
                  <a:schemeClr val="bg1">
                    <a:lumMod val="95000"/>
                  </a:schemeClr>
                </a:solidFill>
                <a:latin typeface="Arial" pitchFamily="34" charset="0"/>
                <a:ea typeface="Times New Roman" pitchFamily="18" charset="0"/>
                <a:cs typeface="Arial" pitchFamily="34" charset="0"/>
              </a:rPr>
              <a:t>Chiar daca cu ajutorul unui punct de sprijin copilul </a:t>
            </a:r>
            <a:r>
              <a:rPr lang="ro-RO" sz="800" b="1" dirty="0" err="1">
                <a:solidFill>
                  <a:schemeClr val="bg1">
                    <a:lumMod val="95000"/>
                  </a:schemeClr>
                </a:solidFill>
                <a:latin typeface="Arial" pitchFamily="34" charset="0"/>
                <a:ea typeface="Times New Roman" pitchFamily="18" charset="0"/>
                <a:cs typeface="Arial" pitchFamily="34" charset="0"/>
              </a:rPr>
              <a:t>tau</a:t>
            </a:r>
            <a:r>
              <a:rPr lang="ro-RO" sz="800" b="1" dirty="0">
                <a:solidFill>
                  <a:schemeClr val="bg1">
                    <a:lumMod val="95000"/>
                  </a:schemeClr>
                </a:solidFill>
                <a:latin typeface="Arial" pitchFamily="34" charset="0"/>
                <a:ea typeface="Times New Roman" pitchFamily="18" charset="0"/>
                <a:cs typeface="Arial" pitchFamily="34" charset="0"/>
              </a:rPr>
              <a:t> poate sta aproape in orice </a:t>
            </a:r>
            <a:r>
              <a:rPr lang="ro-RO" sz="800" b="1" dirty="0" err="1">
                <a:solidFill>
                  <a:schemeClr val="bg1">
                    <a:lumMod val="95000"/>
                  </a:schemeClr>
                </a:solidFill>
                <a:latin typeface="Arial" pitchFamily="34" charset="0"/>
                <a:ea typeface="Times New Roman" pitchFamily="18" charset="0"/>
                <a:cs typeface="Arial" pitchFamily="34" charset="0"/>
              </a:rPr>
              <a:t>pozitie</a:t>
            </a:r>
            <a:r>
              <a:rPr lang="ro-RO" sz="800" b="1" dirty="0">
                <a:solidFill>
                  <a:schemeClr val="bg1">
                    <a:lumMod val="95000"/>
                  </a:schemeClr>
                </a:solidFill>
                <a:latin typeface="Arial" pitchFamily="34" charset="0"/>
                <a:ea typeface="Times New Roman" pitchFamily="18" charset="0"/>
                <a:cs typeface="Arial" pitchFamily="34" charset="0"/>
              </a:rPr>
              <a:t> </a:t>
            </a:r>
            <a:r>
              <a:rPr lang="ro-RO" sz="800" b="1" dirty="0" err="1">
                <a:solidFill>
                  <a:schemeClr val="bg1">
                    <a:lumMod val="95000"/>
                  </a:schemeClr>
                </a:solidFill>
                <a:latin typeface="Arial" pitchFamily="34" charset="0"/>
                <a:ea typeface="Times New Roman" pitchFamily="18" charset="0"/>
                <a:cs typeface="Arial" pitchFamily="34" charset="0"/>
              </a:rPr>
              <a:t>inca</a:t>
            </a:r>
            <a:r>
              <a:rPr lang="ro-RO" sz="800" b="1" dirty="0">
                <a:solidFill>
                  <a:schemeClr val="bg1">
                    <a:lumMod val="95000"/>
                  </a:schemeClr>
                </a:solidFill>
                <a:latin typeface="Arial" pitchFamily="34" charset="0"/>
                <a:ea typeface="Times New Roman" pitchFamily="18" charset="0"/>
                <a:cs typeface="Arial" pitchFamily="34" charset="0"/>
              </a:rPr>
              <a:t> din prima sa zi de </a:t>
            </a:r>
            <a:r>
              <a:rPr lang="ro-RO" sz="800" b="1" dirty="0" err="1">
                <a:solidFill>
                  <a:schemeClr val="bg1">
                    <a:lumMod val="95000"/>
                  </a:schemeClr>
                </a:solidFill>
                <a:latin typeface="Arial" pitchFamily="34" charset="0"/>
                <a:ea typeface="Times New Roman" pitchFamily="18" charset="0"/>
                <a:cs typeface="Arial" pitchFamily="34" charset="0"/>
              </a:rPr>
              <a:t>viata</a:t>
            </a:r>
            <a:r>
              <a:rPr lang="ro-RO" sz="800" b="1" dirty="0">
                <a:solidFill>
                  <a:schemeClr val="bg1">
                    <a:lumMod val="95000"/>
                  </a:schemeClr>
                </a:solidFill>
                <a:latin typeface="Arial" pitchFamily="34" charset="0"/>
                <a:ea typeface="Times New Roman" pitchFamily="18" charset="0"/>
                <a:cs typeface="Arial" pitchFamily="34" charset="0"/>
              </a:rPr>
              <a:t>, el nu va fi capabil sa stea </a:t>
            </a:r>
            <a:r>
              <a:rPr lang="ro-RO" sz="800" b="1" dirty="0" err="1">
                <a:solidFill>
                  <a:schemeClr val="bg1">
                    <a:lumMod val="95000"/>
                  </a:schemeClr>
                </a:solidFill>
                <a:latin typeface="Arial" pitchFamily="34" charset="0"/>
                <a:ea typeface="Times New Roman" pitchFamily="18" charset="0"/>
                <a:cs typeface="Arial" pitchFamily="34" charset="0"/>
              </a:rPr>
              <a:t>fara</a:t>
            </a:r>
            <a:r>
              <a:rPr lang="ro-RO" sz="800" b="1" dirty="0">
                <a:solidFill>
                  <a:schemeClr val="bg1">
                    <a:lumMod val="95000"/>
                  </a:schemeClr>
                </a:solidFill>
                <a:latin typeface="Arial" pitchFamily="34" charset="0"/>
                <a:ea typeface="Times New Roman" pitchFamily="18" charset="0"/>
                <a:cs typeface="Arial" pitchFamily="34" charset="0"/>
              </a:rPr>
              <a:t> suport pana </a:t>
            </a:r>
            <a:r>
              <a:rPr lang="ro-RO" sz="800" b="1" dirty="0" err="1">
                <a:solidFill>
                  <a:schemeClr val="bg1">
                    <a:lumMod val="95000"/>
                  </a:schemeClr>
                </a:solidFill>
                <a:latin typeface="Arial" pitchFamily="34" charset="0"/>
                <a:ea typeface="Times New Roman" pitchFamily="18" charset="0"/>
                <a:cs typeface="Arial" pitchFamily="34" charset="0"/>
              </a:rPr>
              <a:t>cand</a:t>
            </a:r>
            <a:r>
              <a:rPr lang="ro-RO" sz="800" b="1" dirty="0">
                <a:solidFill>
                  <a:schemeClr val="bg1">
                    <a:lumMod val="95000"/>
                  </a:schemeClr>
                </a:solidFill>
                <a:latin typeface="Arial" pitchFamily="34" charset="0"/>
                <a:ea typeface="Times New Roman" pitchFamily="18" charset="0"/>
                <a:cs typeface="Arial" pitchFamily="34" charset="0"/>
              </a:rPr>
              <a:t> nu are control asupra </a:t>
            </a:r>
            <a:r>
              <a:rPr lang="ro-RO" sz="800" b="1" dirty="0" err="1">
                <a:solidFill>
                  <a:schemeClr val="bg1">
                    <a:lumMod val="95000"/>
                  </a:schemeClr>
                </a:solidFill>
                <a:latin typeface="Arial" pitchFamily="34" charset="0"/>
                <a:ea typeface="Times New Roman" pitchFamily="18" charset="0"/>
                <a:cs typeface="Arial" pitchFamily="34" charset="0"/>
              </a:rPr>
              <a:t>capusorului</a:t>
            </a:r>
            <a:r>
              <a:rPr lang="ro-RO" sz="800" b="1" dirty="0">
                <a:solidFill>
                  <a:schemeClr val="bg1">
                    <a:lumMod val="95000"/>
                  </a:schemeClr>
                </a:solidFill>
                <a:latin typeface="Arial" pitchFamily="34" charset="0"/>
                <a:ea typeface="Times New Roman" pitchFamily="18" charset="0"/>
                <a:cs typeface="Arial" pitchFamily="34" charset="0"/>
              </a:rPr>
              <a:t> sau. </a:t>
            </a:r>
            <a:br>
              <a:rPr lang="ro-RO" sz="800" b="1" dirty="0">
                <a:solidFill>
                  <a:schemeClr val="bg1">
                    <a:lumMod val="95000"/>
                  </a:schemeClr>
                </a:solidFill>
                <a:latin typeface="Arial" pitchFamily="34" charset="0"/>
                <a:ea typeface="Times New Roman" pitchFamily="18" charset="0"/>
                <a:cs typeface="Arial" pitchFamily="34" charset="0"/>
              </a:rPr>
            </a:br>
            <a:r>
              <a:rPr lang="ro-RO" sz="800" b="1" dirty="0">
                <a:solidFill>
                  <a:schemeClr val="bg1">
                    <a:lumMod val="95000"/>
                  </a:schemeClr>
                </a:solidFill>
                <a:latin typeface="Arial" pitchFamily="34" charset="0"/>
                <a:ea typeface="Times New Roman" pitchFamily="18" charset="0"/>
                <a:cs typeface="Arial" pitchFamily="34" charset="0"/>
              </a:rPr>
              <a:t/>
            </a:r>
            <a:br>
              <a:rPr lang="ro-RO" sz="800" b="1" dirty="0">
                <a:solidFill>
                  <a:schemeClr val="bg1">
                    <a:lumMod val="95000"/>
                  </a:schemeClr>
                </a:solidFill>
                <a:latin typeface="Arial" pitchFamily="34" charset="0"/>
                <a:ea typeface="Times New Roman" pitchFamily="18" charset="0"/>
                <a:cs typeface="Arial" pitchFamily="34" charset="0"/>
              </a:rPr>
            </a:br>
            <a:r>
              <a:rPr lang="ro-RO" sz="800" b="1" dirty="0" err="1">
                <a:solidFill>
                  <a:schemeClr val="bg1">
                    <a:lumMod val="95000"/>
                  </a:schemeClr>
                </a:solidFill>
                <a:latin typeface="Arial" pitchFamily="34" charset="0"/>
                <a:ea typeface="Times New Roman" pitchFamily="18" charset="0"/>
                <a:cs typeface="Arial" pitchFamily="34" charset="0"/>
              </a:rPr>
              <a:t>Incepand</a:t>
            </a:r>
            <a:r>
              <a:rPr lang="ro-RO" sz="800" b="1" dirty="0">
                <a:solidFill>
                  <a:schemeClr val="bg1">
                    <a:lumMod val="95000"/>
                  </a:schemeClr>
                </a:solidFill>
                <a:latin typeface="Arial" pitchFamily="34" charset="0"/>
                <a:ea typeface="Times New Roman" pitchFamily="18" charset="0"/>
                <a:cs typeface="Arial" pitchFamily="34" charset="0"/>
              </a:rPr>
              <a:t> cu aproximativ patru luni, gatul si </a:t>
            </a:r>
            <a:r>
              <a:rPr lang="ro-RO" sz="800" b="1" dirty="0" err="1">
                <a:solidFill>
                  <a:schemeClr val="bg1">
                    <a:lumMod val="95000"/>
                  </a:schemeClr>
                </a:solidFill>
                <a:latin typeface="Arial" pitchFamily="34" charset="0"/>
                <a:ea typeface="Times New Roman" pitchFamily="18" charset="0"/>
                <a:cs typeface="Arial" pitchFamily="34" charset="0"/>
              </a:rPr>
              <a:t>muschii</a:t>
            </a:r>
            <a:r>
              <a:rPr lang="ro-RO" sz="800" b="1" dirty="0">
                <a:solidFill>
                  <a:schemeClr val="bg1">
                    <a:lumMod val="95000"/>
                  </a:schemeClr>
                </a:solidFill>
                <a:latin typeface="Arial" pitchFamily="34" charset="0"/>
                <a:ea typeface="Times New Roman" pitchFamily="18" charset="0"/>
                <a:cs typeface="Arial" pitchFamily="34" charset="0"/>
              </a:rPr>
              <a:t> copilului </a:t>
            </a:r>
            <a:r>
              <a:rPr lang="ro-RO" sz="800" b="1" dirty="0" err="1">
                <a:solidFill>
                  <a:schemeClr val="bg1">
                    <a:lumMod val="95000"/>
                  </a:schemeClr>
                </a:solidFill>
                <a:latin typeface="Arial" pitchFamily="34" charset="0"/>
                <a:ea typeface="Times New Roman" pitchFamily="18" charset="0"/>
                <a:cs typeface="Arial" pitchFamily="34" charset="0"/>
              </a:rPr>
              <a:t>tau</a:t>
            </a:r>
            <a:r>
              <a:rPr lang="ro-RO" sz="800" b="1" dirty="0">
                <a:solidFill>
                  <a:schemeClr val="bg1">
                    <a:lumMod val="95000"/>
                  </a:schemeClr>
                </a:solidFill>
                <a:latin typeface="Arial" pitchFamily="34" charset="0"/>
                <a:ea typeface="Times New Roman" pitchFamily="18" charset="0"/>
                <a:cs typeface="Arial" pitchFamily="34" charset="0"/>
              </a:rPr>
              <a:t> se dezvolta rapid oferindu-i capacitatea de a-si tine capul ridicat in momentul in care sta pe burta.</a:t>
            </a:r>
            <a:br>
              <a:rPr lang="ro-RO" sz="800" b="1" dirty="0">
                <a:solidFill>
                  <a:schemeClr val="bg1">
                    <a:lumMod val="95000"/>
                  </a:schemeClr>
                </a:solidFill>
                <a:latin typeface="Arial" pitchFamily="34" charset="0"/>
                <a:ea typeface="Times New Roman" pitchFamily="18" charset="0"/>
                <a:cs typeface="Arial" pitchFamily="34" charset="0"/>
              </a:rPr>
            </a:br>
            <a:r>
              <a:rPr lang="ro-RO" sz="800" b="1" dirty="0">
                <a:solidFill>
                  <a:schemeClr val="bg1">
                    <a:lumMod val="95000"/>
                  </a:schemeClr>
                </a:solidFill>
                <a:latin typeface="Arial" pitchFamily="34" charset="0"/>
                <a:ea typeface="Times New Roman" pitchFamily="18" charset="0"/>
                <a:cs typeface="Arial" pitchFamily="34" charset="0"/>
              </a:rPr>
              <a:t/>
            </a:r>
            <a:br>
              <a:rPr lang="ro-RO" sz="800" b="1" dirty="0">
                <a:solidFill>
                  <a:schemeClr val="bg1">
                    <a:lumMod val="95000"/>
                  </a:schemeClr>
                </a:solidFill>
                <a:latin typeface="Arial" pitchFamily="34" charset="0"/>
                <a:ea typeface="Times New Roman" pitchFamily="18" charset="0"/>
                <a:cs typeface="Arial" pitchFamily="34" charset="0"/>
              </a:rPr>
            </a:br>
            <a:r>
              <a:rPr lang="ro-RO" sz="800" b="1" dirty="0" err="1">
                <a:solidFill>
                  <a:schemeClr val="bg1">
                    <a:lumMod val="95000"/>
                  </a:schemeClr>
                </a:solidFill>
                <a:latin typeface="Arial" pitchFamily="34" charset="0"/>
                <a:ea typeface="Times New Roman" pitchFamily="18" charset="0"/>
                <a:cs typeface="Arial" pitchFamily="34" charset="0"/>
              </a:rPr>
              <a:t>Dupa</a:t>
            </a:r>
            <a:r>
              <a:rPr lang="ro-RO" sz="800" b="1" dirty="0">
                <a:solidFill>
                  <a:schemeClr val="bg1">
                    <a:lumMod val="95000"/>
                  </a:schemeClr>
                </a:solidFill>
                <a:latin typeface="Arial" pitchFamily="34" charset="0"/>
                <a:ea typeface="Times New Roman" pitchFamily="18" charset="0"/>
                <a:cs typeface="Arial" pitchFamily="34" charset="0"/>
              </a:rPr>
              <a:t> aceea </a:t>
            </a:r>
            <a:r>
              <a:rPr lang="ro-RO" sz="800" b="1" dirty="0" err="1">
                <a:solidFill>
                  <a:schemeClr val="bg1">
                    <a:lumMod val="95000"/>
                  </a:schemeClr>
                </a:solidFill>
                <a:latin typeface="Arial" pitchFamily="34" charset="0"/>
                <a:ea typeface="Times New Roman" pitchFamily="18" charset="0"/>
                <a:cs typeface="Arial" pitchFamily="34" charset="0"/>
              </a:rPr>
              <a:t>isi</a:t>
            </a:r>
            <a:r>
              <a:rPr lang="ro-RO" sz="800" b="1" dirty="0">
                <a:solidFill>
                  <a:schemeClr val="bg1">
                    <a:lumMod val="95000"/>
                  </a:schemeClr>
                </a:solidFill>
                <a:latin typeface="Arial" pitchFamily="34" charset="0"/>
                <a:ea typeface="Times New Roman" pitchFamily="18" charset="0"/>
                <a:cs typeface="Arial" pitchFamily="34" charset="0"/>
              </a:rPr>
              <a:t> va da seama cum sa se sprijine pe </a:t>
            </a:r>
            <a:r>
              <a:rPr lang="ro-RO" sz="800" b="1" dirty="0" err="1">
                <a:solidFill>
                  <a:schemeClr val="bg1">
                    <a:lumMod val="95000"/>
                  </a:schemeClr>
                </a:solidFill>
                <a:latin typeface="Arial" pitchFamily="34" charset="0"/>
                <a:ea typeface="Times New Roman" pitchFamily="18" charset="0"/>
                <a:cs typeface="Arial" pitchFamily="34" charset="0"/>
              </a:rPr>
              <a:t>maini</a:t>
            </a:r>
            <a:r>
              <a:rPr lang="ro-RO" sz="800" b="1" dirty="0">
                <a:solidFill>
                  <a:schemeClr val="bg1">
                    <a:lumMod val="95000"/>
                  </a:schemeClr>
                </a:solidFill>
                <a:latin typeface="Arial" pitchFamily="34" charset="0"/>
                <a:ea typeface="Times New Roman" pitchFamily="18" charset="0"/>
                <a:cs typeface="Arial" pitchFamily="34" charset="0"/>
              </a:rPr>
              <a:t> si sa-si tina pieptul ridicat. La cinci luni </a:t>
            </a:r>
            <a:r>
              <a:rPr lang="ro-RO" sz="800" b="1" dirty="0" err="1">
                <a:solidFill>
                  <a:schemeClr val="bg1">
                    <a:lumMod val="95000"/>
                  </a:schemeClr>
                </a:solidFill>
                <a:latin typeface="Arial" pitchFamily="34" charset="0"/>
                <a:ea typeface="Times New Roman" pitchFamily="18" charset="0"/>
                <a:cs typeface="Arial" pitchFamily="34" charset="0"/>
                <a:hlinkClick r:id="rId4"/>
              </a:rPr>
              <a:t>bebelusul</a:t>
            </a:r>
            <a:r>
              <a:rPr lang="ro-RO" sz="800" b="1" dirty="0">
                <a:solidFill>
                  <a:schemeClr val="bg1">
                    <a:lumMod val="95000"/>
                  </a:schemeClr>
                </a:solidFill>
                <a:latin typeface="Arial" pitchFamily="34" charset="0"/>
                <a:ea typeface="Times New Roman" pitchFamily="18" charset="0"/>
                <a:cs typeface="Arial" pitchFamily="34" charset="0"/>
              </a:rPr>
              <a:t> s-ar putea sa fie capabil sa stea </a:t>
            </a:r>
            <a:r>
              <a:rPr lang="ro-RO" sz="800" b="1" dirty="0" err="1">
                <a:solidFill>
                  <a:schemeClr val="bg1">
                    <a:lumMod val="95000"/>
                  </a:schemeClr>
                </a:solidFill>
                <a:latin typeface="Arial" pitchFamily="34" charset="0"/>
                <a:ea typeface="Times New Roman" pitchFamily="18" charset="0"/>
                <a:cs typeface="Arial" pitchFamily="34" charset="0"/>
              </a:rPr>
              <a:t>fara</a:t>
            </a:r>
            <a:r>
              <a:rPr lang="ro-RO" sz="800" b="1" dirty="0">
                <a:solidFill>
                  <a:schemeClr val="bg1">
                    <a:lumMod val="95000"/>
                  </a:schemeClr>
                </a:solidFill>
                <a:latin typeface="Arial" pitchFamily="34" charset="0"/>
                <a:ea typeface="Times New Roman" pitchFamily="18" charset="0"/>
                <a:cs typeface="Arial" pitchFamily="34" charset="0"/>
              </a:rPr>
              <a:t> ajutor, dar </a:t>
            </a:r>
            <a:r>
              <a:rPr lang="ro-RO" sz="800" b="1" dirty="0" err="1">
                <a:solidFill>
                  <a:schemeClr val="bg1">
                    <a:lumMod val="95000"/>
                  </a:schemeClr>
                </a:solidFill>
                <a:latin typeface="Arial" pitchFamily="34" charset="0"/>
                <a:ea typeface="Times New Roman" pitchFamily="18" charset="0"/>
                <a:cs typeface="Arial" pitchFamily="34" charset="0"/>
              </a:rPr>
              <a:t>inconjoara-l</a:t>
            </a:r>
            <a:r>
              <a:rPr lang="ro-RO" sz="800" b="1" dirty="0">
                <a:solidFill>
                  <a:schemeClr val="bg1">
                    <a:lumMod val="95000"/>
                  </a:schemeClr>
                </a:solidFill>
                <a:latin typeface="Arial" pitchFamily="34" charset="0"/>
                <a:ea typeface="Times New Roman" pitchFamily="18" charset="0"/>
                <a:cs typeface="Arial" pitchFamily="34" charset="0"/>
              </a:rPr>
              <a:t> cu perne si fii aproape de el pentru a-l </a:t>
            </a:r>
            <a:r>
              <a:rPr lang="ro-RO" sz="800" b="1" dirty="0" err="1">
                <a:solidFill>
                  <a:schemeClr val="bg1">
                    <a:lumMod val="95000"/>
                  </a:schemeClr>
                </a:solidFill>
                <a:latin typeface="Arial" pitchFamily="34" charset="0"/>
                <a:ea typeface="Times New Roman" pitchFamily="18" charset="0"/>
                <a:cs typeface="Arial" pitchFamily="34" charset="0"/>
              </a:rPr>
              <a:t>ingriji</a:t>
            </a:r>
            <a:r>
              <a:rPr lang="ro-RO" sz="800" b="1" dirty="0">
                <a:solidFill>
                  <a:schemeClr val="bg1">
                    <a:lumMod val="95000"/>
                  </a:schemeClr>
                </a:solidFill>
                <a:latin typeface="Arial" pitchFamily="34" charset="0"/>
                <a:ea typeface="Times New Roman" pitchFamily="18" charset="0"/>
                <a:cs typeface="Arial" pitchFamily="34" charset="0"/>
              </a:rPr>
              <a:t> </a:t>
            </a:r>
            <a:r>
              <a:rPr lang="ro-RO" sz="800" b="1" dirty="0" err="1">
                <a:solidFill>
                  <a:schemeClr val="bg1">
                    <a:lumMod val="95000"/>
                  </a:schemeClr>
                </a:solidFill>
                <a:latin typeface="Arial" pitchFamily="34" charset="0"/>
                <a:ea typeface="Times New Roman" pitchFamily="18" charset="0"/>
                <a:cs typeface="Arial" pitchFamily="34" charset="0"/>
              </a:rPr>
              <a:t>impotriva</a:t>
            </a:r>
            <a:r>
              <a:rPr lang="ro-RO" sz="800" b="1" dirty="0">
                <a:solidFill>
                  <a:schemeClr val="bg1">
                    <a:lumMod val="95000"/>
                  </a:schemeClr>
                </a:solidFill>
                <a:latin typeface="Arial" pitchFamily="34" charset="0"/>
                <a:ea typeface="Times New Roman" pitchFamily="18" charset="0"/>
                <a:cs typeface="Arial" pitchFamily="34" charset="0"/>
              </a:rPr>
              <a:t> unei </a:t>
            </a:r>
            <a:r>
              <a:rPr lang="ro-RO" sz="800" b="1" dirty="0" err="1">
                <a:solidFill>
                  <a:schemeClr val="bg1">
                    <a:lumMod val="95000"/>
                  </a:schemeClr>
                </a:solidFill>
                <a:latin typeface="Arial" pitchFamily="34" charset="0"/>
                <a:ea typeface="Times New Roman" pitchFamily="18" charset="0"/>
                <a:cs typeface="Arial" pitchFamily="34" charset="0"/>
              </a:rPr>
              <a:t>caderi</a:t>
            </a:r>
            <a:r>
              <a:rPr lang="ro-RO" sz="800" b="1" dirty="0">
                <a:solidFill>
                  <a:schemeClr val="bg1">
                    <a:lumMod val="95000"/>
                  </a:schemeClr>
                </a:solidFill>
                <a:latin typeface="Arial" pitchFamily="34" charset="0"/>
                <a:ea typeface="Times New Roman" pitchFamily="18" charset="0"/>
                <a:cs typeface="Arial" pitchFamily="34" charset="0"/>
              </a:rPr>
              <a:t> dureroase.</a:t>
            </a:r>
            <a:br>
              <a:rPr lang="ro-RO" sz="800" b="1" dirty="0">
                <a:solidFill>
                  <a:schemeClr val="bg1">
                    <a:lumMod val="95000"/>
                  </a:schemeClr>
                </a:solidFill>
                <a:latin typeface="Arial" pitchFamily="34" charset="0"/>
                <a:ea typeface="Times New Roman" pitchFamily="18" charset="0"/>
                <a:cs typeface="Arial" pitchFamily="34" charset="0"/>
              </a:rPr>
            </a:br>
            <a:r>
              <a:rPr lang="ro-RO" sz="800" b="1" dirty="0">
                <a:solidFill>
                  <a:schemeClr val="bg1">
                    <a:lumMod val="95000"/>
                  </a:schemeClr>
                </a:solidFill>
                <a:latin typeface="Arial" pitchFamily="34" charset="0"/>
                <a:ea typeface="Times New Roman" pitchFamily="18" charset="0"/>
                <a:cs typeface="Arial" pitchFamily="34" charset="0"/>
              </a:rPr>
              <a:t/>
            </a:r>
            <a:br>
              <a:rPr lang="ro-RO" sz="800" b="1" dirty="0">
                <a:solidFill>
                  <a:schemeClr val="bg1">
                    <a:lumMod val="95000"/>
                  </a:schemeClr>
                </a:solidFill>
                <a:latin typeface="Arial" pitchFamily="34" charset="0"/>
                <a:ea typeface="Times New Roman" pitchFamily="18" charset="0"/>
                <a:cs typeface="Arial" pitchFamily="34" charset="0"/>
              </a:rPr>
            </a:br>
            <a:r>
              <a:rPr lang="ro-RO" sz="800" b="1" dirty="0">
                <a:solidFill>
                  <a:schemeClr val="bg1">
                    <a:lumMod val="95000"/>
                  </a:schemeClr>
                </a:solidFill>
                <a:latin typeface="Arial" pitchFamily="34" charset="0"/>
                <a:ea typeface="Times New Roman" pitchFamily="18" charset="0"/>
                <a:cs typeface="Arial" pitchFamily="34" charset="0"/>
              </a:rPr>
              <a:t>In scurt timp </a:t>
            </a:r>
            <a:r>
              <a:rPr lang="ro-RO" sz="800" b="1" dirty="0" err="1">
                <a:solidFill>
                  <a:schemeClr val="bg1">
                    <a:lumMod val="95000"/>
                  </a:schemeClr>
                </a:solidFill>
                <a:latin typeface="Arial" pitchFamily="34" charset="0"/>
                <a:ea typeface="Times New Roman" pitchFamily="18" charset="0"/>
                <a:cs typeface="Arial" pitchFamily="34" charset="0"/>
              </a:rPr>
              <a:t>isi</a:t>
            </a:r>
            <a:r>
              <a:rPr lang="ro-RO" sz="800" b="1" dirty="0">
                <a:solidFill>
                  <a:schemeClr val="bg1">
                    <a:lumMod val="95000"/>
                  </a:schemeClr>
                </a:solidFill>
                <a:latin typeface="Arial" pitchFamily="34" charset="0"/>
                <a:ea typeface="Times New Roman" pitchFamily="18" charset="0"/>
                <a:cs typeface="Arial" pitchFamily="34" charset="0"/>
              </a:rPr>
              <a:t> va da seama cum sa-si asigure echilibrul, </a:t>
            </a:r>
            <a:r>
              <a:rPr lang="ro-RO" sz="800" b="1" dirty="0" err="1">
                <a:solidFill>
                  <a:schemeClr val="bg1">
                    <a:lumMod val="95000"/>
                  </a:schemeClr>
                </a:solidFill>
                <a:latin typeface="Arial" pitchFamily="34" charset="0"/>
                <a:ea typeface="Times New Roman" pitchFamily="18" charset="0"/>
                <a:cs typeface="Arial" pitchFamily="34" charset="0"/>
              </a:rPr>
              <a:t>intinzandu-si</a:t>
            </a:r>
            <a:r>
              <a:rPr lang="ro-RO" sz="800" b="1" dirty="0">
                <a:solidFill>
                  <a:schemeClr val="bg1">
                    <a:lumMod val="95000"/>
                  </a:schemeClr>
                </a:solidFill>
                <a:latin typeface="Arial" pitchFamily="34" charset="0"/>
                <a:ea typeface="Times New Roman" pitchFamily="18" charset="0"/>
                <a:cs typeface="Arial" pitchFamily="34" charset="0"/>
              </a:rPr>
              <a:t> una sau ambele </a:t>
            </a:r>
            <a:r>
              <a:rPr lang="ro-RO" sz="800" b="1" dirty="0" err="1">
                <a:solidFill>
                  <a:schemeClr val="bg1">
                    <a:lumMod val="95000"/>
                  </a:schemeClr>
                </a:solidFill>
                <a:latin typeface="Arial" pitchFamily="34" charset="0"/>
                <a:ea typeface="Times New Roman" pitchFamily="18" charset="0"/>
                <a:cs typeface="Arial" pitchFamily="34" charset="0"/>
              </a:rPr>
              <a:t>maini</a:t>
            </a:r>
            <a:r>
              <a:rPr lang="ro-RO" sz="800" b="1" dirty="0">
                <a:solidFill>
                  <a:schemeClr val="bg1">
                    <a:lumMod val="95000"/>
                  </a:schemeClr>
                </a:solidFill>
                <a:latin typeface="Arial" pitchFamily="34" charset="0"/>
                <a:ea typeface="Times New Roman" pitchFamily="18" charset="0"/>
                <a:cs typeface="Arial" pitchFamily="34" charset="0"/>
              </a:rPr>
              <a:t>, iar pe la </a:t>
            </a:r>
            <a:r>
              <a:rPr lang="ro-RO" sz="800" b="1" dirty="0" err="1">
                <a:solidFill>
                  <a:schemeClr val="bg1">
                    <a:lumMod val="95000"/>
                  </a:schemeClr>
                </a:solidFill>
                <a:latin typeface="Arial" pitchFamily="34" charset="0"/>
                <a:ea typeface="Times New Roman" pitchFamily="18" charset="0"/>
                <a:cs typeface="Arial" pitchFamily="34" charset="0"/>
              </a:rPr>
              <a:t>sapte</a:t>
            </a:r>
            <a:r>
              <a:rPr lang="ro-RO" sz="800" b="1" dirty="0">
                <a:solidFill>
                  <a:schemeClr val="bg1">
                    <a:lumMod val="95000"/>
                  </a:schemeClr>
                </a:solidFill>
                <a:latin typeface="Arial" pitchFamily="34" charset="0"/>
                <a:ea typeface="Times New Roman" pitchFamily="18" charset="0"/>
                <a:cs typeface="Arial" pitchFamily="34" charset="0"/>
              </a:rPr>
              <a:t> luni probabil va fi in stare sa stea </a:t>
            </a:r>
            <a:r>
              <a:rPr lang="ro-RO" sz="800" b="1" dirty="0" err="1">
                <a:solidFill>
                  <a:schemeClr val="bg1">
                    <a:lumMod val="95000"/>
                  </a:schemeClr>
                </a:solidFill>
                <a:latin typeface="Arial" pitchFamily="34" charset="0"/>
                <a:ea typeface="Times New Roman" pitchFamily="18" charset="0"/>
                <a:cs typeface="Arial" pitchFamily="34" charset="0"/>
              </a:rPr>
              <a:t>fara</a:t>
            </a:r>
            <a:r>
              <a:rPr lang="ro-RO" sz="800" b="1" dirty="0">
                <a:solidFill>
                  <a:schemeClr val="bg1">
                    <a:lumMod val="95000"/>
                  </a:schemeClr>
                </a:solidFill>
                <a:latin typeface="Arial" pitchFamily="34" charset="0"/>
                <a:ea typeface="Times New Roman" pitchFamily="18" charset="0"/>
                <a:cs typeface="Arial" pitchFamily="34" charset="0"/>
              </a:rPr>
              <a:t> sa fie sprijinit, lucru care-i va elibera </a:t>
            </a:r>
            <a:r>
              <a:rPr lang="ro-RO" sz="800" b="1" dirty="0" err="1">
                <a:solidFill>
                  <a:schemeClr val="bg1">
                    <a:lumMod val="95000"/>
                  </a:schemeClr>
                </a:solidFill>
                <a:latin typeface="Arial" pitchFamily="34" charset="0"/>
                <a:ea typeface="Times New Roman" pitchFamily="18" charset="0"/>
                <a:cs typeface="Arial" pitchFamily="34" charset="0"/>
              </a:rPr>
              <a:t>mainile</a:t>
            </a:r>
            <a:r>
              <a:rPr lang="ro-RO" sz="800" b="1" dirty="0">
                <a:solidFill>
                  <a:schemeClr val="bg1">
                    <a:lumMod val="95000"/>
                  </a:schemeClr>
                </a:solidFill>
                <a:latin typeface="Arial" pitchFamily="34" charset="0"/>
                <a:ea typeface="Times New Roman" pitchFamily="18" charset="0"/>
                <a:cs typeface="Arial" pitchFamily="34" charset="0"/>
              </a:rPr>
              <a:t> si pe care le va folosi in </a:t>
            </a:r>
            <a:r>
              <a:rPr lang="ro-RO" sz="800" b="1" dirty="0" err="1">
                <a:solidFill>
                  <a:schemeClr val="bg1">
                    <a:lumMod val="95000"/>
                  </a:schemeClr>
                </a:solidFill>
                <a:latin typeface="Arial" pitchFamily="34" charset="0"/>
                <a:ea typeface="Times New Roman" pitchFamily="18" charset="0"/>
                <a:cs typeface="Arial" pitchFamily="34" charset="0"/>
              </a:rPr>
              <a:t>dorinta</a:t>
            </a:r>
            <a:r>
              <a:rPr lang="ro-RO" sz="800" b="1" dirty="0">
                <a:solidFill>
                  <a:schemeClr val="bg1">
                    <a:lumMod val="95000"/>
                  </a:schemeClr>
                </a:solidFill>
                <a:latin typeface="Arial" pitchFamily="34" charset="0"/>
                <a:ea typeface="Times New Roman" pitchFamily="18" charset="0"/>
                <a:cs typeface="Arial" pitchFamily="34" charset="0"/>
              </a:rPr>
              <a:t> de a-si satisface nevoia de </a:t>
            </a:r>
            <a:r>
              <a:rPr lang="ro-RO" sz="800" b="1" dirty="0" err="1">
                <a:solidFill>
                  <a:schemeClr val="bg1">
                    <a:lumMod val="95000"/>
                  </a:schemeClr>
                </a:solidFill>
                <a:latin typeface="Arial" pitchFamily="34" charset="0"/>
                <a:ea typeface="Times New Roman" pitchFamily="18" charset="0"/>
                <a:cs typeface="Arial" pitchFamily="34" charset="0"/>
              </a:rPr>
              <a:t>cunoastere</a:t>
            </a:r>
            <a:r>
              <a:rPr lang="ro-RO" sz="800" b="1" dirty="0">
                <a:solidFill>
                  <a:schemeClr val="bg1">
                    <a:lumMod val="95000"/>
                  </a:schemeClr>
                </a:solidFill>
                <a:latin typeface="Arial" pitchFamily="34" charset="0"/>
                <a:ea typeface="Times New Roman" pitchFamily="18" charset="0"/>
                <a:cs typeface="Arial" pitchFamily="34" charset="0"/>
              </a:rPr>
              <a:t>, </a:t>
            </a:r>
            <a:r>
              <a:rPr lang="ro-RO" sz="800" b="1" dirty="0" err="1">
                <a:solidFill>
                  <a:schemeClr val="bg1">
                    <a:lumMod val="95000"/>
                  </a:schemeClr>
                </a:solidFill>
                <a:latin typeface="Arial" pitchFamily="34" charset="0"/>
                <a:ea typeface="Times New Roman" pitchFamily="18" charset="0"/>
                <a:cs typeface="Arial" pitchFamily="34" charset="0"/>
              </a:rPr>
              <a:t>invatand</a:t>
            </a:r>
            <a:r>
              <a:rPr lang="ro-RO" sz="800" b="1" dirty="0">
                <a:solidFill>
                  <a:schemeClr val="bg1">
                    <a:lumMod val="95000"/>
                  </a:schemeClr>
                </a:solidFill>
                <a:latin typeface="Arial" pitchFamily="34" charset="0"/>
                <a:ea typeface="Times New Roman" pitchFamily="18" charset="0"/>
                <a:cs typeface="Arial" pitchFamily="34" charset="0"/>
              </a:rPr>
              <a:t> </a:t>
            </a:r>
            <a:r>
              <a:rPr lang="ro-RO" sz="800" b="1" dirty="0" err="1">
                <a:solidFill>
                  <a:schemeClr val="bg1">
                    <a:lumMod val="95000"/>
                  </a:schemeClr>
                </a:solidFill>
                <a:latin typeface="Arial" pitchFamily="34" charset="0"/>
                <a:ea typeface="Times New Roman" pitchFamily="18" charset="0"/>
                <a:cs typeface="Arial" pitchFamily="34" charset="0"/>
              </a:rPr>
              <a:t>totodata</a:t>
            </a:r>
            <a:r>
              <a:rPr lang="ro-RO" sz="800" b="1" dirty="0">
                <a:solidFill>
                  <a:schemeClr val="bg1">
                    <a:lumMod val="95000"/>
                  </a:schemeClr>
                </a:solidFill>
                <a:latin typeface="Arial" pitchFamily="34" charset="0"/>
                <a:ea typeface="Times New Roman" pitchFamily="18" charset="0"/>
                <a:cs typeface="Arial" pitchFamily="34" charset="0"/>
              </a:rPr>
              <a:t> cum sa se </a:t>
            </a:r>
            <a:r>
              <a:rPr lang="ro-RO" sz="800" b="1" dirty="0" err="1">
                <a:solidFill>
                  <a:schemeClr val="bg1">
                    <a:lumMod val="95000"/>
                  </a:schemeClr>
                </a:solidFill>
                <a:latin typeface="Arial" pitchFamily="34" charset="0"/>
                <a:ea typeface="Times New Roman" pitchFamily="18" charset="0"/>
                <a:cs typeface="Arial" pitchFamily="34" charset="0"/>
              </a:rPr>
              <a:t>intoarca</a:t>
            </a:r>
            <a:r>
              <a:rPr lang="ro-RO" sz="800" b="1" dirty="0">
                <a:solidFill>
                  <a:schemeClr val="bg1">
                    <a:lumMod val="95000"/>
                  </a:schemeClr>
                </a:solidFill>
                <a:latin typeface="Arial" pitchFamily="34" charset="0"/>
                <a:ea typeface="Times New Roman" pitchFamily="18" charset="0"/>
                <a:cs typeface="Arial" pitchFamily="34" charset="0"/>
              </a:rPr>
              <a:t> pentru a ajunge intr-o </a:t>
            </a:r>
            <a:r>
              <a:rPr lang="ro-RO" sz="800" b="1" dirty="0" err="1">
                <a:solidFill>
                  <a:schemeClr val="bg1">
                    <a:lumMod val="95000"/>
                  </a:schemeClr>
                </a:solidFill>
                <a:latin typeface="Arial" pitchFamily="34" charset="0"/>
                <a:ea typeface="Times New Roman" pitchFamily="18" charset="0"/>
                <a:cs typeface="Arial" pitchFamily="34" charset="0"/>
              </a:rPr>
              <a:t>pozitie</a:t>
            </a:r>
            <a:r>
              <a:rPr lang="ro-RO" sz="800" b="1" dirty="0">
                <a:solidFill>
                  <a:schemeClr val="bg1">
                    <a:lumMod val="95000"/>
                  </a:schemeClr>
                </a:solidFill>
                <a:latin typeface="Arial" pitchFamily="34" charset="0"/>
                <a:ea typeface="Times New Roman" pitchFamily="18" charset="0"/>
                <a:cs typeface="Arial" pitchFamily="34" charset="0"/>
              </a:rPr>
              <a:t> dorita de el. </a:t>
            </a:r>
            <a:br>
              <a:rPr lang="ro-RO" sz="800" b="1" dirty="0">
                <a:solidFill>
                  <a:schemeClr val="bg1">
                    <a:lumMod val="95000"/>
                  </a:schemeClr>
                </a:solidFill>
                <a:latin typeface="Arial" pitchFamily="34" charset="0"/>
                <a:ea typeface="Times New Roman" pitchFamily="18" charset="0"/>
                <a:cs typeface="Arial" pitchFamily="34" charset="0"/>
              </a:rPr>
            </a:br>
            <a:r>
              <a:rPr lang="ro-RO" sz="800" b="1" dirty="0">
                <a:solidFill>
                  <a:schemeClr val="bg1">
                    <a:lumMod val="95000"/>
                  </a:schemeClr>
                </a:solidFill>
                <a:latin typeface="Arial" pitchFamily="34" charset="0"/>
                <a:ea typeface="Times New Roman" pitchFamily="18" charset="0"/>
                <a:cs typeface="Arial" pitchFamily="34" charset="0"/>
              </a:rPr>
              <a:t/>
            </a:r>
            <a:br>
              <a:rPr lang="ro-RO" sz="800" b="1" dirty="0">
                <a:solidFill>
                  <a:schemeClr val="bg1">
                    <a:lumMod val="95000"/>
                  </a:schemeClr>
                </a:solidFill>
                <a:latin typeface="Arial" pitchFamily="34" charset="0"/>
                <a:ea typeface="Times New Roman" pitchFamily="18" charset="0"/>
                <a:cs typeface="Arial" pitchFamily="34" charset="0"/>
              </a:rPr>
            </a:br>
            <a:r>
              <a:rPr lang="ro-RO" sz="800" b="1" dirty="0">
                <a:solidFill>
                  <a:schemeClr val="bg1">
                    <a:lumMod val="95000"/>
                  </a:schemeClr>
                </a:solidFill>
                <a:latin typeface="Arial" pitchFamily="34" charset="0"/>
                <a:ea typeface="Times New Roman" pitchFamily="18" charset="0"/>
                <a:cs typeface="Arial" pitchFamily="34" charset="0"/>
              </a:rPr>
              <a:t>La </a:t>
            </a:r>
            <a:r>
              <a:rPr lang="ro-RO" sz="800" b="1" dirty="0" err="1">
                <a:solidFill>
                  <a:schemeClr val="bg1">
                    <a:lumMod val="95000"/>
                  </a:schemeClr>
                </a:solidFill>
                <a:latin typeface="Arial" pitchFamily="34" charset="0"/>
                <a:ea typeface="Times New Roman" pitchFamily="18" charset="0"/>
                <a:cs typeface="Arial" pitchFamily="34" charset="0"/>
              </a:rPr>
              <a:t>varsta</a:t>
            </a:r>
            <a:r>
              <a:rPr lang="ro-RO" sz="800" b="1" dirty="0">
                <a:solidFill>
                  <a:schemeClr val="bg1">
                    <a:lumMod val="95000"/>
                  </a:schemeClr>
                </a:solidFill>
                <a:latin typeface="Arial" pitchFamily="34" charset="0"/>
                <a:ea typeface="Times New Roman" pitchFamily="18" charset="0"/>
                <a:cs typeface="Arial" pitchFamily="34" charset="0"/>
              </a:rPr>
              <a:t> de opt luni bebe cel mai probabil va fi capabil sa stea </a:t>
            </a:r>
            <a:r>
              <a:rPr lang="ro-RO" sz="800" b="1" dirty="0" err="1">
                <a:solidFill>
                  <a:schemeClr val="bg1">
                    <a:lumMod val="95000"/>
                  </a:schemeClr>
                </a:solidFill>
                <a:latin typeface="Arial" pitchFamily="34" charset="0"/>
                <a:ea typeface="Times New Roman" pitchFamily="18" charset="0"/>
                <a:cs typeface="Arial" pitchFamily="34" charset="0"/>
              </a:rPr>
              <a:t>fara</a:t>
            </a:r>
            <a:r>
              <a:rPr lang="ro-RO" sz="800" b="1" dirty="0">
                <a:solidFill>
                  <a:schemeClr val="bg1">
                    <a:lumMod val="95000"/>
                  </a:schemeClr>
                </a:solidFill>
                <a:latin typeface="Arial" pitchFamily="34" charset="0"/>
                <a:ea typeface="Times New Roman" pitchFamily="18" charset="0"/>
                <a:cs typeface="Arial" pitchFamily="34" charset="0"/>
              </a:rPr>
              <a:t> sa fie sprijinit.</a:t>
            </a:r>
            <a:endParaRPr lang="ro-RO" sz="800" b="1" dirty="0">
              <a:solidFill>
                <a:schemeClr val="bg1">
                  <a:lumMod val="95000"/>
                </a:schemeClr>
              </a:solidFill>
              <a:latin typeface="Arial" pitchFamily="34" charset="0"/>
              <a:cs typeface="Arial" pitchFamily="34" charset="0"/>
            </a:endParaRPr>
          </a:p>
          <a:p>
            <a:pPr eaLnBrk="0" hangingPunct="0">
              <a:defRPr/>
            </a:pPr>
            <a:r>
              <a:rPr lang="ro-RO" sz="800" b="1" dirty="0">
                <a:solidFill>
                  <a:schemeClr val="bg1">
                    <a:lumMod val="95000"/>
                  </a:schemeClr>
                </a:solidFill>
                <a:latin typeface="Arial" pitchFamily="34" charset="0"/>
                <a:ea typeface="Times New Roman" pitchFamily="18" charset="0"/>
                <a:cs typeface="Arial" pitchFamily="34" charset="0"/>
              </a:rPr>
              <a:t/>
            </a:r>
            <a:br>
              <a:rPr lang="ro-RO" sz="800" b="1" dirty="0">
                <a:solidFill>
                  <a:schemeClr val="bg1">
                    <a:lumMod val="95000"/>
                  </a:schemeClr>
                </a:solidFill>
                <a:latin typeface="Arial" pitchFamily="34" charset="0"/>
                <a:ea typeface="Times New Roman" pitchFamily="18" charset="0"/>
                <a:cs typeface="Arial" pitchFamily="34" charset="0"/>
              </a:rPr>
            </a:br>
            <a:r>
              <a:rPr lang="ro-RO" sz="800" b="1" u="sng" dirty="0">
                <a:solidFill>
                  <a:schemeClr val="bg1">
                    <a:lumMod val="95000"/>
                  </a:schemeClr>
                </a:solidFill>
                <a:latin typeface="Arial" pitchFamily="34" charset="0"/>
                <a:ea typeface="Times New Roman" pitchFamily="18" charset="0"/>
                <a:cs typeface="Arial" pitchFamily="34" charset="0"/>
              </a:rPr>
              <a:t>Dezvoltarea </a:t>
            </a:r>
            <a:r>
              <a:rPr lang="ro-RO" sz="800" b="1" u="sng" dirty="0" err="1">
                <a:solidFill>
                  <a:schemeClr val="bg1">
                    <a:lumMod val="95000"/>
                  </a:schemeClr>
                </a:solidFill>
                <a:latin typeface="Arial" pitchFamily="34" charset="0"/>
                <a:ea typeface="Times New Roman" pitchFamily="18" charset="0"/>
                <a:cs typeface="Arial" pitchFamily="34" charset="0"/>
              </a:rPr>
              <a:t>bebelusului</a:t>
            </a:r>
            <a:r>
              <a:rPr lang="ro-RO" sz="800" b="1" u="sng" dirty="0">
                <a:solidFill>
                  <a:schemeClr val="bg1">
                    <a:lumMod val="95000"/>
                  </a:schemeClr>
                </a:solidFill>
                <a:latin typeface="Arial" pitchFamily="34" charset="0"/>
                <a:ea typeface="Times New Roman" pitchFamily="18" charset="0"/>
                <a:cs typeface="Arial" pitchFamily="34" charset="0"/>
              </a:rPr>
              <a:t> pe etape</a:t>
            </a:r>
            <a:endParaRPr lang="ro-RO" sz="800" b="1" u="sng" dirty="0">
              <a:solidFill>
                <a:schemeClr val="bg1">
                  <a:lumMod val="95000"/>
                </a:schemeClr>
              </a:solidFill>
              <a:latin typeface="Arial" pitchFamily="34" charset="0"/>
              <a:cs typeface="Arial" pitchFamily="34" charset="0"/>
            </a:endParaRPr>
          </a:p>
          <a:p>
            <a:pPr eaLnBrk="0" hangingPunct="0">
              <a:defRPr/>
            </a:pPr>
            <a:r>
              <a:rPr lang="ro-RO" sz="800" b="1" dirty="0">
                <a:solidFill>
                  <a:schemeClr val="bg1">
                    <a:lumMod val="95000"/>
                  </a:schemeClr>
                </a:solidFill>
                <a:latin typeface="Arial" pitchFamily="34" charset="0"/>
                <a:ea typeface="Times New Roman" pitchFamily="18" charset="0"/>
                <a:cs typeface="Arial" pitchFamily="34" charset="0"/>
              </a:rPr>
              <a:t/>
            </a:r>
            <a:br>
              <a:rPr lang="ro-RO" sz="800" b="1" dirty="0">
                <a:solidFill>
                  <a:schemeClr val="bg1">
                    <a:lumMod val="95000"/>
                  </a:schemeClr>
                </a:solidFill>
                <a:latin typeface="Arial" pitchFamily="34" charset="0"/>
                <a:ea typeface="Times New Roman" pitchFamily="18" charset="0"/>
                <a:cs typeface="Arial" pitchFamily="34" charset="0"/>
              </a:rPr>
            </a:br>
            <a:r>
              <a:rPr lang="ro-RO" sz="800" b="1" dirty="0" err="1">
                <a:solidFill>
                  <a:schemeClr val="bg1">
                    <a:lumMod val="95000"/>
                  </a:schemeClr>
                </a:solidFill>
                <a:latin typeface="Arial" pitchFamily="34" charset="0"/>
                <a:ea typeface="Times New Roman" pitchFamily="18" charset="0"/>
                <a:cs typeface="Arial" pitchFamily="34" charset="0"/>
              </a:rPr>
              <a:t>Odata</a:t>
            </a:r>
            <a:r>
              <a:rPr lang="ro-RO" sz="800" b="1" dirty="0">
                <a:solidFill>
                  <a:schemeClr val="bg1">
                    <a:lumMod val="95000"/>
                  </a:schemeClr>
                </a:solidFill>
                <a:latin typeface="Arial" pitchFamily="34" charset="0"/>
                <a:ea typeface="Times New Roman" pitchFamily="18" charset="0"/>
                <a:cs typeface="Arial" pitchFamily="34" charset="0"/>
              </a:rPr>
              <a:t> ce </a:t>
            </a:r>
            <a:r>
              <a:rPr lang="ro-RO" sz="800" b="1" dirty="0" err="1">
                <a:solidFill>
                  <a:schemeClr val="bg1">
                    <a:lumMod val="95000"/>
                  </a:schemeClr>
                </a:solidFill>
                <a:latin typeface="Arial" pitchFamily="34" charset="0"/>
                <a:ea typeface="Times New Roman" pitchFamily="18" charset="0"/>
                <a:cs typeface="Arial" pitchFamily="34" charset="0"/>
              </a:rPr>
              <a:t>isi</a:t>
            </a:r>
            <a:r>
              <a:rPr lang="ro-RO" sz="800" b="1" dirty="0">
                <a:solidFill>
                  <a:schemeClr val="bg1">
                    <a:lumMod val="95000"/>
                  </a:schemeClr>
                </a:solidFill>
                <a:latin typeface="Arial" pitchFamily="34" charset="0"/>
                <a:ea typeface="Times New Roman" pitchFamily="18" charset="0"/>
                <a:cs typeface="Arial" pitchFamily="34" charset="0"/>
              </a:rPr>
              <a:t> da seama ca poate sa se </a:t>
            </a:r>
            <a:r>
              <a:rPr lang="ro-RO" sz="800" b="1" dirty="0" err="1">
                <a:solidFill>
                  <a:schemeClr val="bg1">
                    <a:lumMod val="95000"/>
                  </a:schemeClr>
                </a:solidFill>
                <a:latin typeface="Arial" pitchFamily="34" charset="0"/>
                <a:ea typeface="Times New Roman" pitchFamily="18" charset="0"/>
                <a:cs typeface="Arial" pitchFamily="34" charset="0"/>
              </a:rPr>
              <a:t>intinda</a:t>
            </a:r>
            <a:r>
              <a:rPr lang="ro-RO" sz="800" b="1" dirty="0">
                <a:solidFill>
                  <a:schemeClr val="bg1">
                    <a:lumMod val="95000"/>
                  </a:schemeClr>
                </a:solidFill>
                <a:latin typeface="Arial" pitchFamily="34" charset="0"/>
                <a:ea typeface="Times New Roman" pitchFamily="18" charset="0"/>
                <a:cs typeface="Arial" pitchFamily="34" charset="0"/>
              </a:rPr>
              <a:t> </a:t>
            </a:r>
            <a:r>
              <a:rPr lang="ro-RO" sz="800" b="1" dirty="0" err="1">
                <a:solidFill>
                  <a:schemeClr val="bg1">
                    <a:lumMod val="95000"/>
                  </a:schemeClr>
                </a:solidFill>
                <a:latin typeface="Arial" pitchFamily="34" charset="0"/>
                <a:ea typeface="Times New Roman" pitchFamily="18" charset="0"/>
                <a:cs typeface="Arial" pitchFamily="34" charset="0"/>
              </a:rPr>
              <a:t>inainte</a:t>
            </a:r>
            <a:r>
              <a:rPr lang="ro-RO" sz="800" b="1" dirty="0">
                <a:solidFill>
                  <a:schemeClr val="bg1">
                    <a:lumMod val="95000"/>
                  </a:schemeClr>
                </a:solidFill>
                <a:latin typeface="Arial" pitchFamily="34" charset="0"/>
                <a:ea typeface="Times New Roman" pitchFamily="18" charset="0"/>
                <a:cs typeface="Arial" pitchFamily="34" charset="0"/>
              </a:rPr>
              <a:t> dintr-o anumita </a:t>
            </a:r>
            <a:r>
              <a:rPr lang="ro-RO" sz="800" b="1" dirty="0" err="1">
                <a:solidFill>
                  <a:schemeClr val="bg1">
                    <a:lumMod val="95000"/>
                  </a:schemeClr>
                </a:solidFill>
                <a:latin typeface="Arial" pitchFamily="34" charset="0"/>
                <a:ea typeface="Times New Roman" pitchFamily="18" charset="0"/>
                <a:cs typeface="Arial" pitchFamily="34" charset="0"/>
              </a:rPr>
              <a:t>pozitie</a:t>
            </a:r>
            <a:r>
              <a:rPr lang="ro-RO" sz="800" b="1" dirty="0">
                <a:solidFill>
                  <a:schemeClr val="bg1">
                    <a:lumMod val="95000"/>
                  </a:schemeClr>
                </a:solidFill>
                <a:latin typeface="Arial" pitchFamily="34" charset="0"/>
                <a:ea typeface="Times New Roman" pitchFamily="18" charset="0"/>
                <a:cs typeface="Arial" pitchFamily="34" charset="0"/>
              </a:rPr>
              <a:t> si ca </a:t>
            </a:r>
            <a:r>
              <a:rPr lang="ro-RO" sz="800" b="1" dirty="0" err="1">
                <a:solidFill>
                  <a:schemeClr val="bg1">
                    <a:lumMod val="95000"/>
                  </a:schemeClr>
                </a:solidFill>
                <a:latin typeface="Arial" pitchFamily="34" charset="0"/>
                <a:ea typeface="Times New Roman" pitchFamily="18" charset="0"/>
                <a:cs typeface="Arial" pitchFamily="34" charset="0"/>
              </a:rPr>
              <a:t>isi</a:t>
            </a:r>
            <a:r>
              <a:rPr lang="ro-RO" sz="800" b="1" dirty="0">
                <a:solidFill>
                  <a:schemeClr val="bg1">
                    <a:lumMod val="95000"/>
                  </a:schemeClr>
                </a:solidFill>
                <a:latin typeface="Arial" pitchFamily="34" charset="0"/>
                <a:ea typeface="Times New Roman" pitchFamily="18" charset="0"/>
                <a:cs typeface="Arial" pitchFamily="34" charset="0"/>
              </a:rPr>
              <a:t> poate balansa </a:t>
            </a:r>
            <a:r>
              <a:rPr lang="ro-RO" sz="800" b="1" dirty="0" err="1">
                <a:solidFill>
                  <a:schemeClr val="bg1">
                    <a:lumMod val="95000"/>
                  </a:schemeClr>
                </a:solidFill>
                <a:latin typeface="Arial" pitchFamily="34" charset="0"/>
                <a:ea typeface="Times New Roman" pitchFamily="18" charset="0"/>
                <a:cs typeface="Arial" pitchFamily="34" charset="0"/>
              </a:rPr>
              <a:t>mainile</a:t>
            </a:r>
            <a:r>
              <a:rPr lang="ro-RO" sz="800" b="1" dirty="0">
                <a:solidFill>
                  <a:schemeClr val="bg1">
                    <a:lumMod val="95000"/>
                  </a:schemeClr>
                </a:solidFill>
                <a:latin typeface="Arial" pitchFamily="34" charset="0"/>
                <a:ea typeface="Times New Roman" pitchFamily="18" charset="0"/>
                <a:cs typeface="Arial" pitchFamily="34" charset="0"/>
              </a:rPr>
              <a:t> si genunchii, copilul </a:t>
            </a:r>
            <a:r>
              <a:rPr lang="ro-RO" sz="800" b="1" dirty="0" err="1">
                <a:solidFill>
                  <a:schemeClr val="bg1">
                    <a:lumMod val="95000"/>
                  </a:schemeClr>
                </a:solidFill>
                <a:latin typeface="Arial" pitchFamily="34" charset="0"/>
                <a:ea typeface="Times New Roman" pitchFamily="18" charset="0"/>
                <a:cs typeface="Arial" pitchFamily="34" charset="0"/>
              </a:rPr>
              <a:t>tau</a:t>
            </a:r>
            <a:r>
              <a:rPr lang="ro-RO" sz="800" b="1" dirty="0">
                <a:solidFill>
                  <a:schemeClr val="bg1">
                    <a:lumMod val="95000"/>
                  </a:schemeClr>
                </a:solidFill>
                <a:latin typeface="Arial" pitchFamily="34" charset="0"/>
                <a:ea typeface="Times New Roman" pitchFamily="18" charset="0"/>
                <a:cs typeface="Arial" pitchFamily="34" charset="0"/>
              </a:rPr>
              <a:t> va fi aproape </a:t>
            </a:r>
            <a:r>
              <a:rPr lang="ro-RO" sz="800" b="1" dirty="0" err="1">
                <a:solidFill>
                  <a:schemeClr val="bg1">
                    <a:lumMod val="95000"/>
                  </a:schemeClr>
                </a:solidFill>
                <a:latin typeface="Arial" pitchFamily="34" charset="0"/>
                <a:ea typeface="Times New Roman" pitchFamily="18" charset="0"/>
                <a:cs typeface="Arial" pitchFamily="34" charset="0"/>
              </a:rPr>
              <a:t>pregatit</a:t>
            </a:r>
            <a:r>
              <a:rPr lang="ro-RO" sz="800" b="1" dirty="0">
                <a:solidFill>
                  <a:schemeClr val="bg1">
                    <a:lumMod val="95000"/>
                  </a:schemeClr>
                </a:solidFill>
                <a:latin typeface="Arial" pitchFamily="34" charset="0"/>
                <a:ea typeface="Times New Roman" pitchFamily="18" charset="0"/>
                <a:cs typeface="Arial" pitchFamily="34" charset="0"/>
              </a:rPr>
              <a:t> pentru a se tari, capacitate pe care cei mai </a:t>
            </a:r>
            <a:r>
              <a:rPr lang="ro-RO" sz="800" b="1" dirty="0" err="1">
                <a:solidFill>
                  <a:schemeClr val="bg1">
                    <a:lumMod val="95000"/>
                  </a:schemeClr>
                </a:solidFill>
                <a:latin typeface="Arial" pitchFamily="34" charset="0"/>
                <a:ea typeface="Times New Roman" pitchFamily="18" charset="0"/>
                <a:cs typeface="Arial" pitchFamily="34" charset="0"/>
              </a:rPr>
              <a:t>multi</a:t>
            </a:r>
            <a:r>
              <a:rPr lang="ro-RO" sz="800" b="1" dirty="0">
                <a:solidFill>
                  <a:schemeClr val="bg1">
                    <a:lumMod val="95000"/>
                  </a:schemeClr>
                </a:solidFill>
                <a:latin typeface="Arial" pitchFamily="34" charset="0"/>
                <a:ea typeface="Times New Roman" pitchFamily="18" charset="0"/>
                <a:cs typeface="Arial" pitchFamily="34" charset="0"/>
              </a:rPr>
              <a:t> copii si-o dezvolta in jurul </a:t>
            </a:r>
            <a:r>
              <a:rPr lang="ro-RO" sz="800" b="1" dirty="0" err="1">
                <a:solidFill>
                  <a:schemeClr val="bg1">
                    <a:lumMod val="95000"/>
                  </a:schemeClr>
                </a:solidFill>
                <a:latin typeface="Arial" pitchFamily="34" charset="0"/>
                <a:ea typeface="Times New Roman" pitchFamily="18" charset="0"/>
                <a:cs typeface="Arial" pitchFamily="34" charset="0"/>
              </a:rPr>
              <a:t>varstei</a:t>
            </a:r>
            <a:r>
              <a:rPr lang="ro-RO" sz="800" b="1" dirty="0">
                <a:solidFill>
                  <a:schemeClr val="bg1">
                    <a:lumMod val="95000"/>
                  </a:schemeClr>
                </a:solidFill>
                <a:latin typeface="Arial" pitchFamily="34" charset="0"/>
                <a:ea typeface="Times New Roman" pitchFamily="18" charset="0"/>
                <a:cs typeface="Arial" pitchFamily="34" charset="0"/>
              </a:rPr>
              <a:t> de un an. </a:t>
            </a:r>
            <a:br>
              <a:rPr lang="ro-RO" sz="800" b="1" dirty="0">
                <a:solidFill>
                  <a:schemeClr val="bg1">
                    <a:lumMod val="95000"/>
                  </a:schemeClr>
                </a:solidFill>
                <a:latin typeface="Arial" pitchFamily="34" charset="0"/>
                <a:ea typeface="Times New Roman" pitchFamily="18" charset="0"/>
                <a:cs typeface="Arial" pitchFamily="34" charset="0"/>
              </a:rPr>
            </a:br>
            <a:r>
              <a:rPr lang="ro-RO" sz="800" b="1" dirty="0">
                <a:solidFill>
                  <a:schemeClr val="bg1">
                    <a:lumMod val="95000"/>
                  </a:schemeClr>
                </a:solidFill>
                <a:latin typeface="Arial" pitchFamily="34" charset="0"/>
                <a:ea typeface="Times New Roman" pitchFamily="18" charset="0"/>
                <a:cs typeface="Arial" pitchFamily="34" charset="0"/>
              </a:rPr>
              <a:t>Cel mai probabil va </a:t>
            </a:r>
            <a:r>
              <a:rPr lang="ro-RO" sz="800" b="1" dirty="0" err="1">
                <a:solidFill>
                  <a:schemeClr val="bg1">
                    <a:lumMod val="95000"/>
                  </a:schemeClr>
                </a:solidFill>
                <a:latin typeface="Arial" pitchFamily="34" charset="0"/>
                <a:ea typeface="Times New Roman" pitchFamily="18" charset="0"/>
                <a:cs typeface="Arial" pitchFamily="34" charset="0"/>
              </a:rPr>
              <a:t>sti</a:t>
            </a:r>
            <a:r>
              <a:rPr lang="ro-RO" sz="800" b="1" dirty="0">
                <a:solidFill>
                  <a:schemeClr val="bg1">
                    <a:lumMod val="95000"/>
                  </a:schemeClr>
                </a:solidFill>
                <a:latin typeface="Arial" pitchFamily="34" charset="0"/>
                <a:ea typeface="Times New Roman" pitchFamily="18" charset="0"/>
                <a:cs typeface="Arial" pitchFamily="34" charset="0"/>
              </a:rPr>
              <a:t> sa se </a:t>
            </a:r>
            <a:r>
              <a:rPr lang="ro-RO" sz="800" b="1" dirty="0" err="1">
                <a:solidFill>
                  <a:schemeClr val="bg1">
                    <a:lumMod val="95000"/>
                  </a:schemeClr>
                </a:solidFill>
                <a:latin typeface="Arial" pitchFamily="34" charset="0"/>
                <a:ea typeface="Times New Roman" pitchFamily="18" charset="0"/>
                <a:cs typeface="Arial" pitchFamily="34" charset="0"/>
              </a:rPr>
              <a:t>miste</a:t>
            </a:r>
            <a:r>
              <a:rPr lang="ro-RO" sz="800" b="1" dirty="0">
                <a:solidFill>
                  <a:schemeClr val="bg1">
                    <a:lumMod val="95000"/>
                  </a:schemeClr>
                </a:solidFill>
                <a:latin typeface="Arial" pitchFamily="34" charset="0"/>
                <a:ea typeface="Times New Roman" pitchFamily="18" charset="0"/>
                <a:cs typeface="Arial" pitchFamily="34" charset="0"/>
              </a:rPr>
              <a:t> </a:t>
            </a:r>
            <a:r>
              <a:rPr lang="ro-RO" sz="800" b="1" dirty="0" err="1">
                <a:solidFill>
                  <a:schemeClr val="bg1">
                    <a:lumMod val="95000"/>
                  </a:schemeClr>
                </a:solidFill>
                <a:latin typeface="Arial" pitchFamily="34" charset="0"/>
                <a:ea typeface="Times New Roman" pitchFamily="18" charset="0"/>
                <a:cs typeface="Arial" pitchFamily="34" charset="0"/>
              </a:rPr>
              <a:t>inainte</a:t>
            </a:r>
            <a:r>
              <a:rPr lang="ro-RO" sz="800" b="1" dirty="0">
                <a:solidFill>
                  <a:schemeClr val="bg1">
                    <a:lumMod val="95000"/>
                  </a:schemeClr>
                </a:solidFill>
                <a:latin typeface="Arial" pitchFamily="34" charset="0"/>
                <a:ea typeface="Times New Roman" pitchFamily="18" charset="0"/>
                <a:cs typeface="Arial" pitchFamily="34" charset="0"/>
              </a:rPr>
              <a:t> si </a:t>
            </a:r>
            <a:r>
              <a:rPr lang="ro-RO" sz="800" b="1" dirty="0" err="1">
                <a:solidFill>
                  <a:schemeClr val="bg1">
                    <a:lumMod val="95000"/>
                  </a:schemeClr>
                </a:solidFill>
                <a:latin typeface="Arial" pitchFamily="34" charset="0"/>
                <a:ea typeface="Times New Roman" pitchFamily="18" charset="0"/>
                <a:cs typeface="Arial" pitchFamily="34" charset="0"/>
              </a:rPr>
              <a:t>inapoi</a:t>
            </a:r>
            <a:r>
              <a:rPr lang="ro-RO" sz="800" b="1" dirty="0">
                <a:solidFill>
                  <a:schemeClr val="bg1">
                    <a:lumMod val="95000"/>
                  </a:schemeClr>
                </a:solidFill>
                <a:latin typeface="Arial" pitchFamily="34" charset="0"/>
                <a:ea typeface="Times New Roman" pitchFamily="18" charset="0"/>
                <a:cs typeface="Arial" pitchFamily="34" charset="0"/>
              </a:rPr>
              <a:t> pe la 6-7 luni. </a:t>
            </a:r>
            <a:r>
              <a:rPr lang="ro-RO" sz="800" b="1" dirty="0" err="1">
                <a:solidFill>
                  <a:schemeClr val="bg1">
                    <a:lumMod val="95000"/>
                  </a:schemeClr>
                </a:solidFill>
                <a:latin typeface="Arial" pitchFamily="34" charset="0"/>
                <a:ea typeface="Times New Roman" pitchFamily="18" charset="0"/>
                <a:cs typeface="Arial" pitchFamily="34" charset="0"/>
              </a:rPr>
              <a:t>Odata</a:t>
            </a:r>
            <a:r>
              <a:rPr lang="ro-RO" sz="800" b="1" dirty="0">
                <a:solidFill>
                  <a:schemeClr val="bg1">
                    <a:lumMod val="95000"/>
                  </a:schemeClr>
                </a:solidFill>
                <a:latin typeface="Arial" pitchFamily="34" charset="0"/>
                <a:ea typeface="Times New Roman" pitchFamily="18" charset="0"/>
                <a:cs typeface="Arial" pitchFamily="34" charset="0"/>
              </a:rPr>
              <a:t> ce va </a:t>
            </a:r>
            <a:r>
              <a:rPr lang="ro-RO" sz="800" b="1" dirty="0" err="1">
                <a:solidFill>
                  <a:schemeClr val="bg1">
                    <a:lumMod val="95000"/>
                  </a:schemeClr>
                </a:solidFill>
                <a:latin typeface="Arial" pitchFamily="34" charset="0"/>
                <a:ea typeface="Times New Roman" pitchFamily="18" charset="0"/>
                <a:cs typeface="Arial" pitchFamily="34" charset="0"/>
              </a:rPr>
              <a:t>invata</a:t>
            </a:r>
            <a:r>
              <a:rPr lang="ro-RO" sz="800" b="1" dirty="0">
                <a:solidFill>
                  <a:schemeClr val="bg1">
                    <a:lumMod val="95000"/>
                  </a:schemeClr>
                </a:solidFill>
                <a:latin typeface="Arial" pitchFamily="34" charset="0"/>
                <a:ea typeface="Times New Roman" pitchFamily="18" charset="0"/>
                <a:cs typeface="Arial" pitchFamily="34" charset="0"/>
              </a:rPr>
              <a:t> acest lucru va deveni foarte mobil si extrem de curios, moment in care, cel mai probabil, vei avea nevoie de toate </a:t>
            </a:r>
            <a:r>
              <a:rPr lang="ro-RO" sz="800" b="1" dirty="0">
                <a:solidFill>
                  <a:schemeClr val="bg1">
                    <a:lumMod val="95000"/>
                  </a:schemeClr>
                </a:solidFill>
                <a:latin typeface="Calibri"/>
                <a:ea typeface="Times New Roman" pitchFamily="18" charset="0"/>
                <a:cs typeface="Arial" pitchFamily="34" charset="0"/>
              </a:rPr>
              <a:t>„</a:t>
            </a:r>
            <a:r>
              <a:rPr lang="ro-RO" sz="800" b="1" dirty="0">
                <a:solidFill>
                  <a:schemeClr val="bg1">
                    <a:lumMod val="95000"/>
                  </a:schemeClr>
                </a:solidFill>
                <a:latin typeface="Arial" pitchFamily="34" charset="0"/>
                <a:ea typeface="Times New Roman" pitchFamily="18" charset="0"/>
                <a:cs typeface="Arial" pitchFamily="34" charset="0"/>
              </a:rPr>
              <a:t>talentele</a:t>
            </a:r>
            <a:r>
              <a:rPr lang="ro-RO" sz="800" b="1" dirty="0">
                <a:solidFill>
                  <a:schemeClr val="bg1">
                    <a:lumMod val="95000"/>
                  </a:schemeClr>
                </a:solidFill>
                <a:latin typeface="Calibri"/>
                <a:ea typeface="Times New Roman" pitchFamily="18" charset="0"/>
                <a:cs typeface="Arial" pitchFamily="34" charset="0"/>
              </a:rPr>
              <a:t>”</a:t>
            </a:r>
            <a:r>
              <a:rPr lang="ro-RO" sz="800" b="1" dirty="0">
                <a:solidFill>
                  <a:schemeClr val="bg1">
                    <a:lumMod val="95000"/>
                  </a:schemeClr>
                </a:solidFill>
                <a:latin typeface="Arial" pitchFamily="34" charset="0"/>
                <a:ea typeface="Times New Roman" pitchFamily="18" charset="0"/>
                <a:cs typeface="Arial" pitchFamily="34" charset="0"/>
              </a:rPr>
              <a:t> tale </a:t>
            </a:r>
            <a:r>
              <a:rPr lang="ro-RO" sz="800" b="1" dirty="0" err="1">
                <a:solidFill>
                  <a:schemeClr val="bg1">
                    <a:lumMod val="95000"/>
                  </a:schemeClr>
                </a:solidFill>
                <a:latin typeface="Arial" pitchFamily="34" charset="0"/>
                <a:ea typeface="Times New Roman" pitchFamily="18" charset="0"/>
                <a:cs typeface="Arial" pitchFamily="34" charset="0"/>
              </a:rPr>
              <a:t>parintesti</a:t>
            </a:r>
            <a:r>
              <a:rPr lang="ro-RO" sz="800" b="1" dirty="0">
                <a:solidFill>
                  <a:schemeClr val="bg1">
                    <a:lumMod val="95000"/>
                  </a:schemeClr>
                </a:solidFill>
                <a:latin typeface="Arial" pitchFamily="34" charset="0"/>
                <a:ea typeface="Times New Roman" pitchFamily="18" charset="0"/>
                <a:cs typeface="Arial" pitchFamily="34" charset="0"/>
              </a:rPr>
              <a:t> pentru a-i asigura </a:t>
            </a:r>
            <a:r>
              <a:rPr lang="ro-RO" sz="800" b="1" dirty="0" err="1">
                <a:solidFill>
                  <a:schemeClr val="bg1">
                    <a:lumMod val="95000"/>
                  </a:schemeClr>
                </a:solidFill>
                <a:latin typeface="Arial" pitchFamily="34" charset="0"/>
                <a:ea typeface="Times New Roman" pitchFamily="18" charset="0"/>
                <a:cs typeface="Arial" pitchFamily="34" charset="0"/>
              </a:rPr>
              <a:t>protectie</a:t>
            </a:r>
            <a:r>
              <a:rPr lang="ro-RO" sz="800" b="1" dirty="0">
                <a:solidFill>
                  <a:schemeClr val="bg1">
                    <a:lumMod val="95000"/>
                  </a:schemeClr>
                </a:solidFill>
                <a:latin typeface="Arial" pitchFamily="34" charset="0"/>
                <a:ea typeface="Times New Roman" pitchFamily="18" charset="0"/>
                <a:cs typeface="Arial" pitchFamily="34" charset="0"/>
              </a:rPr>
              <a:t>.</a:t>
            </a:r>
            <a:br>
              <a:rPr lang="ro-RO" sz="800" b="1" dirty="0">
                <a:solidFill>
                  <a:schemeClr val="bg1">
                    <a:lumMod val="95000"/>
                  </a:schemeClr>
                </a:solidFill>
                <a:latin typeface="Arial" pitchFamily="34" charset="0"/>
                <a:ea typeface="Times New Roman" pitchFamily="18" charset="0"/>
                <a:cs typeface="Arial" pitchFamily="34" charset="0"/>
              </a:rPr>
            </a:br>
            <a:r>
              <a:rPr lang="ro-RO" sz="800" b="1" dirty="0">
                <a:solidFill>
                  <a:schemeClr val="bg1">
                    <a:lumMod val="95000"/>
                  </a:schemeClr>
                </a:solidFill>
                <a:latin typeface="Arial" pitchFamily="34" charset="0"/>
                <a:ea typeface="Times New Roman" pitchFamily="18" charset="0"/>
                <a:cs typeface="Arial" pitchFamily="34" charset="0"/>
              </a:rPr>
              <a:t>Majoritatea pediatrilor recomanda </a:t>
            </a:r>
            <a:r>
              <a:rPr lang="ro-RO" sz="800" b="1" dirty="0" err="1">
                <a:solidFill>
                  <a:schemeClr val="bg1">
                    <a:lumMod val="95000"/>
                  </a:schemeClr>
                </a:solidFill>
                <a:latin typeface="Arial" pitchFamily="34" charset="0"/>
                <a:ea typeface="Times New Roman" pitchFamily="18" charset="0"/>
                <a:cs typeface="Arial" pitchFamily="34" charset="0"/>
              </a:rPr>
              <a:t>asteptarea</a:t>
            </a:r>
            <a:r>
              <a:rPr lang="ro-RO" sz="800" b="1" dirty="0">
                <a:solidFill>
                  <a:schemeClr val="bg1">
                    <a:lumMod val="95000"/>
                  </a:schemeClr>
                </a:solidFill>
                <a:latin typeface="Arial" pitchFamily="34" charset="0"/>
                <a:ea typeface="Times New Roman" pitchFamily="18" charset="0"/>
                <a:cs typeface="Arial" pitchFamily="34" charset="0"/>
              </a:rPr>
              <a:t> momentului in care copilul </a:t>
            </a:r>
            <a:r>
              <a:rPr lang="ro-RO" sz="800" b="1" dirty="0" err="1">
                <a:solidFill>
                  <a:schemeClr val="bg1">
                    <a:lumMod val="95000"/>
                  </a:schemeClr>
                </a:solidFill>
                <a:latin typeface="Arial" pitchFamily="34" charset="0"/>
                <a:ea typeface="Times New Roman" pitchFamily="18" charset="0"/>
                <a:cs typeface="Arial" pitchFamily="34" charset="0"/>
              </a:rPr>
              <a:t>tau</a:t>
            </a:r>
            <a:r>
              <a:rPr lang="ro-RO" sz="800" b="1" dirty="0">
                <a:solidFill>
                  <a:schemeClr val="bg1">
                    <a:lumMod val="95000"/>
                  </a:schemeClr>
                </a:solidFill>
                <a:latin typeface="Arial" pitchFamily="34" charset="0"/>
                <a:ea typeface="Times New Roman" pitchFamily="18" charset="0"/>
                <a:cs typeface="Arial" pitchFamily="34" charset="0"/>
              </a:rPr>
              <a:t> este capabil sa stea singur sau cu un minim de suport, pentru a </a:t>
            </a:r>
            <a:r>
              <a:rPr lang="ro-RO" sz="800" b="1" dirty="0" err="1">
                <a:solidFill>
                  <a:schemeClr val="bg1">
                    <a:lumMod val="95000"/>
                  </a:schemeClr>
                </a:solidFill>
                <a:latin typeface="Arial" pitchFamily="34" charset="0"/>
                <a:ea typeface="Times New Roman" pitchFamily="18" charset="0"/>
                <a:cs typeface="Arial" pitchFamily="34" charset="0"/>
              </a:rPr>
              <a:t>incepe</a:t>
            </a:r>
            <a:r>
              <a:rPr lang="ro-RO" sz="800" b="1" dirty="0">
                <a:solidFill>
                  <a:schemeClr val="bg1">
                    <a:lumMod val="95000"/>
                  </a:schemeClr>
                </a:solidFill>
                <a:latin typeface="Arial" pitchFamily="34" charset="0"/>
                <a:ea typeface="Times New Roman" pitchFamily="18" charset="0"/>
                <a:cs typeface="Arial" pitchFamily="34" charset="0"/>
              </a:rPr>
              <a:t> </a:t>
            </a:r>
            <a:r>
              <a:rPr lang="ro-RO" sz="800" b="1" dirty="0" err="1">
                <a:solidFill>
                  <a:schemeClr val="bg1">
                    <a:lumMod val="95000"/>
                  </a:schemeClr>
                </a:solidFill>
                <a:latin typeface="Arial" pitchFamily="34" charset="0"/>
                <a:ea typeface="Times New Roman" pitchFamily="18" charset="0"/>
                <a:cs typeface="Arial" pitchFamily="34" charset="0"/>
              </a:rPr>
              <a:t>alimentatia</a:t>
            </a:r>
            <a:r>
              <a:rPr lang="ro-RO" sz="800" b="1" dirty="0">
                <a:solidFill>
                  <a:schemeClr val="bg1">
                    <a:lumMod val="95000"/>
                  </a:schemeClr>
                </a:solidFill>
                <a:latin typeface="Arial" pitchFamily="34" charset="0"/>
                <a:ea typeface="Times New Roman" pitchFamily="18" charset="0"/>
                <a:cs typeface="Arial" pitchFamily="34" charset="0"/>
              </a:rPr>
              <a:t> cu </a:t>
            </a:r>
            <a:r>
              <a:rPr lang="ro-RO" sz="800" b="1" dirty="0" err="1">
                <a:solidFill>
                  <a:schemeClr val="bg1">
                    <a:lumMod val="95000"/>
                  </a:schemeClr>
                </a:solidFill>
                <a:latin typeface="Arial" pitchFamily="34" charset="0"/>
                <a:ea typeface="Times New Roman" pitchFamily="18" charset="0"/>
                <a:cs typeface="Arial" pitchFamily="34" charset="0"/>
                <a:hlinkClick r:id="rId5"/>
              </a:rPr>
              <a:t>mancare</a:t>
            </a:r>
            <a:r>
              <a:rPr lang="ro-RO" sz="800" b="1" dirty="0">
                <a:solidFill>
                  <a:schemeClr val="bg1">
                    <a:lumMod val="95000"/>
                  </a:schemeClr>
                </a:solidFill>
                <a:latin typeface="Arial" pitchFamily="34" charset="0"/>
                <a:ea typeface="Times New Roman" pitchFamily="18" charset="0"/>
                <a:cs typeface="Arial" pitchFamily="34" charset="0"/>
                <a:hlinkClick r:id="rId5"/>
              </a:rPr>
              <a:t> solida</a:t>
            </a:r>
            <a:r>
              <a:rPr lang="ro-RO" sz="800" b="1" dirty="0">
                <a:solidFill>
                  <a:schemeClr val="bg1">
                    <a:lumMod val="95000"/>
                  </a:schemeClr>
                </a:solidFill>
                <a:latin typeface="Arial" pitchFamily="34" charset="0"/>
                <a:ea typeface="Times New Roman" pitchFamily="18" charset="0"/>
                <a:cs typeface="Arial" pitchFamily="34" charset="0"/>
              </a:rPr>
              <a:t>.</a:t>
            </a:r>
            <a:endParaRPr lang="ro-RO" sz="800" b="1" dirty="0">
              <a:solidFill>
                <a:schemeClr val="bg1">
                  <a:lumMod val="95000"/>
                </a:schemeClr>
              </a:solidFill>
              <a:latin typeface="Arial" pitchFamily="34" charset="0"/>
              <a:cs typeface="Arial" pitchFamily="34" charset="0"/>
            </a:endParaRPr>
          </a:p>
          <a:p>
            <a:pPr eaLnBrk="0" hangingPunct="0">
              <a:defRPr/>
            </a:pPr>
            <a:r>
              <a:rPr lang="ro-RO" sz="800" b="1" dirty="0">
                <a:solidFill>
                  <a:schemeClr val="bg1">
                    <a:lumMod val="95000"/>
                  </a:schemeClr>
                </a:solidFill>
                <a:latin typeface="Arial" pitchFamily="34" charset="0"/>
                <a:ea typeface="Times New Roman" pitchFamily="18" charset="0"/>
                <a:cs typeface="Arial" pitchFamily="34" charset="0"/>
              </a:rPr>
              <a:t>Rolul </a:t>
            </a:r>
            <a:r>
              <a:rPr lang="ro-RO" sz="800" b="1" dirty="0" err="1">
                <a:solidFill>
                  <a:schemeClr val="bg1">
                    <a:lumMod val="95000"/>
                  </a:schemeClr>
                </a:solidFill>
                <a:latin typeface="Arial" pitchFamily="34" charset="0"/>
                <a:ea typeface="Times New Roman" pitchFamily="18" charset="0"/>
                <a:cs typeface="Arial" pitchFamily="34" charset="0"/>
              </a:rPr>
              <a:t>parintilor</a:t>
            </a:r>
            <a:r>
              <a:rPr lang="ro-RO" sz="800" b="1" dirty="0">
                <a:solidFill>
                  <a:schemeClr val="bg1">
                    <a:lumMod val="95000"/>
                  </a:schemeClr>
                </a:solidFill>
                <a:latin typeface="Arial" pitchFamily="34" charset="0"/>
                <a:ea typeface="Times New Roman" pitchFamily="18" charset="0"/>
                <a:cs typeface="Arial" pitchFamily="34" charset="0"/>
              </a:rPr>
              <a:t> in dezvoltarea copiilor</a:t>
            </a:r>
            <a:endParaRPr lang="ro-RO" sz="800" b="1" dirty="0">
              <a:solidFill>
                <a:schemeClr val="bg1">
                  <a:lumMod val="95000"/>
                </a:schemeClr>
              </a:solidFill>
              <a:latin typeface="Arial" pitchFamily="34" charset="0"/>
              <a:cs typeface="Arial" pitchFamily="34" charset="0"/>
            </a:endParaRPr>
          </a:p>
          <a:p>
            <a:pPr eaLnBrk="0" hangingPunct="0">
              <a:defRPr/>
            </a:pPr>
            <a:r>
              <a:rPr lang="ro-RO" sz="800" b="1" dirty="0" err="1">
                <a:solidFill>
                  <a:schemeClr val="bg1">
                    <a:lumMod val="95000"/>
                  </a:schemeClr>
                </a:solidFill>
                <a:latin typeface="Arial" pitchFamily="34" charset="0"/>
                <a:ea typeface="Times New Roman" pitchFamily="18" charset="0"/>
                <a:cs typeface="Arial" pitchFamily="34" charset="0"/>
              </a:rPr>
              <a:t>Iti</a:t>
            </a:r>
            <a:r>
              <a:rPr lang="ro-RO" sz="800" b="1" dirty="0">
                <a:solidFill>
                  <a:schemeClr val="bg1">
                    <a:lumMod val="95000"/>
                  </a:schemeClr>
                </a:solidFill>
                <a:latin typeface="Arial" pitchFamily="34" charset="0"/>
                <a:ea typeface="Times New Roman" pitchFamily="18" charset="0"/>
                <a:cs typeface="Arial" pitchFamily="34" charset="0"/>
              </a:rPr>
              <a:t> </a:t>
            </a:r>
            <a:r>
              <a:rPr lang="ro-RO" sz="800" b="1" dirty="0" err="1">
                <a:solidFill>
                  <a:schemeClr val="bg1">
                    <a:lumMod val="95000"/>
                  </a:schemeClr>
                </a:solidFill>
                <a:latin typeface="Arial" pitchFamily="34" charset="0"/>
                <a:ea typeface="Times New Roman" pitchFamily="18" charset="0"/>
                <a:cs typeface="Arial" pitchFamily="34" charset="0"/>
              </a:rPr>
              <a:t>poti</a:t>
            </a:r>
            <a:r>
              <a:rPr lang="ro-RO" sz="800" b="1" dirty="0">
                <a:solidFill>
                  <a:schemeClr val="bg1">
                    <a:lumMod val="95000"/>
                  </a:schemeClr>
                </a:solidFill>
                <a:latin typeface="Arial" pitchFamily="34" charset="0"/>
                <a:ea typeface="Times New Roman" pitchFamily="18" charset="0"/>
                <a:cs typeface="Arial" pitchFamily="34" charset="0"/>
              </a:rPr>
              <a:t> ajuta copilul sa fie </a:t>
            </a:r>
            <a:r>
              <a:rPr lang="ro-RO" sz="800" b="1" dirty="0" err="1">
                <a:solidFill>
                  <a:schemeClr val="bg1">
                    <a:lumMod val="95000"/>
                  </a:schemeClr>
                </a:solidFill>
                <a:latin typeface="Arial" pitchFamily="34" charset="0"/>
                <a:ea typeface="Times New Roman" pitchFamily="18" charset="0"/>
                <a:cs typeface="Arial" pitchFamily="34" charset="0"/>
              </a:rPr>
              <a:t>pregatit</a:t>
            </a:r>
            <a:r>
              <a:rPr lang="ro-RO" sz="800" b="1" dirty="0">
                <a:solidFill>
                  <a:schemeClr val="bg1">
                    <a:lumMod val="95000"/>
                  </a:schemeClr>
                </a:solidFill>
                <a:latin typeface="Arial" pitchFamily="34" charset="0"/>
                <a:ea typeface="Times New Roman" pitchFamily="18" charset="0"/>
                <a:cs typeface="Arial" pitchFamily="34" charset="0"/>
              </a:rPr>
              <a:t> pentru acest pas </a:t>
            </a:r>
            <a:r>
              <a:rPr lang="ro-RO" sz="800" b="1" dirty="0" err="1">
                <a:solidFill>
                  <a:schemeClr val="bg1">
                    <a:lumMod val="95000"/>
                  </a:schemeClr>
                </a:solidFill>
                <a:latin typeface="Arial" pitchFamily="34" charset="0"/>
                <a:ea typeface="Times New Roman" pitchFamily="18" charset="0"/>
                <a:cs typeface="Arial" pitchFamily="34" charset="0"/>
              </a:rPr>
              <a:t>incurajandu-l</a:t>
            </a:r>
            <a:r>
              <a:rPr lang="ro-RO" sz="800" b="1" dirty="0">
                <a:solidFill>
                  <a:schemeClr val="bg1">
                    <a:lumMod val="95000"/>
                  </a:schemeClr>
                </a:solidFill>
                <a:latin typeface="Arial" pitchFamily="34" charset="0"/>
                <a:ea typeface="Times New Roman" pitchFamily="18" charset="0"/>
                <a:cs typeface="Arial" pitchFamily="34" charset="0"/>
              </a:rPr>
              <a:t> sa </a:t>
            </a:r>
            <a:r>
              <a:rPr lang="ro-RO" sz="800" b="1" dirty="0" err="1">
                <a:solidFill>
                  <a:schemeClr val="bg1">
                    <a:lumMod val="95000"/>
                  </a:schemeClr>
                </a:solidFill>
                <a:latin typeface="Arial" pitchFamily="34" charset="0"/>
                <a:ea typeface="Times New Roman" pitchFamily="18" charset="0"/>
                <a:cs typeface="Arial" pitchFamily="34" charset="0"/>
              </a:rPr>
              <a:t>isi</a:t>
            </a:r>
            <a:r>
              <a:rPr lang="ro-RO" sz="800" b="1" dirty="0">
                <a:solidFill>
                  <a:schemeClr val="bg1">
                    <a:lumMod val="95000"/>
                  </a:schemeClr>
                </a:solidFill>
                <a:latin typeface="Arial" pitchFamily="34" charset="0"/>
                <a:ea typeface="Times New Roman" pitchFamily="18" charset="0"/>
                <a:cs typeface="Arial" pitchFamily="34" charset="0"/>
              </a:rPr>
              <a:t> concentreze </a:t>
            </a:r>
            <a:r>
              <a:rPr lang="ro-RO" sz="800" b="1" dirty="0" err="1">
                <a:solidFill>
                  <a:schemeClr val="bg1">
                    <a:lumMod val="95000"/>
                  </a:schemeClr>
                </a:solidFill>
                <a:latin typeface="Arial" pitchFamily="34" charset="0"/>
                <a:ea typeface="Times New Roman" pitchFamily="18" charset="0"/>
                <a:cs typeface="Arial" pitchFamily="34" charset="0"/>
              </a:rPr>
              <a:t>indrepte</a:t>
            </a:r>
            <a:r>
              <a:rPr lang="ro-RO" sz="800" b="1" dirty="0">
                <a:solidFill>
                  <a:schemeClr val="bg1">
                    <a:lumMod val="95000"/>
                  </a:schemeClr>
                </a:solidFill>
                <a:latin typeface="Arial" pitchFamily="34" charset="0"/>
                <a:ea typeface="Times New Roman" pitchFamily="18" charset="0"/>
                <a:cs typeface="Arial" pitchFamily="34" charset="0"/>
              </a:rPr>
              <a:t> privirea </a:t>
            </a:r>
            <a:r>
              <a:rPr lang="ro-RO" sz="800" b="1" dirty="0" err="1">
                <a:solidFill>
                  <a:schemeClr val="bg1">
                    <a:lumMod val="95000"/>
                  </a:schemeClr>
                </a:solidFill>
                <a:latin typeface="Arial" pitchFamily="34" charset="0"/>
                <a:ea typeface="Times New Roman" pitchFamily="18" charset="0"/>
                <a:cs typeface="Arial" pitchFamily="34" charset="0"/>
              </a:rPr>
              <a:t>inspre</a:t>
            </a:r>
            <a:r>
              <a:rPr lang="ro-RO" sz="800" b="1" dirty="0">
                <a:solidFill>
                  <a:schemeClr val="bg1">
                    <a:lumMod val="95000"/>
                  </a:schemeClr>
                </a:solidFill>
                <a:latin typeface="Arial" pitchFamily="34" charset="0"/>
                <a:ea typeface="Times New Roman" pitchFamily="18" charset="0"/>
                <a:cs typeface="Arial" pitchFamily="34" charset="0"/>
              </a:rPr>
              <a:t> podea, moment in care </a:t>
            </a:r>
            <a:r>
              <a:rPr lang="ro-RO" sz="800" b="1" dirty="0" err="1">
                <a:solidFill>
                  <a:schemeClr val="bg1">
                    <a:lumMod val="95000"/>
                  </a:schemeClr>
                </a:solidFill>
                <a:latin typeface="Arial" pitchFamily="34" charset="0"/>
                <a:ea typeface="Times New Roman" pitchFamily="18" charset="0"/>
                <a:cs typeface="Arial" pitchFamily="34" charset="0"/>
              </a:rPr>
              <a:t>poti</a:t>
            </a:r>
            <a:r>
              <a:rPr lang="ro-RO" sz="800" b="1" dirty="0">
                <a:solidFill>
                  <a:schemeClr val="bg1">
                    <a:lumMod val="95000"/>
                  </a:schemeClr>
                </a:solidFill>
                <a:latin typeface="Arial" pitchFamily="34" charset="0"/>
                <a:ea typeface="Times New Roman" pitchFamily="18" charset="0"/>
                <a:cs typeface="Arial" pitchFamily="34" charset="0"/>
              </a:rPr>
              <a:t> sa-i atragi </a:t>
            </a:r>
            <a:r>
              <a:rPr lang="ro-RO" sz="800" b="1" dirty="0" err="1">
                <a:solidFill>
                  <a:schemeClr val="bg1">
                    <a:lumMod val="95000"/>
                  </a:schemeClr>
                </a:solidFill>
                <a:latin typeface="Arial" pitchFamily="34" charset="0"/>
                <a:ea typeface="Times New Roman" pitchFamily="18" charset="0"/>
                <a:cs typeface="Arial" pitchFamily="34" charset="0"/>
              </a:rPr>
              <a:t>atentia</a:t>
            </a:r>
            <a:r>
              <a:rPr lang="ro-RO" sz="800" b="1" dirty="0">
                <a:solidFill>
                  <a:schemeClr val="bg1">
                    <a:lumMod val="95000"/>
                  </a:schemeClr>
                </a:solidFill>
                <a:latin typeface="Arial" pitchFamily="34" charset="0"/>
                <a:ea typeface="Times New Roman" pitchFamily="18" charset="0"/>
                <a:cs typeface="Arial" pitchFamily="34" charset="0"/>
              </a:rPr>
              <a:t> astfel </a:t>
            </a:r>
            <a:r>
              <a:rPr lang="ro-RO" sz="800" b="1" dirty="0" err="1">
                <a:solidFill>
                  <a:schemeClr val="bg1">
                    <a:lumMod val="95000"/>
                  </a:schemeClr>
                </a:solidFill>
                <a:latin typeface="Arial" pitchFamily="34" charset="0"/>
                <a:ea typeface="Times New Roman" pitchFamily="18" charset="0"/>
                <a:cs typeface="Arial" pitchFamily="34" charset="0"/>
              </a:rPr>
              <a:t>incat</a:t>
            </a:r>
            <a:r>
              <a:rPr lang="ro-RO" sz="800" b="1" dirty="0">
                <a:solidFill>
                  <a:schemeClr val="bg1">
                    <a:lumMod val="95000"/>
                  </a:schemeClr>
                </a:solidFill>
                <a:latin typeface="Arial" pitchFamily="34" charset="0"/>
                <a:ea typeface="Times New Roman" pitchFamily="18" charset="0"/>
                <a:cs typeface="Arial" pitchFamily="34" charset="0"/>
              </a:rPr>
              <a:t> sa fie nevoit sa se uite in sus. </a:t>
            </a:r>
            <a:br>
              <a:rPr lang="ro-RO" sz="800" b="1" dirty="0">
                <a:solidFill>
                  <a:schemeClr val="bg1">
                    <a:lumMod val="95000"/>
                  </a:schemeClr>
                </a:solidFill>
                <a:latin typeface="Arial" pitchFamily="34" charset="0"/>
                <a:ea typeface="Times New Roman" pitchFamily="18" charset="0"/>
                <a:cs typeface="Arial" pitchFamily="34" charset="0"/>
              </a:rPr>
            </a:br>
            <a:r>
              <a:rPr lang="ro-RO" sz="800" b="1" dirty="0">
                <a:solidFill>
                  <a:schemeClr val="bg1">
                    <a:lumMod val="95000"/>
                  </a:schemeClr>
                </a:solidFill>
                <a:latin typeface="Arial" pitchFamily="34" charset="0"/>
                <a:ea typeface="Times New Roman" pitchFamily="18" charset="0"/>
                <a:cs typeface="Arial" pitchFamily="34" charset="0"/>
              </a:rPr>
              <a:t>Ridicarea capului si a pieptului pentru a-ti vedea fata sau anumite </a:t>
            </a:r>
            <a:r>
              <a:rPr lang="ro-RO" sz="800" b="1" dirty="0" err="1">
                <a:solidFill>
                  <a:schemeClr val="bg1">
                    <a:lumMod val="95000"/>
                  </a:schemeClr>
                </a:solidFill>
                <a:latin typeface="Arial" pitchFamily="34" charset="0"/>
                <a:ea typeface="Times New Roman" pitchFamily="18" charset="0"/>
                <a:cs typeface="Arial" pitchFamily="34" charset="0"/>
              </a:rPr>
              <a:t>jucarii</a:t>
            </a:r>
            <a:r>
              <a:rPr lang="ro-RO" sz="800" b="1" dirty="0">
                <a:solidFill>
                  <a:schemeClr val="bg1">
                    <a:lumMod val="95000"/>
                  </a:schemeClr>
                </a:solidFill>
                <a:latin typeface="Arial" pitchFamily="34" charset="0"/>
                <a:ea typeface="Times New Roman" pitchFamily="18" charset="0"/>
                <a:cs typeface="Arial" pitchFamily="34" charset="0"/>
              </a:rPr>
              <a:t> cu care va </a:t>
            </a:r>
            <a:r>
              <a:rPr lang="ro-RO" sz="800" b="1" dirty="0" err="1">
                <a:solidFill>
                  <a:schemeClr val="bg1">
                    <a:lumMod val="95000"/>
                  </a:schemeClr>
                </a:solidFill>
                <a:latin typeface="Arial" pitchFamily="34" charset="0"/>
                <a:ea typeface="Times New Roman" pitchFamily="18" charset="0"/>
                <a:cs typeface="Arial" pitchFamily="34" charset="0"/>
              </a:rPr>
              <a:t>jucati</a:t>
            </a:r>
            <a:r>
              <a:rPr lang="ro-RO" sz="800" b="1" dirty="0">
                <a:solidFill>
                  <a:schemeClr val="bg1">
                    <a:lumMod val="95000"/>
                  </a:schemeClr>
                </a:solidFill>
                <a:latin typeface="Arial" pitchFamily="34" charset="0"/>
                <a:ea typeface="Times New Roman" pitchFamily="18" charset="0"/>
                <a:cs typeface="Arial" pitchFamily="34" charset="0"/>
              </a:rPr>
              <a:t>, ajuta la </a:t>
            </a:r>
            <a:r>
              <a:rPr lang="ro-RO" sz="800" b="1" dirty="0" err="1">
                <a:solidFill>
                  <a:schemeClr val="bg1">
                    <a:lumMod val="95000"/>
                  </a:schemeClr>
                </a:solidFill>
                <a:latin typeface="Arial" pitchFamily="34" charset="0"/>
                <a:ea typeface="Times New Roman" pitchFamily="18" charset="0"/>
                <a:cs typeface="Arial" pitchFamily="34" charset="0"/>
              </a:rPr>
              <a:t>intarirea</a:t>
            </a:r>
            <a:r>
              <a:rPr lang="ro-RO" sz="800" b="1" dirty="0">
                <a:solidFill>
                  <a:schemeClr val="bg1">
                    <a:lumMod val="95000"/>
                  </a:schemeClr>
                </a:solidFill>
                <a:latin typeface="Arial" pitchFamily="34" charset="0"/>
                <a:ea typeface="Times New Roman" pitchFamily="18" charset="0"/>
                <a:cs typeface="Arial" pitchFamily="34" charset="0"/>
              </a:rPr>
              <a:t> </a:t>
            </a:r>
            <a:r>
              <a:rPr lang="ro-RO" sz="800" b="1" dirty="0" err="1">
                <a:solidFill>
                  <a:schemeClr val="bg1">
                    <a:lumMod val="95000"/>
                  </a:schemeClr>
                </a:solidFill>
                <a:latin typeface="Arial" pitchFamily="34" charset="0"/>
                <a:ea typeface="Times New Roman" pitchFamily="18" charset="0"/>
                <a:cs typeface="Arial" pitchFamily="34" charset="0"/>
              </a:rPr>
              <a:t>muschilor</a:t>
            </a:r>
            <a:r>
              <a:rPr lang="ro-RO" sz="800" b="1" dirty="0">
                <a:solidFill>
                  <a:schemeClr val="bg1">
                    <a:lumMod val="95000"/>
                  </a:schemeClr>
                </a:solidFill>
                <a:latin typeface="Arial" pitchFamily="34" charset="0"/>
                <a:ea typeface="Times New Roman" pitchFamily="18" charset="0"/>
                <a:cs typeface="Arial" pitchFamily="34" charset="0"/>
              </a:rPr>
              <a:t> gatului si la dezvoltarea controlului capului, lucruri necesare pentru ca, mai apoi, el sa stea in picioare. </a:t>
            </a:r>
            <a:br>
              <a:rPr lang="ro-RO" sz="800" b="1" dirty="0">
                <a:solidFill>
                  <a:schemeClr val="bg1">
                    <a:lumMod val="95000"/>
                  </a:schemeClr>
                </a:solidFill>
                <a:latin typeface="Arial" pitchFamily="34" charset="0"/>
                <a:ea typeface="Times New Roman" pitchFamily="18" charset="0"/>
                <a:cs typeface="Arial" pitchFamily="34" charset="0"/>
              </a:rPr>
            </a:br>
            <a:r>
              <a:rPr lang="ro-RO" sz="800" b="1" dirty="0">
                <a:solidFill>
                  <a:schemeClr val="bg1">
                    <a:lumMod val="95000"/>
                  </a:schemeClr>
                </a:solidFill>
                <a:latin typeface="Arial" pitchFamily="34" charset="0"/>
                <a:ea typeface="Times New Roman" pitchFamily="18" charset="0"/>
                <a:cs typeface="Arial" pitchFamily="34" charset="0"/>
              </a:rPr>
              <a:t>Folosirea unei </a:t>
            </a:r>
            <a:r>
              <a:rPr lang="ro-RO" sz="800" b="1" dirty="0" err="1">
                <a:solidFill>
                  <a:schemeClr val="bg1">
                    <a:lumMod val="95000"/>
                  </a:schemeClr>
                </a:solidFill>
                <a:latin typeface="Arial" pitchFamily="34" charset="0"/>
                <a:ea typeface="Times New Roman" pitchFamily="18" charset="0"/>
                <a:cs typeface="Arial" pitchFamily="34" charset="0"/>
              </a:rPr>
              <a:t>jucarii</a:t>
            </a:r>
            <a:r>
              <a:rPr lang="ro-RO" sz="800" b="1" dirty="0">
                <a:solidFill>
                  <a:schemeClr val="bg1">
                    <a:lumMod val="95000"/>
                  </a:schemeClr>
                </a:solidFill>
                <a:latin typeface="Arial" pitchFamily="34" charset="0"/>
                <a:ea typeface="Times New Roman" pitchFamily="18" charset="0"/>
                <a:cs typeface="Arial" pitchFamily="34" charset="0"/>
              </a:rPr>
              <a:t> </a:t>
            </a:r>
            <a:r>
              <a:rPr lang="ro-RO" sz="800" b="1" dirty="0" err="1">
                <a:solidFill>
                  <a:schemeClr val="bg1">
                    <a:lumMod val="95000"/>
                  </a:schemeClr>
                </a:solidFill>
                <a:latin typeface="Arial" pitchFamily="34" charset="0"/>
                <a:ea typeface="Times New Roman" pitchFamily="18" charset="0"/>
                <a:cs typeface="Arial" pitchFamily="34" charset="0"/>
              </a:rPr>
              <a:t>stralucitoare</a:t>
            </a:r>
            <a:r>
              <a:rPr lang="ro-RO" sz="800" b="1" dirty="0">
                <a:solidFill>
                  <a:schemeClr val="bg1">
                    <a:lumMod val="95000"/>
                  </a:schemeClr>
                </a:solidFill>
                <a:latin typeface="Arial" pitchFamily="34" charset="0"/>
                <a:ea typeface="Times New Roman" pitchFamily="18" charset="0"/>
                <a:cs typeface="Arial" pitchFamily="34" charset="0"/>
              </a:rPr>
              <a:t> sau a uneia care face zgomot este un bun mod pentru a te asigura de faptul ca privirea si auzul sau se dezvolta normal. </a:t>
            </a:r>
            <a:br>
              <a:rPr lang="ro-RO" sz="800" b="1" dirty="0">
                <a:solidFill>
                  <a:schemeClr val="bg1">
                    <a:lumMod val="95000"/>
                  </a:schemeClr>
                </a:solidFill>
                <a:latin typeface="Arial" pitchFamily="34" charset="0"/>
                <a:ea typeface="Times New Roman" pitchFamily="18" charset="0"/>
                <a:cs typeface="Arial" pitchFamily="34" charset="0"/>
              </a:rPr>
            </a:br>
            <a:r>
              <a:rPr lang="ro-RO" sz="800" b="1" dirty="0" err="1">
                <a:solidFill>
                  <a:schemeClr val="bg1">
                    <a:lumMod val="95000"/>
                  </a:schemeClr>
                </a:solidFill>
                <a:latin typeface="Arial" pitchFamily="34" charset="0"/>
                <a:ea typeface="Times New Roman" pitchFamily="18" charset="0"/>
                <a:cs typeface="Arial" pitchFamily="34" charset="0"/>
              </a:rPr>
              <a:t>Odata</a:t>
            </a:r>
            <a:r>
              <a:rPr lang="ro-RO" sz="800" b="1" dirty="0">
                <a:solidFill>
                  <a:schemeClr val="bg1">
                    <a:lumMod val="95000"/>
                  </a:schemeClr>
                </a:solidFill>
                <a:latin typeface="Arial" pitchFamily="34" charset="0"/>
                <a:ea typeface="Times New Roman" pitchFamily="18" charset="0"/>
                <a:cs typeface="Arial" pitchFamily="34" charset="0"/>
              </a:rPr>
              <a:t> ce copilul </a:t>
            </a:r>
            <a:r>
              <a:rPr lang="ro-RO" sz="800" b="1" dirty="0" err="1">
                <a:solidFill>
                  <a:schemeClr val="bg1">
                    <a:lumMod val="95000"/>
                  </a:schemeClr>
                </a:solidFill>
                <a:latin typeface="Arial" pitchFamily="34" charset="0"/>
                <a:ea typeface="Times New Roman" pitchFamily="18" charset="0"/>
                <a:cs typeface="Arial" pitchFamily="34" charset="0"/>
              </a:rPr>
              <a:t>tau</a:t>
            </a:r>
            <a:r>
              <a:rPr lang="ro-RO" sz="800" b="1" dirty="0">
                <a:solidFill>
                  <a:schemeClr val="bg1">
                    <a:lumMod val="95000"/>
                  </a:schemeClr>
                </a:solidFill>
                <a:latin typeface="Arial" pitchFamily="34" charset="0"/>
                <a:ea typeface="Times New Roman" pitchFamily="18" charset="0"/>
                <a:cs typeface="Arial" pitchFamily="34" charset="0"/>
              </a:rPr>
              <a:t> este capabil sa-si </a:t>
            </a:r>
            <a:r>
              <a:rPr lang="ro-RO" sz="800" b="1" dirty="0" err="1">
                <a:solidFill>
                  <a:schemeClr val="bg1">
                    <a:lumMod val="95000"/>
                  </a:schemeClr>
                </a:solidFill>
                <a:latin typeface="Arial" pitchFamily="34" charset="0"/>
                <a:ea typeface="Times New Roman" pitchFamily="18" charset="0"/>
                <a:cs typeface="Arial" pitchFamily="34" charset="0"/>
              </a:rPr>
              <a:t>pastreze</a:t>
            </a:r>
            <a:r>
              <a:rPr lang="ro-RO" sz="800" b="1" dirty="0">
                <a:solidFill>
                  <a:schemeClr val="bg1">
                    <a:lumMod val="95000"/>
                  </a:schemeClr>
                </a:solidFill>
                <a:latin typeface="Arial" pitchFamily="34" charset="0"/>
                <a:ea typeface="Times New Roman" pitchFamily="18" charset="0"/>
                <a:cs typeface="Arial" pitchFamily="34" charset="0"/>
              </a:rPr>
              <a:t> echilibrul destul de bine, </a:t>
            </a:r>
            <a:r>
              <a:rPr lang="ro-RO" sz="800" b="1" dirty="0" err="1">
                <a:solidFill>
                  <a:schemeClr val="bg1">
                    <a:lumMod val="95000"/>
                  </a:schemeClr>
                </a:solidFill>
                <a:latin typeface="Arial" pitchFamily="34" charset="0"/>
                <a:ea typeface="Times New Roman" pitchFamily="18" charset="0"/>
                <a:cs typeface="Arial" pitchFamily="34" charset="0"/>
              </a:rPr>
              <a:t>poti</a:t>
            </a:r>
            <a:r>
              <a:rPr lang="ro-RO" sz="800" b="1" dirty="0">
                <a:solidFill>
                  <a:schemeClr val="bg1">
                    <a:lumMod val="95000"/>
                  </a:schemeClr>
                </a:solidFill>
                <a:latin typeface="Arial" pitchFamily="34" charset="0"/>
                <a:ea typeface="Times New Roman" pitchFamily="18" charset="0"/>
                <a:cs typeface="Arial" pitchFamily="34" charset="0"/>
              </a:rPr>
              <a:t> pune in jurul sau </a:t>
            </a:r>
            <a:r>
              <a:rPr lang="ro-RO" sz="800" b="1" dirty="0" err="1">
                <a:solidFill>
                  <a:schemeClr val="bg1">
                    <a:lumMod val="95000"/>
                  </a:schemeClr>
                </a:solidFill>
                <a:latin typeface="Arial" pitchFamily="34" charset="0"/>
                <a:ea typeface="Times New Roman" pitchFamily="18" charset="0"/>
                <a:cs typeface="Arial" pitchFamily="34" charset="0"/>
              </a:rPr>
              <a:t>jucarii</a:t>
            </a:r>
            <a:r>
              <a:rPr lang="ro-RO" sz="800" b="1" dirty="0">
                <a:solidFill>
                  <a:schemeClr val="bg1">
                    <a:lumMod val="95000"/>
                  </a:schemeClr>
                </a:solidFill>
                <a:latin typeface="Arial" pitchFamily="34" charset="0"/>
                <a:ea typeface="Times New Roman" pitchFamily="18" charset="0"/>
                <a:cs typeface="Arial" pitchFamily="34" charset="0"/>
              </a:rPr>
              <a:t> </a:t>
            </a:r>
            <a:r>
              <a:rPr lang="ro-RO" sz="800" b="1" dirty="0" err="1">
                <a:solidFill>
                  <a:schemeClr val="bg1">
                    <a:lumMod val="95000"/>
                  </a:schemeClr>
                </a:solidFill>
                <a:latin typeface="Arial" pitchFamily="34" charset="0"/>
                <a:ea typeface="Times New Roman" pitchFamily="18" charset="0"/>
                <a:cs typeface="Arial" pitchFamily="34" charset="0"/>
              </a:rPr>
              <a:t>sau</a:t>
            </a:r>
            <a:r>
              <a:rPr lang="ro-RO" sz="800" b="1" dirty="0">
                <a:solidFill>
                  <a:schemeClr val="bg1">
                    <a:lumMod val="95000"/>
                  </a:schemeClr>
                </a:solidFill>
                <a:latin typeface="Arial" pitchFamily="34" charset="0"/>
                <a:ea typeface="Times New Roman" pitchFamily="18" charset="0"/>
                <a:cs typeface="Arial" pitchFamily="34" charset="0"/>
              </a:rPr>
              <a:t> alte obiecte care sa-i </a:t>
            </a:r>
            <a:r>
              <a:rPr lang="ro-RO" sz="800" b="1" dirty="0" err="1">
                <a:solidFill>
                  <a:schemeClr val="bg1">
                    <a:lumMod val="95000"/>
                  </a:schemeClr>
                </a:solidFill>
                <a:latin typeface="Arial" pitchFamily="34" charset="0"/>
                <a:ea typeface="Times New Roman" pitchFamily="18" charset="0"/>
                <a:cs typeface="Arial" pitchFamily="34" charset="0"/>
              </a:rPr>
              <a:t>starneasca</a:t>
            </a:r>
            <a:r>
              <a:rPr lang="ro-RO" sz="800" b="1" dirty="0">
                <a:solidFill>
                  <a:schemeClr val="bg1">
                    <a:lumMod val="95000"/>
                  </a:schemeClr>
                </a:solidFill>
                <a:latin typeface="Arial" pitchFamily="34" charset="0"/>
                <a:ea typeface="Times New Roman" pitchFamily="18" charset="0"/>
                <a:cs typeface="Arial" pitchFamily="34" charset="0"/>
              </a:rPr>
              <a:t> curiozitatea, </a:t>
            </a:r>
            <a:r>
              <a:rPr lang="ro-RO" sz="800" b="1" dirty="0" err="1">
                <a:solidFill>
                  <a:schemeClr val="bg1">
                    <a:lumMod val="95000"/>
                  </a:schemeClr>
                </a:solidFill>
                <a:latin typeface="Arial" pitchFamily="34" charset="0"/>
                <a:ea typeface="Times New Roman" pitchFamily="18" charset="0"/>
                <a:cs typeface="Arial" pitchFamily="34" charset="0"/>
              </a:rPr>
              <a:t>insa</a:t>
            </a:r>
            <a:r>
              <a:rPr lang="ro-RO" sz="800" b="1" dirty="0">
                <a:solidFill>
                  <a:schemeClr val="bg1">
                    <a:lumMod val="95000"/>
                  </a:schemeClr>
                </a:solidFill>
                <a:latin typeface="Arial" pitchFamily="34" charset="0"/>
                <a:ea typeface="Times New Roman" pitchFamily="18" charset="0"/>
                <a:cs typeface="Arial" pitchFamily="34" charset="0"/>
              </a:rPr>
              <a:t> sa nu le </a:t>
            </a:r>
            <a:r>
              <a:rPr lang="ro-RO" sz="800" b="1" dirty="0" err="1">
                <a:solidFill>
                  <a:schemeClr val="bg1">
                    <a:lumMod val="95000"/>
                  </a:schemeClr>
                </a:solidFill>
                <a:latin typeface="Arial" pitchFamily="34" charset="0"/>
                <a:ea typeface="Times New Roman" pitchFamily="18" charset="0"/>
                <a:cs typeface="Arial" pitchFamily="34" charset="0"/>
              </a:rPr>
              <a:t>poata</a:t>
            </a:r>
            <a:r>
              <a:rPr lang="ro-RO" sz="800" b="1" dirty="0">
                <a:solidFill>
                  <a:schemeClr val="bg1">
                    <a:lumMod val="95000"/>
                  </a:schemeClr>
                </a:solidFill>
                <a:latin typeface="Arial" pitchFamily="34" charset="0"/>
                <a:ea typeface="Times New Roman" pitchFamily="18" charset="0"/>
                <a:cs typeface="Arial" pitchFamily="34" charset="0"/>
              </a:rPr>
              <a:t> atinge. </a:t>
            </a:r>
            <a:br>
              <a:rPr lang="ro-RO" sz="800" b="1" dirty="0">
                <a:solidFill>
                  <a:schemeClr val="bg1">
                    <a:lumMod val="95000"/>
                  </a:schemeClr>
                </a:solidFill>
                <a:latin typeface="Arial" pitchFamily="34" charset="0"/>
                <a:ea typeface="Times New Roman" pitchFamily="18" charset="0"/>
                <a:cs typeface="Arial" pitchFamily="34" charset="0"/>
              </a:rPr>
            </a:br>
            <a:r>
              <a:rPr lang="ro-RO" sz="800" b="1" dirty="0">
                <a:solidFill>
                  <a:schemeClr val="bg1">
                    <a:lumMod val="95000"/>
                  </a:schemeClr>
                </a:solidFill>
                <a:latin typeface="Arial" pitchFamily="34" charset="0"/>
                <a:ea typeface="Times New Roman" pitchFamily="18" charset="0"/>
                <a:cs typeface="Arial" pitchFamily="34" charset="0"/>
              </a:rPr>
              <a:t>Acest lucru ii va atrage </a:t>
            </a:r>
            <a:r>
              <a:rPr lang="ro-RO" sz="800" b="1" dirty="0" err="1">
                <a:solidFill>
                  <a:schemeClr val="bg1">
                    <a:lumMod val="95000"/>
                  </a:schemeClr>
                </a:solidFill>
                <a:latin typeface="Arial" pitchFamily="34" charset="0"/>
                <a:ea typeface="Times New Roman" pitchFamily="18" charset="0"/>
                <a:cs typeface="Arial" pitchFamily="34" charset="0"/>
              </a:rPr>
              <a:t>atentia</a:t>
            </a:r>
            <a:r>
              <a:rPr lang="ro-RO" sz="800" b="1" dirty="0">
                <a:solidFill>
                  <a:schemeClr val="bg1">
                    <a:lumMod val="95000"/>
                  </a:schemeClr>
                </a:solidFill>
                <a:latin typeface="Arial" pitchFamily="34" charset="0"/>
                <a:ea typeface="Times New Roman" pitchFamily="18" charset="0"/>
                <a:cs typeface="Arial" pitchFamily="34" charset="0"/>
              </a:rPr>
              <a:t> si </a:t>
            </a:r>
            <a:r>
              <a:rPr lang="ro-RO" sz="800" b="1" dirty="0" err="1">
                <a:solidFill>
                  <a:schemeClr val="bg1">
                    <a:lumMod val="95000"/>
                  </a:schemeClr>
                </a:solidFill>
                <a:latin typeface="Arial" pitchFamily="34" charset="0"/>
                <a:ea typeface="Times New Roman" pitchFamily="18" charset="0"/>
                <a:cs typeface="Arial" pitchFamily="34" charset="0"/>
              </a:rPr>
              <a:t>il</a:t>
            </a:r>
            <a:r>
              <a:rPr lang="ro-RO" sz="800" b="1" dirty="0">
                <a:solidFill>
                  <a:schemeClr val="bg1">
                    <a:lumMod val="95000"/>
                  </a:schemeClr>
                </a:solidFill>
                <a:latin typeface="Arial" pitchFamily="34" charset="0"/>
                <a:ea typeface="Times New Roman" pitchFamily="18" charset="0"/>
                <a:cs typeface="Arial" pitchFamily="34" charset="0"/>
              </a:rPr>
              <a:t> va ajuta sa </a:t>
            </a:r>
            <a:r>
              <a:rPr lang="ro-RO" sz="800" b="1" dirty="0" err="1">
                <a:solidFill>
                  <a:schemeClr val="bg1">
                    <a:lumMod val="95000"/>
                  </a:schemeClr>
                </a:solidFill>
                <a:latin typeface="Arial" pitchFamily="34" charset="0"/>
                <a:ea typeface="Times New Roman" pitchFamily="18" charset="0"/>
                <a:cs typeface="Arial" pitchFamily="34" charset="0"/>
              </a:rPr>
              <a:t>invete</a:t>
            </a:r>
            <a:r>
              <a:rPr lang="ro-RO" sz="800" b="1" dirty="0">
                <a:solidFill>
                  <a:schemeClr val="bg1">
                    <a:lumMod val="95000"/>
                  </a:schemeClr>
                </a:solidFill>
                <a:latin typeface="Arial" pitchFamily="34" charset="0"/>
                <a:ea typeface="Times New Roman" pitchFamily="18" charset="0"/>
                <a:cs typeface="Arial" pitchFamily="34" charset="0"/>
              </a:rPr>
              <a:t> </a:t>
            </a:r>
            <a:r>
              <a:rPr lang="ro-RO" sz="800" b="1" dirty="0" err="1">
                <a:solidFill>
                  <a:schemeClr val="bg1">
                    <a:lumMod val="95000"/>
                  </a:schemeClr>
                </a:solidFill>
                <a:latin typeface="Arial" pitchFamily="34" charset="0"/>
                <a:ea typeface="Times New Roman" pitchFamily="18" charset="0"/>
                <a:cs typeface="Arial" pitchFamily="34" charset="0"/>
              </a:rPr>
              <a:t>sa</a:t>
            </a:r>
            <a:r>
              <a:rPr lang="ro-RO" sz="800" b="1" dirty="0">
                <a:solidFill>
                  <a:schemeClr val="bg1">
                    <a:lumMod val="95000"/>
                  </a:schemeClr>
                </a:solidFill>
                <a:latin typeface="Arial" pitchFamily="34" charset="0"/>
                <a:ea typeface="Times New Roman" pitchFamily="18" charset="0"/>
                <a:cs typeface="Arial" pitchFamily="34" charset="0"/>
              </a:rPr>
              <a:t> se echilibreze cu ajutorul </a:t>
            </a:r>
            <a:r>
              <a:rPr lang="ro-RO" sz="800" b="1" dirty="0" err="1">
                <a:solidFill>
                  <a:schemeClr val="bg1">
                    <a:lumMod val="95000"/>
                  </a:schemeClr>
                </a:solidFill>
                <a:latin typeface="Arial" pitchFamily="34" charset="0"/>
                <a:ea typeface="Times New Roman" pitchFamily="18" charset="0"/>
                <a:cs typeface="Arial" pitchFamily="34" charset="0"/>
              </a:rPr>
              <a:t>mainilor</a:t>
            </a:r>
            <a:r>
              <a:rPr lang="ro-RO" sz="800" b="1" dirty="0">
                <a:solidFill>
                  <a:schemeClr val="bg1">
                    <a:lumMod val="95000"/>
                  </a:schemeClr>
                </a:solidFill>
                <a:latin typeface="Arial" pitchFamily="34" charset="0"/>
                <a:ea typeface="Times New Roman" pitchFamily="18" charset="0"/>
                <a:cs typeface="Arial" pitchFamily="34" charset="0"/>
              </a:rPr>
              <a:t>.</a:t>
            </a:r>
            <a:br>
              <a:rPr lang="ro-RO" sz="800" b="1" dirty="0">
                <a:solidFill>
                  <a:schemeClr val="bg1">
                    <a:lumMod val="95000"/>
                  </a:schemeClr>
                </a:solidFill>
                <a:latin typeface="Arial" pitchFamily="34" charset="0"/>
                <a:ea typeface="Times New Roman" pitchFamily="18" charset="0"/>
                <a:cs typeface="Arial" pitchFamily="34" charset="0"/>
              </a:rPr>
            </a:br>
            <a:r>
              <a:rPr lang="ro-RO" sz="800" b="1" dirty="0">
                <a:solidFill>
                  <a:schemeClr val="bg1">
                    <a:lumMod val="95000"/>
                  </a:schemeClr>
                </a:solidFill>
                <a:latin typeface="Arial" pitchFamily="34" charset="0"/>
                <a:ea typeface="Times New Roman" pitchFamily="18" charset="0"/>
                <a:cs typeface="Arial" pitchFamily="34" charset="0"/>
              </a:rPr>
              <a:t/>
            </a:r>
            <a:br>
              <a:rPr lang="ro-RO" sz="800" b="1" dirty="0">
                <a:solidFill>
                  <a:schemeClr val="bg1">
                    <a:lumMod val="95000"/>
                  </a:schemeClr>
                </a:solidFill>
                <a:latin typeface="Arial" pitchFamily="34" charset="0"/>
                <a:ea typeface="Times New Roman" pitchFamily="18" charset="0"/>
                <a:cs typeface="Arial" pitchFamily="34" charset="0"/>
              </a:rPr>
            </a:br>
            <a:r>
              <a:rPr lang="ro-RO" sz="800" b="1" u="sng" dirty="0">
                <a:solidFill>
                  <a:schemeClr val="bg1">
                    <a:lumMod val="95000"/>
                  </a:schemeClr>
                </a:solidFill>
                <a:latin typeface="Arial" pitchFamily="34" charset="0"/>
                <a:ea typeface="Times New Roman" pitchFamily="18" charset="0"/>
                <a:cs typeface="Arial" pitchFamily="34" charset="0"/>
              </a:rPr>
              <a:t>Cum </a:t>
            </a:r>
            <a:r>
              <a:rPr lang="ro-RO" sz="800" b="1" u="sng" dirty="0" err="1">
                <a:solidFill>
                  <a:schemeClr val="bg1">
                    <a:lumMod val="95000"/>
                  </a:schemeClr>
                </a:solidFill>
                <a:latin typeface="Arial" pitchFamily="34" charset="0"/>
                <a:ea typeface="Times New Roman" pitchFamily="18" charset="0"/>
                <a:cs typeface="Arial" pitchFamily="34" charset="0"/>
              </a:rPr>
              <a:t>stii</a:t>
            </a:r>
            <a:r>
              <a:rPr lang="ro-RO" sz="800" b="1" u="sng" dirty="0">
                <a:solidFill>
                  <a:schemeClr val="bg1">
                    <a:lumMod val="95000"/>
                  </a:schemeClr>
                </a:solidFill>
                <a:latin typeface="Arial" pitchFamily="34" charset="0"/>
                <a:ea typeface="Times New Roman" pitchFamily="18" charset="0"/>
                <a:cs typeface="Arial" pitchFamily="34" charset="0"/>
              </a:rPr>
              <a:t> ca bebe se dezvolta normal</a:t>
            </a:r>
            <a:endParaRPr lang="ro-RO" sz="800" b="1" u="sng" dirty="0">
              <a:solidFill>
                <a:schemeClr val="bg1">
                  <a:lumMod val="95000"/>
                </a:schemeClr>
              </a:solidFill>
              <a:latin typeface="Arial" pitchFamily="34" charset="0"/>
              <a:cs typeface="Arial" pitchFamily="34" charset="0"/>
            </a:endParaRPr>
          </a:p>
          <a:p>
            <a:pPr eaLnBrk="0" hangingPunct="0">
              <a:defRPr/>
            </a:pPr>
            <a:r>
              <a:rPr lang="ro-RO" sz="800" b="1" dirty="0">
                <a:solidFill>
                  <a:schemeClr val="bg1">
                    <a:lumMod val="95000"/>
                  </a:schemeClr>
                </a:solidFill>
                <a:latin typeface="Arial" pitchFamily="34" charset="0"/>
                <a:ea typeface="Times New Roman" pitchFamily="18" charset="0"/>
                <a:cs typeface="Arial" pitchFamily="34" charset="0"/>
              </a:rPr>
              <a:t>In cazul in care copilul </a:t>
            </a:r>
            <a:r>
              <a:rPr lang="ro-RO" sz="800" b="1" dirty="0" err="1">
                <a:solidFill>
                  <a:schemeClr val="bg1">
                    <a:lumMod val="95000"/>
                  </a:schemeClr>
                </a:solidFill>
                <a:latin typeface="Arial" pitchFamily="34" charset="0"/>
                <a:ea typeface="Times New Roman" pitchFamily="18" charset="0"/>
                <a:cs typeface="Arial" pitchFamily="34" charset="0"/>
              </a:rPr>
              <a:t>tau</a:t>
            </a:r>
            <a:r>
              <a:rPr lang="ro-RO" sz="800" b="1" dirty="0">
                <a:solidFill>
                  <a:schemeClr val="bg1">
                    <a:lumMod val="95000"/>
                  </a:schemeClr>
                </a:solidFill>
                <a:latin typeface="Arial" pitchFamily="34" charset="0"/>
                <a:ea typeface="Times New Roman" pitchFamily="18" charset="0"/>
                <a:cs typeface="Arial" pitchFamily="34" charset="0"/>
              </a:rPr>
              <a:t> nu este capabil sa-si tina capul ferm pana in momentul in care a atins </a:t>
            </a:r>
            <a:r>
              <a:rPr lang="ro-RO" sz="800" b="1" dirty="0" err="1">
                <a:solidFill>
                  <a:schemeClr val="bg1">
                    <a:lumMod val="95000"/>
                  </a:schemeClr>
                </a:solidFill>
                <a:latin typeface="Arial" pitchFamily="34" charset="0"/>
                <a:ea typeface="Times New Roman" pitchFamily="18" charset="0"/>
                <a:cs typeface="Arial" pitchFamily="34" charset="0"/>
              </a:rPr>
              <a:t>sase</a:t>
            </a:r>
            <a:r>
              <a:rPr lang="ro-RO" sz="800" b="1" dirty="0">
                <a:solidFill>
                  <a:schemeClr val="bg1">
                    <a:lumMod val="95000"/>
                  </a:schemeClr>
                </a:solidFill>
                <a:latin typeface="Arial" pitchFamily="34" charset="0"/>
                <a:ea typeface="Times New Roman" pitchFamily="18" charset="0"/>
                <a:cs typeface="Arial" pitchFamily="34" charset="0"/>
              </a:rPr>
              <a:t> luni de </a:t>
            </a:r>
            <a:r>
              <a:rPr lang="ro-RO" sz="800" b="1" dirty="0" err="1">
                <a:solidFill>
                  <a:schemeClr val="bg1">
                    <a:lumMod val="95000"/>
                  </a:schemeClr>
                </a:solidFill>
                <a:latin typeface="Arial" pitchFamily="34" charset="0"/>
                <a:ea typeface="Times New Roman" pitchFamily="18" charset="0"/>
                <a:cs typeface="Arial" pitchFamily="34" charset="0"/>
              </a:rPr>
              <a:t>viata</a:t>
            </a:r>
            <a:r>
              <a:rPr lang="ro-RO" sz="800" b="1" dirty="0">
                <a:solidFill>
                  <a:schemeClr val="bg1">
                    <a:lumMod val="95000"/>
                  </a:schemeClr>
                </a:solidFill>
                <a:latin typeface="Arial" pitchFamily="34" charset="0"/>
                <a:ea typeface="Times New Roman" pitchFamily="18" charset="0"/>
                <a:cs typeface="Arial" pitchFamily="34" charset="0"/>
              </a:rPr>
              <a:t> si nici nu a </a:t>
            </a:r>
            <a:r>
              <a:rPr lang="ro-RO" sz="800" b="1" dirty="0" err="1">
                <a:solidFill>
                  <a:schemeClr val="bg1">
                    <a:lumMod val="95000"/>
                  </a:schemeClr>
                </a:solidFill>
                <a:latin typeface="Arial" pitchFamily="34" charset="0"/>
                <a:ea typeface="Times New Roman" pitchFamily="18" charset="0"/>
                <a:cs typeface="Arial" pitchFamily="34" charset="0"/>
              </a:rPr>
              <a:t>invatat</a:t>
            </a:r>
            <a:r>
              <a:rPr lang="ro-RO" sz="800" b="1" dirty="0">
                <a:solidFill>
                  <a:schemeClr val="bg1">
                    <a:lumMod val="95000"/>
                  </a:schemeClr>
                </a:solidFill>
                <a:latin typeface="Arial" pitchFamily="34" charset="0"/>
                <a:ea typeface="Times New Roman" pitchFamily="18" charset="0"/>
                <a:cs typeface="Arial" pitchFamily="34" charset="0"/>
              </a:rPr>
              <a:t> sa </a:t>
            </a:r>
            <a:r>
              <a:rPr lang="ro-RO" sz="800" b="1" dirty="0" err="1">
                <a:solidFill>
                  <a:schemeClr val="bg1">
                    <a:lumMod val="95000"/>
                  </a:schemeClr>
                </a:solidFill>
                <a:latin typeface="Arial" pitchFamily="34" charset="0"/>
                <a:ea typeface="Times New Roman" pitchFamily="18" charset="0"/>
                <a:cs typeface="Arial" pitchFamily="34" charset="0"/>
              </a:rPr>
              <a:t>isi</a:t>
            </a:r>
            <a:r>
              <a:rPr lang="ro-RO" sz="800" b="1" dirty="0">
                <a:solidFill>
                  <a:schemeClr val="bg1">
                    <a:lumMod val="95000"/>
                  </a:schemeClr>
                </a:solidFill>
                <a:latin typeface="Arial" pitchFamily="34" charset="0"/>
                <a:ea typeface="Times New Roman" pitchFamily="18" charset="0"/>
                <a:cs typeface="Arial" pitchFamily="34" charset="0"/>
              </a:rPr>
              <a:t> </a:t>
            </a:r>
            <a:r>
              <a:rPr lang="ro-RO" sz="800" b="1" dirty="0" err="1">
                <a:solidFill>
                  <a:schemeClr val="bg1">
                    <a:lumMod val="95000"/>
                  </a:schemeClr>
                </a:solidFill>
                <a:latin typeface="Arial" pitchFamily="34" charset="0"/>
                <a:ea typeface="Times New Roman" pitchFamily="18" charset="0"/>
                <a:cs typeface="Arial" pitchFamily="34" charset="0"/>
              </a:rPr>
              <a:t>foloseasca</a:t>
            </a:r>
            <a:r>
              <a:rPr lang="ro-RO" sz="800" b="1" dirty="0">
                <a:solidFill>
                  <a:schemeClr val="bg1">
                    <a:lumMod val="95000"/>
                  </a:schemeClr>
                </a:solidFill>
                <a:latin typeface="Arial" pitchFamily="34" charset="0"/>
                <a:ea typeface="Times New Roman" pitchFamily="18" charset="0"/>
                <a:cs typeface="Arial" pitchFamily="34" charset="0"/>
              </a:rPr>
              <a:t> </a:t>
            </a:r>
            <a:r>
              <a:rPr lang="ro-RO" sz="800" b="1" dirty="0" err="1">
                <a:solidFill>
                  <a:schemeClr val="bg1">
                    <a:lumMod val="95000"/>
                  </a:schemeClr>
                </a:solidFill>
                <a:latin typeface="Arial" pitchFamily="34" charset="0"/>
                <a:ea typeface="Times New Roman" pitchFamily="18" charset="0"/>
                <a:cs typeface="Arial" pitchFamily="34" charset="0"/>
              </a:rPr>
              <a:t>mainile</a:t>
            </a:r>
            <a:r>
              <a:rPr lang="ro-RO" sz="800" b="1" dirty="0">
                <a:solidFill>
                  <a:schemeClr val="bg1">
                    <a:lumMod val="95000"/>
                  </a:schemeClr>
                </a:solidFill>
                <a:latin typeface="Arial" pitchFamily="34" charset="0"/>
                <a:ea typeface="Times New Roman" pitchFamily="18" charset="0"/>
                <a:cs typeface="Arial" pitchFamily="34" charset="0"/>
              </a:rPr>
              <a:t> pentru a se sprijini, este recomandat sa </a:t>
            </a:r>
            <a:r>
              <a:rPr lang="ro-RO" sz="800" b="1" dirty="0" err="1">
                <a:solidFill>
                  <a:schemeClr val="bg1">
                    <a:lumMod val="95000"/>
                  </a:schemeClr>
                </a:solidFill>
                <a:latin typeface="Arial" pitchFamily="34" charset="0"/>
                <a:ea typeface="Times New Roman" pitchFamily="18" charset="0"/>
                <a:cs typeface="Arial" pitchFamily="34" charset="0"/>
              </a:rPr>
              <a:t>discuti</a:t>
            </a:r>
            <a:r>
              <a:rPr lang="ro-RO" sz="800" b="1" dirty="0">
                <a:solidFill>
                  <a:schemeClr val="bg1">
                    <a:lumMod val="95000"/>
                  </a:schemeClr>
                </a:solidFill>
                <a:latin typeface="Arial" pitchFamily="34" charset="0"/>
                <a:ea typeface="Times New Roman" pitchFamily="18" charset="0"/>
                <a:cs typeface="Arial" pitchFamily="34" charset="0"/>
              </a:rPr>
              <a:t> despre acest lucru cu un doctor. </a:t>
            </a:r>
            <a:br>
              <a:rPr lang="ro-RO" sz="800" b="1" dirty="0">
                <a:solidFill>
                  <a:schemeClr val="bg1">
                    <a:lumMod val="95000"/>
                  </a:schemeClr>
                </a:solidFill>
                <a:latin typeface="Arial" pitchFamily="34" charset="0"/>
                <a:ea typeface="Times New Roman" pitchFamily="18" charset="0"/>
                <a:cs typeface="Arial" pitchFamily="34" charset="0"/>
              </a:rPr>
            </a:br>
            <a:r>
              <a:rPr lang="ro-RO" sz="800" b="1" dirty="0">
                <a:solidFill>
                  <a:schemeClr val="bg1">
                    <a:lumMod val="95000"/>
                  </a:schemeClr>
                </a:solidFill>
                <a:latin typeface="Arial" pitchFamily="34" charset="0"/>
                <a:ea typeface="Times New Roman" pitchFamily="18" charset="0"/>
                <a:cs typeface="Arial" pitchFamily="34" charset="0"/>
              </a:rPr>
              <a:t>Copiii </a:t>
            </a:r>
            <a:r>
              <a:rPr lang="ro-RO" sz="800" b="1" dirty="0" err="1">
                <a:solidFill>
                  <a:schemeClr val="bg1">
                    <a:lumMod val="95000"/>
                  </a:schemeClr>
                </a:solidFill>
                <a:latin typeface="Arial" pitchFamily="34" charset="0"/>
                <a:ea typeface="Times New Roman" pitchFamily="18" charset="0"/>
                <a:cs typeface="Arial" pitchFamily="34" charset="0"/>
              </a:rPr>
              <a:t>isi</a:t>
            </a:r>
            <a:r>
              <a:rPr lang="ro-RO" sz="800" b="1" dirty="0">
                <a:solidFill>
                  <a:schemeClr val="bg1">
                    <a:lumMod val="95000"/>
                  </a:schemeClr>
                </a:solidFill>
                <a:latin typeface="Arial" pitchFamily="34" charset="0"/>
                <a:ea typeface="Times New Roman" pitchFamily="18" charset="0"/>
                <a:cs typeface="Arial" pitchFamily="34" charset="0"/>
              </a:rPr>
              <a:t> dezvolta </a:t>
            </a:r>
            <a:r>
              <a:rPr lang="ro-RO" sz="800" b="1" dirty="0" err="1">
                <a:solidFill>
                  <a:schemeClr val="bg1">
                    <a:lumMod val="95000"/>
                  </a:schemeClr>
                </a:solidFill>
                <a:latin typeface="Arial" pitchFamily="34" charset="0"/>
                <a:ea typeface="Times New Roman" pitchFamily="18" charset="0"/>
                <a:cs typeface="Arial" pitchFamily="34" charset="0"/>
              </a:rPr>
              <a:t>abilitatile</a:t>
            </a:r>
            <a:r>
              <a:rPr lang="ro-RO" sz="800" b="1" dirty="0">
                <a:solidFill>
                  <a:schemeClr val="bg1">
                    <a:lumMod val="95000"/>
                  </a:schemeClr>
                </a:solidFill>
                <a:latin typeface="Arial" pitchFamily="34" charset="0"/>
                <a:ea typeface="Times New Roman" pitchFamily="18" charset="0"/>
                <a:cs typeface="Arial" pitchFamily="34" charset="0"/>
              </a:rPr>
              <a:t> in moduri diferite, unii mai repede </a:t>
            </a:r>
            <a:r>
              <a:rPr lang="ro-RO" sz="800" b="1" dirty="0" err="1">
                <a:solidFill>
                  <a:schemeClr val="bg1">
                    <a:lumMod val="95000"/>
                  </a:schemeClr>
                </a:solidFill>
                <a:latin typeface="Arial" pitchFamily="34" charset="0"/>
                <a:ea typeface="Times New Roman" pitchFamily="18" charset="0"/>
                <a:cs typeface="Arial" pitchFamily="34" charset="0"/>
              </a:rPr>
              <a:t>decat</a:t>
            </a:r>
            <a:r>
              <a:rPr lang="ro-RO" sz="800" b="1" dirty="0">
                <a:solidFill>
                  <a:schemeClr val="bg1">
                    <a:lumMod val="95000"/>
                  </a:schemeClr>
                </a:solidFill>
                <a:latin typeface="Arial" pitchFamily="34" charset="0"/>
                <a:ea typeface="Times New Roman" pitchFamily="18" charset="0"/>
                <a:cs typeface="Arial" pitchFamily="34" charset="0"/>
              </a:rPr>
              <a:t> </a:t>
            </a:r>
            <a:r>
              <a:rPr lang="ro-RO" sz="800" b="1" dirty="0" err="1">
                <a:solidFill>
                  <a:schemeClr val="bg1">
                    <a:lumMod val="95000"/>
                  </a:schemeClr>
                </a:solidFill>
                <a:latin typeface="Arial" pitchFamily="34" charset="0"/>
                <a:ea typeface="Times New Roman" pitchFamily="18" charset="0"/>
                <a:cs typeface="Arial" pitchFamily="34" charset="0"/>
              </a:rPr>
              <a:t>altii</a:t>
            </a:r>
            <a:r>
              <a:rPr lang="ro-RO" sz="800" b="1" dirty="0">
                <a:solidFill>
                  <a:schemeClr val="bg1">
                    <a:lumMod val="95000"/>
                  </a:schemeClr>
                </a:solidFill>
                <a:latin typeface="Arial" pitchFamily="34" charset="0"/>
                <a:ea typeface="Times New Roman" pitchFamily="18" charset="0"/>
                <a:cs typeface="Arial" pitchFamily="34" charset="0"/>
              </a:rPr>
              <a:t>, </a:t>
            </a:r>
            <a:r>
              <a:rPr lang="ro-RO" sz="800" b="1" dirty="0" err="1">
                <a:solidFill>
                  <a:schemeClr val="bg1">
                    <a:lumMod val="95000"/>
                  </a:schemeClr>
                </a:solidFill>
                <a:latin typeface="Arial" pitchFamily="34" charset="0"/>
                <a:ea typeface="Times New Roman" pitchFamily="18" charset="0"/>
                <a:cs typeface="Arial" pitchFamily="34" charset="0"/>
              </a:rPr>
              <a:t>insa</a:t>
            </a:r>
            <a:r>
              <a:rPr lang="ro-RO" sz="800" b="1" dirty="0">
                <a:solidFill>
                  <a:schemeClr val="bg1">
                    <a:lumMod val="95000"/>
                  </a:schemeClr>
                </a:solidFill>
                <a:latin typeface="Arial" pitchFamily="34" charset="0"/>
                <a:ea typeface="Times New Roman" pitchFamily="18" charset="0"/>
                <a:cs typeface="Arial" pitchFamily="34" charset="0"/>
              </a:rPr>
              <a:t> controlul capului </a:t>
            </a:r>
            <a:r>
              <a:rPr lang="ro-RO" sz="800" b="1" dirty="0" err="1">
                <a:solidFill>
                  <a:schemeClr val="bg1">
                    <a:lumMod val="95000"/>
                  </a:schemeClr>
                </a:solidFill>
                <a:latin typeface="Arial" pitchFamily="34" charset="0"/>
                <a:ea typeface="Times New Roman" pitchFamily="18" charset="0"/>
                <a:cs typeface="Arial" pitchFamily="34" charset="0"/>
              </a:rPr>
              <a:t>reprezinta</a:t>
            </a:r>
            <a:r>
              <a:rPr lang="ro-RO" sz="800" b="1" dirty="0">
                <a:solidFill>
                  <a:schemeClr val="bg1">
                    <a:lumMod val="95000"/>
                  </a:schemeClr>
                </a:solidFill>
                <a:latin typeface="Arial" pitchFamily="34" charset="0"/>
                <a:ea typeface="Times New Roman" pitchFamily="18" charset="0"/>
                <a:cs typeface="Arial" pitchFamily="34" charset="0"/>
              </a:rPr>
              <a:t> un aspect </a:t>
            </a:r>
            <a:r>
              <a:rPr lang="ro-RO" sz="800" b="1" dirty="0" err="1">
                <a:solidFill>
                  <a:schemeClr val="bg1">
                    <a:lumMod val="95000"/>
                  </a:schemeClr>
                </a:solidFill>
                <a:latin typeface="Arial" pitchFamily="34" charset="0"/>
                <a:ea typeface="Times New Roman" pitchFamily="18" charset="0"/>
                <a:cs typeface="Arial" pitchFamily="34" charset="0"/>
              </a:rPr>
              <a:t>esential</a:t>
            </a:r>
            <a:r>
              <a:rPr lang="ro-RO" sz="800" b="1" dirty="0">
                <a:solidFill>
                  <a:schemeClr val="bg1">
                    <a:lumMod val="95000"/>
                  </a:schemeClr>
                </a:solidFill>
                <a:latin typeface="Arial" pitchFamily="34" charset="0"/>
                <a:ea typeface="Times New Roman" pitchFamily="18" charset="0"/>
                <a:cs typeface="Arial" pitchFamily="34" charset="0"/>
              </a:rPr>
              <a:t> pentru ca acesta sa </a:t>
            </a:r>
            <a:r>
              <a:rPr lang="ro-RO" sz="800" b="1" dirty="0" err="1">
                <a:solidFill>
                  <a:schemeClr val="bg1">
                    <a:lumMod val="95000"/>
                  </a:schemeClr>
                </a:solidFill>
                <a:latin typeface="Arial" pitchFamily="34" charset="0"/>
                <a:ea typeface="Times New Roman" pitchFamily="18" charset="0"/>
                <a:cs typeface="Arial" pitchFamily="34" charset="0"/>
              </a:rPr>
              <a:t>poata</a:t>
            </a:r>
            <a:r>
              <a:rPr lang="ro-RO" sz="800" b="1" dirty="0">
                <a:solidFill>
                  <a:schemeClr val="bg1">
                    <a:lumMod val="95000"/>
                  </a:schemeClr>
                </a:solidFill>
                <a:latin typeface="Arial" pitchFamily="34" charset="0"/>
                <a:ea typeface="Times New Roman" pitchFamily="18" charset="0"/>
                <a:cs typeface="Arial" pitchFamily="34" charset="0"/>
              </a:rPr>
              <a:t> sta </a:t>
            </a:r>
            <a:r>
              <a:rPr lang="ro-RO" sz="800" b="1" dirty="0" err="1">
                <a:solidFill>
                  <a:schemeClr val="bg1">
                    <a:lumMod val="95000"/>
                  </a:schemeClr>
                </a:solidFill>
                <a:latin typeface="Arial" pitchFamily="34" charset="0"/>
                <a:ea typeface="Times New Roman" pitchFamily="18" charset="0"/>
                <a:cs typeface="Arial" pitchFamily="34" charset="0"/>
              </a:rPr>
              <a:t>fara</a:t>
            </a:r>
            <a:r>
              <a:rPr lang="ro-RO" sz="800" b="1" dirty="0">
                <a:solidFill>
                  <a:schemeClr val="bg1">
                    <a:lumMod val="95000"/>
                  </a:schemeClr>
                </a:solidFill>
                <a:latin typeface="Arial" pitchFamily="34" charset="0"/>
                <a:ea typeface="Times New Roman" pitchFamily="18" charset="0"/>
                <a:cs typeface="Arial" pitchFamily="34" charset="0"/>
              </a:rPr>
              <a:t> sprijin, iar capacitatea de a-si </a:t>
            </a:r>
            <a:r>
              <a:rPr lang="ro-RO" sz="800" b="1" dirty="0" err="1">
                <a:solidFill>
                  <a:schemeClr val="bg1">
                    <a:lumMod val="95000"/>
                  </a:schemeClr>
                </a:solidFill>
                <a:latin typeface="Arial" pitchFamily="34" charset="0"/>
                <a:ea typeface="Times New Roman" pitchFamily="18" charset="0"/>
                <a:cs typeface="Arial" pitchFamily="34" charset="0"/>
              </a:rPr>
              <a:t>mentine</a:t>
            </a:r>
            <a:r>
              <a:rPr lang="ro-RO" sz="800" b="1" dirty="0">
                <a:solidFill>
                  <a:schemeClr val="bg1">
                    <a:lumMod val="95000"/>
                  </a:schemeClr>
                </a:solidFill>
                <a:latin typeface="Arial" pitchFamily="34" charset="0"/>
                <a:ea typeface="Times New Roman" pitchFamily="18" charset="0"/>
                <a:cs typeface="Arial" pitchFamily="34" charset="0"/>
              </a:rPr>
              <a:t> echilibrul </a:t>
            </a:r>
            <a:r>
              <a:rPr lang="ro-RO" sz="800" b="1" dirty="0" err="1">
                <a:solidFill>
                  <a:schemeClr val="bg1">
                    <a:lumMod val="95000"/>
                  </a:schemeClr>
                </a:solidFill>
                <a:latin typeface="Arial" pitchFamily="34" charset="0"/>
                <a:ea typeface="Times New Roman" pitchFamily="18" charset="0"/>
                <a:cs typeface="Arial" pitchFamily="34" charset="0"/>
              </a:rPr>
              <a:t>reprezinta</a:t>
            </a:r>
            <a:r>
              <a:rPr lang="ro-RO" sz="800" b="1" dirty="0">
                <a:solidFill>
                  <a:schemeClr val="bg1">
                    <a:lumMod val="95000"/>
                  </a:schemeClr>
                </a:solidFill>
                <a:latin typeface="Arial" pitchFamily="34" charset="0"/>
                <a:ea typeface="Times New Roman" pitchFamily="18" charset="0"/>
                <a:cs typeface="Arial" pitchFamily="34" charset="0"/>
              </a:rPr>
              <a:t> cheia spre a se tari, a sta sau a </a:t>
            </a:r>
            <a:r>
              <a:rPr lang="ro-RO" sz="800" b="1" dirty="0" err="1">
                <a:solidFill>
                  <a:schemeClr val="bg1">
                    <a:lumMod val="95000"/>
                  </a:schemeClr>
                </a:solidFill>
                <a:latin typeface="Arial" pitchFamily="34" charset="0"/>
                <a:ea typeface="Times New Roman" pitchFamily="18" charset="0"/>
                <a:cs typeface="Arial" pitchFamily="34" charset="0"/>
              </a:rPr>
              <a:t>invata</a:t>
            </a:r>
            <a:r>
              <a:rPr lang="ro-RO" sz="800" b="1" dirty="0">
                <a:solidFill>
                  <a:schemeClr val="bg1">
                    <a:lumMod val="95000"/>
                  </a:schemeClr>
                </a:solidFill>
                <a:latin typeface="Arial" pitchFamily="34" charset="0"/>
                <a:ea typeface="Times New Roman" pitchFamily="18" charset="0"/>
                <a:cs typeface="Arial" pitchFamily="34" charset="0"/>
              </a:rPr>
              <a:t> sa umble.</a:t>
            </a:r>
            <a:br>
              <a:rPr lang="ro-RO" sz="800" b="1" dirty="0">
                <a:solidFill>
                  <a:schemeClr val="bg1">
                    <a:lumMod val="95000"/>
                  </a:schemeClr>
                </a:solidFill>
                <a:latin typeface="Arial" pitchFamily="34" charset="0"/>
                <a:ea typeface="Times New Roman" pitchFamily="18" charset="0"/>
                <a:cs typeface="Arial" pitchFamily="34" charset="0"/>
              </a:rPr>
            </a:br>
            <a:r>
              <a:rPr lang="ro-RO" sz="800" b="1" dirty="0">
                <a:solidFill>
                  <a:schemeClr val="bg1">
                    <a:lumMod val="95000"/>
                  </a:schemeClr>
                </a:solidFill>
                <a:latin typeface="Arial" pitchFamily="34" charset="0"/>
                <a:ea typeface="Times New Roman" pitchFamily="18" charset="0"/>
                <a:cs typeface="Arial" pitchFamily="34" charset="0"/>
              </a:rPr>
              <a:t>In cazul in care copilul </a:t>
            </a:r>
            <a:r>
              <a:rPr lang="ro-RO" sz="800" b="1" dirty="0" err="1">
                <a:solidFill>
                  <a:schemeClr val="bg1">
                    <a:lumMod val="95000"/>
                  </a:schemeClr>
                </a:solidFill>
                <a:latin typeface="Arial" pitchFamily="34" charset="0"/>
                <a:ea typeface="Times New Roman" pitchFamily="18" charset="0"/>
                <a:cs typeface="Arial" pitchFamily="34" charset="0"/>
              </a:rPr>
              <a:t>tau</a:t>
            </a:r>
            <a:r>
              <a:rPr lang="ro-RO" sz="800" b="1" dirty="0">
                <a:solidFill>
                  <a:schemeClr val="bg1">
                    <a:lumMod val="95000"/>
                  </a:schemeClr>
                </a:solidFill>
                <a:latin typeface="Arial" pitchFamily="34" charset="0"/>
                <a:ea typeface="Times New Roman" pitchFamily="18" charset="0"/>
                <a:cs typeface="Arial" pitchFamily="34" charset="0"/>
              </a:rPr>
              <a:t> </a:t>
            </a:r>
            <a:r>
              <a:rPr lang="ro-RO" sz="800" b="1" dirty="0">
                <a:solidFill>
                  <a:schemeClr val="bg1">
                    <a:lumMod val="95000"/>
                  </a:schemeClr>
                </a:solidFill>
                <a:latin typeface="Arial" pitchFamily="34" charset="0"/>
                <a:ea typeface="Times New Roman" pitchFamily="18" charset="0"/>
                <a:cs typeface="Arial" pitchFamily="34" charset="0"/>
                <a:hlinkClick r:id="rId6"/>
              </a:rPr>
              <a:t>s-a </a:t>
            </a:r>
            <a:r>
              <a:rPr lang="ro-RO" sz="800" b="1" dirty="0" err="1">
                <a:solidFill>
                  <a:schemeClr val="bg1">
                    <a:lumMod val="95000"/>
                  </a:schemeClr>
                </a:solidFill>
                <a:latin typeface="Arial" pitchFamily="34" charset="0"/>
                <a:ea typeface="Times New Roman" pitchFamily="18" charset="0"/>
                <a:cs typeface="Arial" pitchFamily="34" charset="0"/>
                <a:hlinkClick r:id="rId6"/>
              </a:rPr>
              <a:t>nascut</a:t>
            </a:r>
            <a:r>
              <a:rPr lang="ro-RO" sz="800" b="1" dirty="0">
                <a:solidFill>
                  <a:schemeClr val="bg1">
                    <a:lumMod val="95000"/>
                  </a:schemeClr>
                </a:solidFill>
                <a:latin typeface="Arial" pitchFamily="34" charset="0"/>
                <a:ea typeface="Times New Roman" pitchFamily="18" charset="0"/>
                <a:cs typeface="Arial" pitchFamily="34" charset="0"/>
                <a:hlinkClick r:id="rId6"/>
              </a:rPr>
              <a:t> prematur</a:t>
            </a:r>
            <a:r>
              <a:rPr lang="ro-RO" sz="800" b="1" dirty="0">
                <a:solidFill>
                  <a:schemeClr val="bg1">
                    <a:lumMod val="95000"/>
                  </a:schemeClr>
                </a:solidFill>
                <a:latin typeface="Arial" pitchFamily="34" charset="0"/>
                <a:ea typeface="Times New Roman" pitchFamily="18" charset="0"/>
                <a:cs typeface="Arial" pitchFamily="34" charset="0"/>
              </a:rPr>
              <a:t>, sa </a:t>
            </a:r>
            <a:r>
              <a:rPr lang="ro-RO" sz="800" b="1" dirty="0" err="1">
                <a:solidFill>
                  <a:schemeClr val="bg1">
                    <a:lumMod val="95000"/>
                  </a:schemeClr>
                </a:solidFill>
                <a:latin typeface="Arial" pitchFamily="34" charset="0"/>
                <a:ea typeface="Times New Roman" pitchFamily="18" charset="0"/>
                <a:cs typeface="Arial" pitchFamily="34" charset="0"/>
              </a:rPr>
              <a:t>tii</a:t>
            </a:r>
            <a:r>
              <a:rPr lang="ro-RO" sz="800" b="1" dirty="0">
                <a:solidFill>
                  <a:schemeClr val="bg1">
                    <a:lumMod val="95000"/>
                  </a:schemeClr>
                </a:solidFill>
                <a:latin typeface="Arial" pitchFamily="34" charset="0"/>
                <a:ea typeface="Times New Roman" pitchFamily="18" charset="0"/>
                <a:cs typeface="Arial" pitchFamily="34" charset="0"/>
              </a:rPr>
              <a:t> cont de faptul ca exista posibilitatea sa-si dezvolte mai greu aceste </a:t>
            </a:r>
            <a:r>
              <a:rPr lang="ro-RO" sz="800" b="1" dirty="0" err="1">
                <a:solidFill>
                  <a:schemeClr val="bg1">
                    <a:lumMod val="95000"/>
                  </a:schemeClr>
                </a:solidFill>
                <a:latin typeface="Arial" pitchFamily="34" charset="0"/>
                <a:ea typeface="Times New Roman" pitchFamily="18" charset="0"/>
                <a:cs typeface="Arial" pitchFamily="34" charset="0"/>
              </a:rPr>
              <a:t>capacitati</a:t>
            </a:r>
            <a:r>
              <a:rPr lang="ro-RO" sz="800" b="1" dirty="0">
                <a:solidFill>
                  <a:schemeClr val="bg1">
                    <a:lumMod val="95000"/>
                  </a:schemeClr>
                </a:solidFill>
                <a:latin typeface="Arial" pitchFamily="34" charset="0"/>
                <a:ea typeface="Times New Roman" pitchFamily="18" charset="0"/>
                <a:cs typeface="Arial" pitchFamily="34" charset="0"/>
              </a:rPr>
              <a:t> </a:t>
            </a:r>
            <a:r>
              <a:rPr lang="ro-RO" sz="800" b="1" dirty="0" err="1">
                <a:solidFill>
                  <a:schemeClr val="bg1">
                    <a:lumMod val="95000"/>
                  </a:schemeClr>
                </a:solidFill>
                <a:latin typeface="Arial" pitchFamily="34" charset="0"/>
                <a:ea typeface="Times New Roman" pitchFamily="18" charset="0"/>
                <a:cs typeface="Arial" pitchFamily="34" charset="0"/>
              </a:rPr>
              <a:t>decat</a:t>
            </a:r>
            <a:r>
              <a:rPr lang="ro-RO" sz="800" b="1" dirty="0">
                <a:solidFill>
                  <a:schemeClr val="bg1">
                    <a:lumMod val="95000"/>
                  </a:schemeClr>
                </a:solidFill>
                <a:latin typeface="Arial" pitchFamily="34" charset="0"/>
                <a:ea typeface="Times New Roman" pitchFamily="18" charset="0"/>
                <a:cs typeface="Arial" pitchFamily="34" charset="0"/>
              </a:rPr>
              <a:t> semenii lui.</a:t>
            </a:r>
            <a:endParaRPr lang="ro-RO" sz="800" b="1" dirty="0">
              <a:solidFill>
                <a:schemeClr val="bg1">
                  <a:lumMod val="95000"/>
                </a:schemeClr>
              </a:solidFill>
              <a:latin typeface="Arial" pitchFamily="34" charset="0"/>
              <a:cs typeface="Arial" pitchFamily="34" charset="0"/>
            </a:endParaRPr>
          </a:p>
          <a:p>
            <a:pPr eaLnBrk="0" hangingPunct="0">
              <a:defRPr/>
            </a:pPr>
            <a:r>
              <a:rPr lang="ro-RO" sz="800" b="1" dirty="0">
                <a:solidFill>
                  <a:schemeClr val="bg1">
                    <a:lumMod val="95000"/>
                  </a:schemeClr>
                </a:solidFill>
                <a:latin typeface="Arial" pitchFamily="34" charset="0"/>
                <a:ea typeface="Times New Roman" pitchFamily="18" charset="0"/>
                <a:cs typeface="Arial" pitchFamily="34" charset="0"/>
              </a:rPr>
              <a:t/>
            </a:r>
            <a:br>
              <a:rPr lang="ro-RO" sz="800" b="1" dirty="0">
                <a:solidFill>
                  <a:schemeClr val="bg1">
                    <a:lumMod val="95000"/>
                  </a:schemeClr>
                </a:solidFill>
                <a:latin typeface="Arial" pitchFamily="34" charset="0"/>
                <a:ea typeface="Times New Roman" pitchFamily="18" charset="0"/>
                <a:cs typeface="Arial" pitchFamily="34" charset="0"/>
              </a:rPr>
            </a:br>
            <a:r>
              <a:rPr lang="ro-RO" sz="800" b="1" dirty="0">
                <a:solidFill>
                  <a:schemeClr val="bg1">
                    <a:lumMod val="95000"/>
                  </a:schemeClr>
                </a:solidFill>
                <a:latin typeface="Arial" pitchFamily="34" charset="0"/>
                <a:ea typeface="Times New Roman" pitchFamily="18" charset="0"/>
                <a:cs typeface="Arial" pitchFamily="34" charset="0"/>
              </a:rPr>
              <a:t/>
            </a:r>
            <a:br>
              <a:rPr lang="ro-RO" sz="800" b="1" dirty="0">
                <a:solidFill>
                  <a:schemeClr val="bg1">
                    <a:lumMod val="95000"/>
                  </a:schemeClr>
                </a:solidFill>
                <a:latin typeface="Arial" pitchFamily="34" charset="0"/>
                <a:ea typeface="Times New Roman" pitchFamily="18" charset="0"/>
                <a:cs typeface="Arial" pitchFamily="34" charset="0"/>
              </a:rPr>
            </a:br>
            <a:r>
              <a:rPr lang="ro-RO" sz="800" b="1" dirty="0">
                <a:solidFill>
                  <a:schemeClr val="bg1">
                    <a:lumMod val="95000"/>
                  </a:schemeClr>
                </a:solidFill>
                <a:latin typeface="Arial" pitchFamily="34" charset="0"/>
                <a:ea typeface="Times New Roman" pitchFamily="18" charset="0"/>
                <a:cs typeface="Arial" pitchFamily="34" charset="0"/>
              </a:rPr>
              <a:t/>
            </a:r>
            <a:br>
              <a:rPr lang="ro-RO" sz="800" b="1" dirty="0">
                <a:solidFill>
                  <a:schemeClr val="bg1">
                    <a:lumMod val="95000"/>
                  </a:schemeClr>
                </a:solidFill>
                <a:latin typeface="Arial" pitchFamily="34" charset="0"/>
                <a:ea typeface="Times New Roman" pitchFamily="18" charset="0"/>
                <a:cs typeface="Arial" pitchFamily="34" charset="0"/>
              </a:rPr>
            </a:br>
            <a:endParaRPr lang="ro-RO" sz="800" b="1" dirty="0">
              <a:solidFill>
                <a:schemeClr val="bg1">
                  <a:lumMod val="95000"/>
                </a:schemeClr>
              </a:solidFill>
              <a:latin typeface="Arial"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el 4"/>
          <p:cNvGraphicFramePr>
            <a:graphicFrameLocks noGrp="1"/>
          </p:cNvGraphicFramePr>
          <p:nvPr/>
        </p:nvGraphicFramePr>
        <p:xfrm>
          <a:off x="1500188" y="785813"/>
          <a:ext cx="4362450" cy="209550"/>
        </p:xfrm>
        <a:graphic>
          <a:graphicData uri="http://schemas.openxmlformats.org/drawingml/2006/table">
            <a:tbl>
              <a:tblPr/>
              <a:tblGrid>
                <a:gridCol w="4362450"/>
              </a:tblGrid>
              <a:tr h="0">
                <a:tc>
                  <a:txBody>
                    <a:bodyPr/>
                    <a:lstStyle/>
                    <a:p>
                      <a:pPr>
                        <a:lnSpc>
                          <a:spcPct val="115000"/>
                        </a:lnSpc>
                        <a:spcAft>
                          <a:spcPts val="1000"/>
                        </a:spcAft>
                      </a:pPr>
                      <a:r>
                        <a:rPr lang="ro-RO" sz="1200" b="1" dirty="0" err="1">
                          <a:solidFill>
                            <a:srgbClr val="209FD6"/>
                          </a:solidFill>
                          <a:latin typeface="Arial"/>
                          <a:ea typeface="Times New Roman"/>
                          <a:cs typeface="Times New Roman"/>
                        </a:rPr>
                        <a:t>Jucarii</a:t>
                      </a:r>
                      <a:r>
                        <a:rPr lang="ro-RO" sz="1200" b="1" dirty="0">
                          <a:solidFill>
                            <a:srgbClr val="209FD6"/>
                          </a:solidFill>
                          <a:latin typeface="Arial"/>
                          <a:ea typeface="Times New Roman"/>
                          <a:cs typeface="Times New Roman"/>
                        </a:rPr>
                        <a:t> pentru grupa de </a:t>
                      </a:r>
                      <a:r>
                        <a:rPr lang="ro-RO" sz="1200" b="1" dirty="0" err="1">
                          <a:solidFill>
                            <a:srgbClr val="209FD6"/>
                          </a:solidFill>
                          <a:latin typeface="Arial"/>
                          <a:ea typeface="Times New Roman"/>
                          <a:cs typeface="Times New Roman"/>
                        </a:rPr>
                        <a:t>varsta</a:t>
                      </a:r>
                      <a:r>
                        <a:rPr lang="ro-RO" sz="1200" b="1" dirty="0">
                          <a:solidFill>
                            <a:srgbClr val="209FD6"/>
                          </a:solidFill>
                          <a:latin typeface="Arial"/>
                          <a:ea typeface="Times New Roman"/>
                          <a:cs typeface="Times New Roman"/>
                        </a:rPr>
                        <a:t> </a:t>
                      </a:r>
                      <a:r>
                        <a:rPr lang="ro-RO" sz="1200" b="1" dirty="0" err="1">
                          <a:solidFill>
                            <a:srgbClr val="209FD6"/>
                          </a:solidFill>
                          <a:latin typeface="Arial"/>
                          <a:ea typeface="Times New Roman"/>
                          <a:cs typeface="Times New Roman"/>
                        </a:rPr>
                        <a:t>de</a:t>
                      </a:r>
                      <a:r>
                        <a:rPr lang="ro-RO" sz="1200" b="1" dirty="0">
                          <a:solidFill>
                            <a:srgbClr val="209FD6"/>
                          </a:solidFill>
                          <a:latin typeface="Arial"/>
                          <a:ea typeface="Times New Roman"/>
                          <a:cs typeface="Times New Roman"/>
                        </a:rPr>
                        <a:t> 1-3 ani</a:t>
                      </a:r>
                      <a:endParaRPr lang="ro-RO" sz="1100" dirty="0">
                        <a:latin typeface="Calibri"/>
                        <a:ea typeface="Calibri"/>
                        <a:cs typeface="Times New Roman"/>
                      </a:endParaRPr>
                    </a:p>
                  </a:txBody>
                  <a:tcPr marL="0" marR="0" marT="0" marB="0" anchor="ctr">
                    <a:lnL>
                      <a:noFill/>
                    </a:lnL>
                    <a:lnR>
                      <a:noFill/>
                    </a:lnR>
                    <a:lnT>
                      <a:noFill/>
                    </a:lnT>
                    <a:lnB>
                      <a:noFill/>
                    </a:lnB>
                  </a:tcPr>
                </a:tc>
              </a:tr>
            </a:tbl>
          </a:graphicData>
        </a:graphic>
      </p:graphicFrame>
      <p:sp>
        <p:nvSpPr>
          <p:cNvPr id="69633" name="Rectangle 1"/>
          <p:cNvSpPr>
            <a:spLocks noChangeArrowheads="1"/>
          </p:cNvSpPr>
          <p:nvPr/>
        </p:nvSpPr>
        <p:spPr bwMode="auto">
          <a:xfrm>
            <a:off x="357188" y="1357313"/>
            <a:ext cx="3929062" cy="5078412"/>
          </a:xfrm>
          <a:prstGeom prst="rect">
            <a:avLst/>
          </a:prstGeom>
          <a:solidFill>
            <a:schemeClr val="accent1">
              <a:lumMod val="40000"/>
              <a:lumOff val="60000"/>
            </a:schemeClr>
          </a:solidFill>
          <a:ln w="9525">
            <a:noFill/>
            <a:miter lim="800000"/>
            <a:headEnd/>
            <a:tailEnd/>
          </a:ln>
          <a:effectLst/>
        </p:spPr>
        <p:txBody>
          <a:bodyPr anchor="ctr">
            <a:spAutoFit/>
          </a:bodyPr>
          <a:lstStyle/>
          <a:p>
            <a:pPr>
              <a:defRPr/>
            </a:pPr>
            <a:r>
              <a:rPr lang="ro-RO" sz="900" b="1" dirty="0" err="1">
                <a:solidFill>
                  <a:schemeClr val="bg1"/>
                </a:solidFill>
                <a:latin typeface="Arial" pitchFamily="34" charset="0"/>
                <a:ea typeface="Times New Roman" pitchFamily="18" charset="0"/>
                <a:cs typeface="Arial" pitchFamily="34" charset="0"/>
              </a:rPr>
              <a:t>Dupa</a:t>
            </a:r>
            <a:r>
              <a:rPr lang="ro-RO" sz="900" b="1" dirty="0">
                <a:solidFill>
                  <a:schemeClr val="bg1"/>
                </a:solidFill>
                <a:latin typeface="Arial" pitchFamily="34" charset="0"/>
                <a:ea typeface="Times New Roman" pitchFamily="18" charset="0"/>
                <a:cs typeface="Arial" pitchFamily="34" charset="0"/>
              </a:rPr>
              <a:t> ce </a:t>
            </a:r>
            <a:r>
              <a:rPr lang="ro-RO" sz="900" b="1" dirty="0">
                <a:solidFill>
                  <a:schemeClr val="bg1"/>
                </a:solidFill>
                <a:latin typeface="Arial" pitchFamily="34" charset="0"/>
                <a:ea typeface="Times New Roman" pitchFamily="18" charset="0"/>
                <a:cs typeface="Arial" pitchFamily="34" charset="0"/>
                <a:hlinkClick r:id="rId2" tooltip="Etape in dezvoltarea copilului mic"/>
              </a:rPr>
              <a:t>copilul</a:t>
            </a:r>
            <a:r>
              <a:rPr lang="ro-RO" sz="900" b="1" dirty="0">
                <a:solidFill>
                  <a:schemeClr val="bg1"/>
                </a:solidFill>
                <a:latin typeface="Arial" pitchFamily="34" charset="0"/>
                <a:ea typeface="Times New Roman" pitchFamily="18" charset="0"/>
                <a:cs typeface="Arial" pitchFamily="34" charset="0"/>
              </a:rPr>
              <a:t> </a:t>
            </a:r>
            <a:r>
              <a:rPr lang="ro-RO" sz="900" b="1" dirty="0" err="1">
                <a:solidFill>
                  <a:schemeClr val="bg1"/>
                </a:solidFill>
                <a:latin typeface="Arial" pitchFamily="34" charset="0"/>
                <a:ea typeface="Times New Roman" pitchFamily="18" charset="0"/>
                <a:cs typeface="Arial" pitchFamily="34" charset="0"/>
              </a:rPr>
              <a:t>invata</a:t>
            </a:r>
            <a:r>
              <a:rPr lang="ro-RO" sz="900" b="1" dirty="0">
                <a:solidFill>
                  <a:schemeClr val="bg1"/>
                </a:solidFill>
                <a:latin typeface="Arial" pitchFamily="34" charset="0"/>
                <a:ea typeface="Times New Roman" pitchFamily="18" charset="0"/>
                <a:cs typeface="Arial" pitchFamily="34" charset="0"/>
              </a:rPr>
              <a:t> sa umble, </a:t>
            </a:r>
            <a:r>
              <a:rPr lang="ro-RO" sz="900" b="1" dirty="0" err="1">
                <a:solidFill>
                  <a:schemeClr val="bg1"/>
                </a:solidFill>
                <a:latin typeface="Arial" pitchFamily="34" charset="0"/>
                <a:ea typeface="Times New Roman" pitchFamily="18" charset="0"/>
                <a:cs typeface="Arial" pitchFamily="34" charset="0"/>
              </a:rPr>
              <a:t>rastoarna</a:t>
            </a:r>
            <a:r>
              <a:rPr lang="ro-RO" sz="900" b="1" dirty="0">
                <a:solidFill>
                  <a:schemeClr val="bg1"/>
                </a:solidFill>
                <a:latin typeface="Arial" pitchFamily="34" charset="0"/>
                <a:ea typeface="Times New Roman" pitchFamily="18" charset="0"/>
                <a:cs typeface="Arial" pitchFamily="34" charset="0"/>
              </a:rPr>
              <a:t> toata camera. In aceasta perioada nu este </a:t>
            </a:r>
            <a:r>
              <a:rPr lang="ro-RO" sz="900" b="1" dirty="0" err="1">
                <a:solidFill>
                  <a:schemeClr val="bg1"/>
                </a:solidFill>
                <a:latin typeface="Arial" pitchFamily="34" charset="0"/>
                <a:ea typeface="Times New Roman" pitchFamily="18" charset="0"/>
                <a:cs typeface="Arial" pitchFamily="34" charset="0"/>
              </a:rPr>
              <a:t>usor</a:t>
            </a:r>
            <a:r>
              <a:rPr lang="ro-RO" sz="900" b="1" dirty="0">
                <a:solidFill>
                  <a:schemeClr val="bg1"/>
                </a:solidFill>
                <a:latin typeface="Arial" pitchFamily="34" charset="0"/>
                <a:ea typeface="Times New Roman" pitchFamily="18" charset="0"/>
                <a:cs typeface="Arial" pitchFamily="34" charset="0"/>
              </a:rPr>
              <a:t> pentru </a:t>
            </a:r>
            <a:r>
              <a:rPr lang="ro-RO" sz="900" b="1" dirty="0" err="1">
                <a:solidFill>
                  <a:schemeClr val="bg1"/>
                </a:solidFill>
                <a:latin typeface="Arial" pitchFamily="34" charset="0"/>
                <a:ea typeface="Times New Roman" pitchFamily="18" charset="0"/>
                <a:cs typeface="Arial" pitchFamily="34" charset="0"/>
              </a:rPr>
              <a:t>mamici</a:t>
            </a:r>
            <a:r>
              <a:rPr lang="ro-RO" sz="900" b="1" dirty="0">
                <a:solidFill>
                  <a:schemeClr val="bg1"/>
                </a:solidFill>
                <a:latin typeface="Arial" pitchFamily="34" charset="0"/>
                <a:ea typeface="Times New Roman" pitchFamily="18" charset="0"/>
                <a:cs typeface="Arial" pitchFamily="34" charset="0"/>
              </a:rPr>
              <a:t>. Merita sa </a:t>
            </a:r>
            <a:r>
              <a:rPr lang="ro-RO" sz="900" b="1" dirty="0" err="1">
                <a:solidFill>
                  <a:schemeClr val="bg1"/>
                </a:solidFill>
                <a:latin typeface="Arial" pitchFamily="34" charset="0"/>
                <a:ea typeface="Times New Roman" pitchFamily="18" charset="0"/>
                <a:cs typeface="Arial" pitchFamily="34" charset="0"/>
              </a:rPr>
              <a:t>cumparam</a:t>
            </a:r>
            <a:r>
              <a:rPr lang="ro-RO" sz="900" b="1" dirty="0">
                <a:solidFill>
                  <a:schemeClr val="bg1"/>
                </a:solidFill>
                <a:latin typeface="Arial" pitchFamily="34" charset="0"/>
                <a:ea typeface="Times New Roman" pitchFamily="18" charset="0"/>
                <a:cs typeface="Arial" pitchFamily="34" charset="0"/>
              </a:rPr>
              <a:t> </a:t>
            </a:r>
            <a:r>
              <a:rPr lang="ro-RO" sz="900" b="1" dirty="0" err="1">
                <a:solidFill>
                  <a:schemeClr val="bg1"/>
                </a:solidFill>
                <a:latin typeface="Arial" pitchFamily="34" charset="0"/>
                <a:ea typeface="Times New Roman" pitchFamily="18" charset="0"/>
                <a:cs typeface="Arial" pitchFamily="34" charset="0"/>
              </a:rPr>
              <a:t>carucioare</a:t>
            </a:r>
            <a:r>
              <a:rPr lang="ro-RO" sz="900" b="1" dirty="0">
                <a:solidFill>
                  <a:schemeClr val="bg1"/>
                </a:solidFill>
                <a:latin typeface="Arial" pitchFamily="34" charset="0"/>
                <a:ea typeface="Times New Roman" pitchFamily="18" charset="0"/>
                <a:cs typeface="Arial" pitchFamily="34" charset="0"/>
              </a:rPr>
              <a:t> (</a:t>
            </a:r>
            <a:r>
              <a:rPr lang="ro-RO" sz="900" b="1" dirty="0" err="1">
                <a:solidFill>
                  <a:schemeClr val="bg1"/>
                </a:solidFill>
                <a:latin typeface="Arial" pitchFamily="34" charset="0"/>
                <a:ea typeface="Times New Roman" pitchFamily="18" charset="0"/>
                <a:cs typeface="Arial" pitchFamily="34" charset="0"/>
              </a:rPr>
              <a:t>tarcuri</a:t>
            </a:r>
            <a:r>
              <a:rPr lang="ro-RO" sz="900" b="1" dirty="0">
                <a:solidFill>
                  <a:schemeClr val="bg1"/>
                </a:solidFill>
                <a:latin typeface="Arial" pitchFamily="34" charset="0"/>
                <a:ea typeface="Times New Roman" pitchFamily="18" charset="0"/>
                <a:cs typeface="Arial" pitchFamily="34" charset="0"/>
              </a:rPr>
              <a:t>) pentru mers pentru cei ce fac primii </a:t>
            </a:r>
            <a:r>
              <a:rPr lang="ro-RO" sz="900" b="1" dirty="0" err="1">
                <a:solidFill>
                  <a:schemeClr val="bg1"/>
                </a:solidFill>
                <a:latin typeface="Arial" pitchFamily="34" charset="0"/>
                <a:ea typeface="Times New Roman" pitchFamily="18" charset="0"/>
                <a:cs typeface="Arial" pitchFamily="34" charset="0"/>
              </a:rPr>
              <a:t>pasi</a:t>
            </a:r>
            <a:r>
              <a:rPr lang="ro-RO" sz="900" b="1" dirty="0">
                <a:solidFill>
                  <a:schemeClr val="bg1"/>
                </a:solidFill>
                <a:latin typeface="Arial" pitchFamily="34" charset="0"/>
                <a:ea typeface="Times New Roman" pitchFamily="18" charset="0"/>
                <a:cs typeface="Arial" pitchFamily="34" charset="0"/>
              </a:rPr>
              <a:t>. In aceasta perioada merita sa </a:t>
            </a:r>
            <a:r>
              <a:rPr lang="ro-RO" sz="900" b="1" dirty="0" err="1">
                <a:solidFill>
                  <a:schemeClr val="bg1"/>
                </a:solidFill>
                <a:latin typeface="Arial" pitchFamily="34" charset="0"/>
                <a:ea typeface="Times New Roman" pitchFamily="18" charset="0"/>
                <a:cs typeface="Arial" pitchFamily="34" charset="0"/>
              </a:rPr>
              <a:t>despartim</a:t>
            </a:r>
            <a:r>
              <a:rPr lang="ro-RO" sz="900" b="1" dirty="0">
                <a:solidFill>
                  <a:schemeClr val="bg1"/>
                </a:solidFill>
                <a:latin typeface="Arial" pitchFamily="34" charset="0"/>
                <a:ea typeface="Times New Roman" pitchFamily="18" charset="0"/>
                <a:cs typeface="Arial" pitchFamily="34" charset="0"/>
              </a:rPr>
              <a:t> </a:t>
            </a:r>
            <a:r>
              <a:rPr lang="ro-RO" sz="900" b="1" dirty="0">
                <a:solidFill>
                  <a:schemeClr val="bg1"/>
                </a:solidFill>
                <a:latin typeface="Arial" pitchFamily="34" charset="0"/>
                <a:ea typeface="Times New Roman" pitchFamily="18" charset="0"/>
                <a:cs typeface="Arial" pitchFamily="34" charset="0"/>
                <a:hlinkClick r:id="rId3" tooltip="Cateva sugestii despre aranjarea camerei bebelusului dumneavoastra"/>
              </a:rPr>
              <a:t>camera</a:t>
            </a:r>
            <a:r>
              <a:rPr lang="ro-RO" sz="900" b="1" dirty="0">
                <a:solidFill>
                  <a:schemeClr val="bg1"/>
                </a:solidFill>
                <a:latin typeface="Arial" pitchFamily="34" charset="0"/>
                <a:ea typeface="Times New Roman" pitchFamily="18" charset="0"/>
                <a:cs typeface="Arial" pitchFamily="34" charset="0"/>
              </a:rPr>
              <a:t> cu un </a:t>
            </a:r>
            <a:r>
              <a:rPr lang="ro-RO" sz="900" b="1" dirty="0" err="1">
                <a:solidFill>
                  <a:schemeClr val="bg1"/>
                </a:solidFill>
                <a:latin typeface="Arial" pitchFamily="34" charset="0"/>
                <a:ea typeface="Times New Roman" pitchFamily="18" charset="0"/>
                <a:cs typeface="Arial" pitchFamily="34" charset="0"/>
              </a:rPr>
              <a:t>gardulet</a:t>
            </a:r>
            <a:r>
              <a:rPr lang="ro-RO" sz="900" b="1" dirty="0">
                <a:solidFill>
                  <a:schemeClr val="bg1"/>
                </a:solidFill>
                <a:latin typeface="Arial" pitchFamily="34" charset="0"/>
                <a:ea typeface="Times New Roman" pitchFamily="18" charset="0"/>
                <a:cs typeface="Arial" pitchFamily="34" charset="0"/>
              </a:rPr>
              <a:t> ca in jurul copilului sa nu se </a:t>
            </a:r>
            <a:r>
              <a:rPr lang="ro-RO" sz="900" b="1" dirty="0" err="1">
                <a:solidFill>
                  <a:schemeClr val="bg1"/>
                </a:solidFill>
                <a:latin typeface="Arial" pitchFamily="34" charset="0"/>
                <a:ea typeface="Times New Roman" pitchFamily="18" charset="0"/>
                <a:cs typeface="Arial" pitchFamily="34" charset="0"/>
              </a:rPr>
              <a:t>gaseasca</a:t>
            </a:r>
            <a:r>
              <a:rPr lang="ro-RO" sz="900" b="1" dirty="0">
                <a:solidFill>
                  <a:schemeClr val="bg1"/>
                </a:solidFill>
                <a:latin typeface="Arial" pitchFamily="34" charset="0"/>
                <a:ea typeface="Times New Roman" pitchFamily="18" charset="0"/>
                <a:cs typeface="Arial" pitchFamily="34" charset="0"/>
              </a:rPr>
              <a:t> obiecte pe care sa le </a:t>
            </a:r>
            <a:r>
              <a:rPr lang="ro-RO" sz="900" b="1" dirty="0" err="1">
                <a:solidFill>
                  <a:schemeClr val="bg1"/>
                </a:solidFill>
                <a:latin typeface="Arial" pitchFamily="34" charset="0"/>
                <a:ea typeface="Times New Roman" pitchFamily="18" charset="0"/>
                <a:cs typeface="Arial" pitchFamily="34" charset="0"/>
              </a:rPr>
              <a:t>poata</a:t>
            </a:r>
            <a:r>
              <a:rPr lang="ro-RO" sz="900" b="1" dirty="0">
                <a:solidFill>
                  <a:schemeClr val="bg1"/>
                </a:solidFill>
                <a:latin typeface="Arial" pitchFamily="34" charset="0"/>
                <a:ea typeface="Times New Roman" pitchFamily="18" charset="0"/>
                <a:cs typeface="Arial" pitchFamily="34" charset="0"/>
              </a:rPr>
              <a:t> trage peste el. </a:t>
            </a:r>
            <a:endParaRPr lang="ro-RO" sz="800" b="1" dirty="0">
              <a:solidFill>
                <a:schemeClr val="bg1"/>
              </a:solidFill>
              <a:latin typeface="Arial" pitchFamily="34" charset="0"/>
              <a:cs typeface="Arial" pitchFamily="34" charset="0"/>
            </a:endParaRPr>
          </a:p>
          <a:p>
            <a:pPr eaLnBrk="0" hangingPunct="0">
              <a:defRPr/>
            </a:pPr>
            <a:r>
              <a:rPr lang="ro-RO" sz="900" b="1" dirty="0">
                <a:solidFill>
                  <a:schemeClr val="bg1"/>
                </a:solidFill>
                <a:latin typeface="Arial" pitchFamily="34" charset="0"/>
                <a:ea typeface="Times New Roman" pitchFamily="18" charset="0"/>
                <a:cs typeface="Arial" pitchFamily="34" charset="0"/>
              </a:rPr>
              <a:t>Prizele din camera trebuie protejate. Deja la </a:t>
            </a:r>
            <a:r>
              <a:rPr lang="ro-RO" sz="900" b="1" dirty="0" err="1">
                <a:solidFill>
                  <a:schemeClr val="bg1"/>
                </a:solidFill>
                <a:latin typeface="Arial" pitchFamily="34" charset="0"/>
                <a:ea typeface="Times New Roman" pitchFamily="18" charset="0"/>
                <a:cs typeface="Arial" pitchFamily="34" charset="0"/>
              </a:rPr>
              <a:t>varsta</a:t>
            </a:r>
            <a:r>
              <a:rPr lang="ro-RO" sz="900" b="1" dirty="0">
                <a:solidFill>
                  <a:schemeClr val="bg1"/>
                </a:solidFill>
                <a:latin typeface="Arial" pitchFamily="34" charset="0"/>
                <a:ea typeface="Times New Roman" pitchFamily="18" charset="0"/>
                <a:cs typeface="Arial" pitchFamily="34" charset="0"/>
              </a:rPr>
              <a:t> aceasta este important ca </a:t>
            </a:r>
            <a:r>
              <a:rPr lang="ro-RO" sz="900" b="1" dirty="0" err="1">
                <a:solidFill>
                  <a:schemeClr val="bg1"/>
                </a:solidFill>
                <a:latin typeface="Arial" pitchFamily="34" charset="0"/>
                <a:ea typeface="Times New Roman" pitchFamily="18" charset="0"/>
                <a:cs typeface="Arial" pitchFamily="34" charset="0"/>
                <a:hlinkClick r:id="rId4" tooltip="Jucarii pentru grupa de varsta 0-1 an"/>
              </a:rPr>
              <a:t>jucariile</a:t>
            </a:r>
            <a:r>
              <a:rPr lang="ro-RO" sz="900" b="1" dirty="0">
                <a:solidFill>
                  <a:schemeClr val="bg1"/>
                </a:solidFill>
                <a:latin typeface="Arial" pitchFamily="34" charset="0"/>
                <a:ea typeface="Times New Roman" pitchFamily="18" charset="0"/>
                <a:cs typeface="Arial" pitchFamily="34" charset="0"/>
              </a:rPr>
              <a:t> sa </a:t>
            </a:r>
            <a:r>
              <a:rPr lang="ro-RO" sz="900" b="1" dirty="0" err="1">
                <a:solidFill>
                  <a:schemeClr val="bg1"/>
                </a:solidFill>
                <a:latin typeface="Arial" pitchFamily="34" charset="0"/>
                <a:ea typeface="Times New Roman" pitchFamily="18" charset="0"/>
                <a:cs typeface="Arial" pitchFamily="34" charset="0"/>
              </a:rPr>
              <a:t>aiba</a:t>
            </a:r>
            <a:r>
              <a:rPr lang="ro-RO" sz="900" b="1" dirty="0">
                <a:solidFill>
                  <a:schemeClr val="bg1"/>
                </a:solidFill>
                <a:latin typeface="Arial" pitchFamily="34" charset="0"/>
                <a:ea typeface="Times New Roman" pitchFamily="18" charset="0"/>
                <a:cs typeface="Arial" pitchFamily="34" charset="0"/>
              </a:rPr>
              <a:t> un loc stabilit. Copilul care are un </a:t>
            </a:r>
            <a:r>
              <a:rPr lang="ro-RO" sz="900" b="1" dirty="0" err="1">
                <a:solidFill>
                  <a:schemeClr val="bg1"/>
                </a:solidFill>
                <a:latin typeface="Arial" pitchFamily="34" charset="0"/>
                <a:ea typeface="Times New Roman" pitchFamily="18" charset="0"/>
                <a:cs typeface="Arial" pitchFamily="34" charset="0"/>
              </a:rPr>
              <a:t>dulapior</a:t>
            </a:r>
            <a:r>
              <a:rPr lang="ro-RO" sz="900" b="1" dirty="0">
                <a:solidFill>
                  <a:schemeClr val="bg1"/>
                </a:solidFill>
                <a:latin typeface="Arial" pitchFamily="34" charset="0"/>
                <a:ea typeface="Times New Roman" pitchFamily="18" charset="0"/>
                <a:cs typeface="Arial" pitchFamily="34" charset="0"/>
              </a:rPr>
              <a:t> sau un raft propriu pentru </a:t>
            </a:r>
            <a:r>
              <a:rPr lang="ro-RO" sz="900" b="1" dirty="0" err="1">
                <a:solidFill>
                  <a:schemeClr val="bg1"/>
                </a:solidFill>
                <a:latin typeface="Arial" pitchFamily="34" charset="0"/>
                <a:ea typeface="Times New Roman" pitchFamily="18" charset="0"/>
                <a:cs typeface="Arial" pitchFamily="34" charset="0"/>
              </a:rPr>
              <a:t>jucarii</a:t>
            </a:r>
            <a:r>
              <a:rPr lang="ro-RO" sz="900" b="1" dirty="0">
                <a:solidFill>
                  <a:schemeClr val="bg1"/>
                </a:solidFill>
                <a:latin typeface="Arial" pitchFamily="34" charset="0"/>
                <a:ea typeface="Times New Roman" pitchFamily="18" charset="0"/>
                <a:cs typeface="Arial" pitchFamily="34" charset="0"/>
              </a:rPr>
              <a:t>, nu le va </a:t>
            </a:r>
            <a:r>
              <a:rPr lang="ro-RO" sz="900" b="1" dirty="0" err="1">
                <a:solidFill>
                  <a:schemeClr val="bg1"/>
                </a:solidFill>
                <a:latin typeface="Arial" pitchFamily="34" charset="0"/>
                <a:ea typeface="Times New Roman" pitchFamily="18" charset="0"/>
                <a:cs typeface="Arial" pitchFamily="34" charset="0"/>
              </a:rPr>
              <a:t>lasa</a:t>
            </a:r>
            <a:r>
              <a:rPr lang="ro-RO" sz="900" b="1" dirty="0">
                <a:solidFill>
                  <a:schemeClr val="bg1"/>
                </a:solidFill>
                <a:latin typeface="Arial" pitchFamily="34" charset="0"/>
                <a:ea typeface="Times New Roman" pitchFamily="18" charset="0"/>
                <a:cs typeface="Arial" pitchFamily="34" charset="0"/>
              </a:rPr>
              <a:t> risipite. Copilul de doi ani care a fost bine </a:t>
            </a:r>
            <a:r>
              <a:rPr lang="ro-RO" sz="900" b="1" dirty="0" err="1">
                <a:solidFill>
                  <a:schemeClr val="bg1"/>
                </a:solidFill>
                <a:latin typeface="Arial" pitchFamily="34" charset="0"/>
                <a:ea typeface="Times New Roman" pitchFamily="18" charset="0"/>
                <a:cs typeface="Arial" pitchFamily="34" charset="0"/>
              </a:rPr>
              <a:t>obisnuit</a:t>
            </a:r>
            <a:r>
              <a:rPr lang="ro-RO" sz="900" b="1" dirty="0">
                <a:solidFill>
                  <a:schemeClr val="bg1"/>
                </a:solidFill>
                <a:latin typeface="Arial" pitchFamily="34" charset="0"/>
                <a:ea typeface="Times New Roman" pitchFamily="18" charset="0"/>
                <a:cs typeface="Arial" pitchFamily="34" charset="0"/>
              </a:rPr>
              <a:t> se poate juca deja singur . Merita ca zi de zi sa pornim jocul cu idei noi. </a:t>
            </a:r>
            <a:endParaRPr lang="ro-RO" sz="800" b="1" dirty="0">
              <a:solidFill>
                <a:schemeClr val="bg1"/>
              </a:solidFill>
              <a:latin typeface="Arial" pitchFamily="34" charset="0"/>
              <a:cs typeface="Arial" pitchFamily="34" charset="0"/>
            </a:endParaRPr>
          </a:p>
          <a:p>
            <a:pPr eaLnBrk="0" hangingPunct="0">
              <a:defRPr/>
            </a:pPr>
            <a:r>
              <a:rPr lang="ro-RO" sz="900" b="1" dirty="0">
                <a:solidFill>
                  <a:schemeClr val="bg1"/>
                </a:solidFill>
                <a:latin typeface="Arial" pitchFamily="34" charset="0"/>
                <a:ea typeface="Times New Roman" pitchFamily="18" charset="0"/>
                <a:cs typeface="Arial" pitchFamily="34" charset="0"/>
              </a:rPr>
              <a:t>Se pune </a:t>
            </a:r>
            <a:r>
              <a:rPr lang="ro-RO" sz="900" b="1" dirty="0" err="1">
                <a:solidFill>
                  <a:schemeClr val="bg1"/>
                </a:solidFill>
                <a:latin typeface="Arial" pitchFamily="34" charset="0"/>
                <a:ea typeface="Times New Roman" pitchFamily="18" charset="0"/>
                <a:cs typeface="Arial" pitchFamily="34" charset="0"/>
              </a:rPr>
              <a:t>intrebarea</a:t>
            </a:r>
            <a:r>
              <a:rPr lang="ro-RO" sz="900" b="1" dirty="0">
                <a:solidFill>
                  <a:schemeClr val="bg1"/>
                </a:solidFill>
                <a:latin typeface="Arial" pitchFamily="34" charset="0"/>
                <a:ea typeface="Times New Roman" pitchFamily="18" charset="0"/>
                <a:cs typeface="Arial" pitchFamily="34" charset="0"/>
              </a:rPr>
              <a:t> ce fel de </a:t>
            </a:r>
            <a:r>
              <a:rPr lang="ro-RO" sz="900" b="1" dirty="0" err="1">
                <a:solidFill>
                  <a:schemeClr val="bg1"/>
                </a:solidFill>
                <a:latin typeface="Arial" pitchFamily="34" charset="0"/>
                <a:ea typeface="Times New Roman" pitchFamily="18" charset="0"/>
                <a:cs typeface="Arial" pitchFamily="34" charset="0"/>
              </a:rPr>
              <a:t>jucarii</a:t>
            </a:r>
            <a:r>
              <a:rPr lang="ro-RO" sz="900" b="1" dirty="0">
                <a:solidFill>
                  <a:schemeClr val="bg1"/>
                </a:solidFill>
                <a:latin typeface="Arial" pitchFamily="34" charset="0"/>
                <a:ea typeface="Times New Roman" pitchFamily="18" charset="0"/>
                <a:cs typeface="Arial" pitchFamily="34" charset="0"/>
              </a:rPr>
              <a:t> </a:t>
            </a:r>
            <a:r>
              <a:rPr lang="ro-RO" sz="900" b="1" dirty="0" err="1">
                <a:solidFill>
                  <a:schemeClr val="bg1"/>
                </a:solidFill>
                <a:latin typeface="Arial" pitchFamily="34" charset="0"/>
                <a:ea typeface="Times New Roman" pitchFamily="18" charset="0"/>
                <a:cs typeface="Arial" pitchFamily="34" charset="0"/>
              </a:rPr>
              <a:t>capteaza</a:t>
            </a:r>
            <a:r>
              <a:rPr lang="ro-RO" sz="900" b="1" dirty="0">
                <a:solidFill>
                  <a:schemeClr val="bg1"/>
                </a:solidFill>
                <a:latin typeface="Arial" pitchFamily="34" charset="0"/>
                <a:ea typeface="Times New Roman" pitchFamily="18" charset="0"/>
                <a:cs typeface="Arial" pitchFamily="34" charset="0"/>
              </a:rPr>
              <a:t> cel mai bine </a:t>
            </a:r>
            <a:r>
              <a:rPr lang="ro-RO" sz="900" b="1" dirty="0" err="1">
                <a:solidFill>
                  <a:schemeClr val="bg1"/>
                </a:solidFill>
                <a:latin typeface="Arial" pitchFamily="34" charset="0"/>
                <a:ea typeface="Times New Roman" pitchFamily="18" charset="0"/>
                <a:cs typeface="Arial" pitchFamily="34" charset="0"/>
              </a:rPr>
              <a:t>atentia</a:t>
            </a:r>
            <a:r>
              <a:rPr lang="ro-RO" sz="900" b="1" dirty="0">
                <a:solidFill>
                  <a:schemeClr val="bg1"/>
                </a:solidFill>
                <a:latin typeface="Arial" pitchFamily="34" charset="0"/>
                <a:ea typeface="Times New Roman" pitchFamily="18" charset="0"/>
                <a:cs typeface="Arial" pitchFamily="34" charset="0"/>
              </a:rPr>
              <a:t> copilului. Aceasta depinde de personalitatea si obiceiurile copilului. Recomandam </a:t>
            </a:r>
            <a:r>
              <a:rPr lang="ro-RO" sz="900" b="1" dirty="0" err="1">
                <a:solidFill>
                  <a:schemeClr val="bg1"/>
                </a:solidFill>
                <a:latin typeface="Arial" pitchFamily="34" charset="0"/>
                <a:ea typeface="Times New Roman" pitchFamily="18" charset="0"/>
                <a:cs typeface="Arial" pitchFamily="34" charset="0"/>
              </a:rPr>
              <a:t>masinutele</a:t>
            </a:r>
            <a:r>
              <a:rPr lang="ro-RO" sz="900" b="1" dirty="0">
                <a:solidFill>
                  <a:schemeClr val="bg1"/>
                </a:solidFill>
                <a:latin typeface="Arial" pitchFamily="34" charset="0"/>
                <a:ea typeface="Times New Roman" pitchFamily="18" charset="0"/>
                <a:cs typeface="Arial" pitchFamily="34" charset="0"/>
              </a:rPr>
              <a:t> trase de sfoara, </a:t>
            </a:r>
            <a:r>
              <a:rPr lang="ro-RO" sz="900" b="1" dirty="0" err="1">
                <a:solidFill>
                  <a:schemeClr val="bg1"/>
                </a:solidFill>
                <a:latin typeface="Arial" pitchFamily="34" charset="0"/>
                <a:ea typeface="Times New Roman" pitchFamily="18" charset="0"/>
                <a:cs typeface="Arial" pitchFamily="34" charset="0"/>
              </a:rPr>
              <a:t>jucariile</a:t>
            </a:r>
            <a:r>
              <a:rPr lang="ro-RO" sz="900" b="1" dirty="0">
                <a:solidFill>
                  <a:schemeClr val="bg1"/>
                </a:solidFill>
                <a:latin typeface="Arial" pitchFamily="34" charset="0"/>
                <a:ea typeface="Times New Roman" pitchFamily="18" charset="0"/>
                <a:cs typeface="Arial" pitchFamily="34" charset="0"/>
              </a:rPr>
              <a:t> pentru </a:t>
            </a:r>
            <a:r>
              <a:rPr lang="ro-RO" sz="900" b="1" dirty="0" err="1">
                <a:solidFill>
                  <a:schemeClr val="bg1"/>
                </a:solidFill>
                <a:latin typeface="Arial" pitchFamily="34" charset="0"/>
                <a:ea typeface="Times New Roman" pitchFamily="18" charset="0"/>
                <a:cs typeface="Arial" pitchFamily="34" charset="0"/>
              </a:rPr>
              <a:t>constructii</a:t>
            </a:r>
            <a:r>
              <a:rPr lang="ro-RO" sz="900" b="1" dirty="0">
                <a:solidFill>
                  <a:schemeClr val="bg1"/>
                </a:solidFill>
                <a:latin typeface="Arial" pitchFamily="34" charset="0"/>
                <a:ea typeface="Times New Roman" pitchFamily="18" charset="0"/>
                <a:cs typeface="Arial" pitchFamily="34" charset="0"/>
              </a:rPr>
              <a:t>. Un copil crescut intr-o atmosfera calma, care are intre 2 - 3 ani, se poate juca cu aproape toate </a:t>
            </a:r>
            <a:r>
              <a:rPr lang="ro-RO" sz="900" b="1" dirty="0" err="1">
                <a:solidFill>
                  <a:schemeClr val="bg1"/>
                </a:solidFill>
                <a:latin typeface="Arial" pitchFamily="34" charset="0"/>
                <a:ea typeface="Times New Roman" pitchFamily="18" charset="0"/>
                <a:cs typeface="Arial" pitchFamily="34" charset="0"/>
              </a:rPr>
              <a:t>jucariile</a:t>
            </a:r>
            <a:r>
              <a:rPr lang="ro-RO" sz="900" b="1" dirty="0">
                <a:solidFill>
                  <a:schemeClr val="bg1"/>
                </a:solidFill>
                <a:latin typeface="Arial" pitchFamily="34" charset="0"/>
                <a:ea typeface="Times New Roman" pitchFamily="18" charset="0"/>
                <a:cs typeface="Arial" pitchFamily="34" charset="0"/>
              </a:rPr>
              <a:t>. Orice obiect ii cade in mana, ii </a:t>
            </a:r>
            <a:r>
              <a:rPr lang="ro-RO" sz="900" b="1" dirty="0" err="1">
                <a:solidFill>
                  <a:schemeClr val="bg1"/>
                </a:solidFill>
                <a:latin typeface="Arial" pitchFamily="34" charset="0"/>
                <a:ea typeface="Times New Roman" pitchFamily="18" charset="0"/>
                <a:cs typeface="Arial" pitchFamily="34" charset="0"/>
              </a:rPr>
              <a:t>stimuleaza</a:t>
            </a:r>
            <a:r>
              <a:rPr lang="ro-RO" sz="900" b="1" dirty="0">
                <a:solidFill>
                  <a:schemeClr val="bg1"/>
                </a:solidFill>
                <a:latin typeface="Arial" pitchFamily="34" charset="0"/>
                <a:ea typeface="Times New Roman" pitchFamily="18" charset="0"/>
                <a:cs typeface="Arial" pitchFamily="34" charset="0"/>
              </a:rPr>
              <a:t> fantezia si </a:t>
            </a:r>
            <a:r>
              <a:rPr lang="ro-RO" sz="900" b="1" dirty="0" err="1">
                <a:solidFill>
                  <a:schemeClr val="bg1"/>
                </a:solidFill>
                <a:latin typeface="Arial" pitchFamily="34" charset="0"/>
                <a:ea typeface="Times New Roman" pitchFamily="18" charset="0"/>
                <a:cs typeface="Arial" pitchFamily="34" charset="0"/>
              </a:rPr>
              <a:t>incepe</a:t>
            </a:r>
            <a:r>
              <a:rPr lang="ro-RO" sz="900" b="1" dirty="0">
                <a:solidFill>
                  <a:schemeClr val="bg1"/>
                </a:solidFill>
                <a:latin typeface="Arial" pitchFamily="34" charset="0"/>
                <a:ea typeface="Times New Roman" pitchFamily="18" charset="0"/>
                <a:cs typeface="Arial" pitchFamily="34" charset="0"/>
              </a:rPr>
              <a:t> sa se joace. Putem afirma cu curaj : este inutil sa exageram cu </a:t>
            </a:r>
            <a:r>
              <a:rPr lang="ro-RO" sz="900" b="1" dirty="0" err="1">
                <a:solidFill>
                  <a:schemeClr val="bg1"/>
                </a:solidFill>
                <a:latin typeface="Arial" pitchFamily="34" charset="0"/>
                <a:ea typeface="Times New Roman" pitchFamily="18" charset="0"/>
                <a:cs typeface="Arial" pitchFamily="34" charset="0"/>
              </a:rPr>
              <a:t>numarul</a:t>
            </a:r>
            <a:r>
              <a:rPr lang="ro-RO" sz="900" b="1" dirty="0">
                <a:solidFill>
                  <a:schemeClr val="bg1"/>
                </a:solidFill>
                <a:latin typeface="Arial" pitchFamily="34" charset="0"/>
                <a:ea typeface="Times New Roman" pitchFamily="18" charset="0"/>
                <a:cs typeface="Arial" pitchFamily="34" charset="0"/>
              </a:rPr>
              <a:t> </a:t>
            </a:r>
            <a:r>
              <a:rPr lang="ro-RO" sz="900" b="1" dirty="0" err="1">
                <a:solidFill>
                  <a:schemeClr val="bg1"/>
                </a:solidFill>
                <a:latin typeface="Arial" pitchFamily="34" charset="0"/>
                <a:ea typeface="Times New Roman" pitchFamily="18" charset="0"/>
                <a:cs typeface="Arial" pitchFamily="34" charset="0"/>
              </a:rPr>
              <a:t>jucariilor</a:t>
            </a:r>
            <a:r>
              <a:rPr lang="ro-RO" sz="900" b="1" dirty="0">
                <a:solidFill>
                  <a:schemeClr val="bg1"/>
                </a:solidFill>
                <a:latin typeface="Arial" pitchFamily="34" charset="0"/>
                <a:ea typeface="Times New Roman" pitchFamily="18" charset="0"/>
                <a:cs typeface="Arial" pitchFamily="34" charset="0"/>
              </a:rPr>
              <a:t> care oricum intr-un interval scurt de timp se </a:t>
            </a:r>
            <a:r>
              <a:rPr lang="ro-RO" sz="900" b="1" dirty="0" err="1">
                <a:solidFill>
                  <a:schemeClr val="bg1"/>
                </a:solidFill>
                <a:latin typeface="Arial" pitchFamily="34" charset="0"/>
                <a:ea typeface="Times New Roman" pitchFamily="18" charset="0"/>
                <a:cs typeface="Arial" pitchFamily="34" charset="0"/>
              </a:rPr>
              <a:t>obisnuieste</a:t>
            </a:r>
            <a:r>
              <a:rPr lang="ro-RO" sz="900" b="1" dirty="0">
                <a:solidFill>
                  <a:schemeClr val="bg1"/>
                </a:solidFill>
                <a:latin typeface="Arial" pitchFamily="34" charset="0"/>
                <a:ea typeface="Times New Roman" pitchFamily="18" charset="0"/>
                <a:cs typeface="Arial" pitchFamily="34" charset="0"/>
              </a:rPr>
              <a:t> cu ele. </a:t>
            </a:r>
            <a:r>
              <a:rPr lang="ro-RO" sz="900" b="1" dirty="0" err="1">
                <a:solidFill>
                  <a:schemeClr val="bg1"/>
                </a:solidFill>
                <a:latin typeface="Arial" pitchFamily="34" charset="0"/>
                <a:ea typeface="Times New Roman" pitchFamily="18" charset="0"/>
                <a:cs typeface="Arial" pitchFamily="34" charset="0"/>
              </a:rPr>
              <a:t>Parintele</a:t>
            </a:r>
            <a:r>
              <a:rPr lang="ro-RO" sz="900" b="1" dirty="0">
                <a:solidFill>
                  <a:schemeClr val="bg1"/>
                </a:solidFill>
                <a:latin typeface="Arial" pitchFamily="34" charset="0"/>
                <a:ea typeface="Times New Roman" pitchFamily="18" charset="0"/>
                <a:cs typeface="Arial" pitchFamily="34" charset="0"/>
              </a:rPr>
              <a:t> </a:t>
            </a:r>
            <a:r>
              <a:rPr lang="ro-RO" sz="900" b="1" dirty="0" err="1">
                <a:solidFill>
                  <a:schemeClr val="bg1"/>
                </a:solidFill>
                <a:latin typeface="Arial" pitchFamily="34" charset="0"/>
                <a:ea typeface="Times New Roman" pitchFamily="18" charset="0"/>
                <a:cs typeface="Arial" pitchFamily="34" charset="0"/>
              </a:rPr>
              <a:t>intelept</a:t>
            </a:r>
            <a:r>
              <a:rPr lang="ro-RO" sz="900" b="1" dirty="0">
                <a:solidFill>
                  <a:schemeClr val="bg1"/>
                </a:solidFill>
                <a:latin typeface="Arial" pitchFamily="34" charset="0"/>
                <a:ea typeface="Times New Roman" pitchFamily="18" charset="0"/>
                <a:cs typeface="Arial" pitchFamily="34" charset="0"/>
              </a:rPr>
              <a:t> diversifica felul </a:t>
            </a:r>
            <a:r>
              <a:rPr lang="ro-RO" sz="900" b="1" dirty="0" err="1">
                <a:solidFill>
                  <a:schemeClr val="bg1"/>
                </a:solidFill>
                <a:latin typeface="Arial" pitchFamily="34" charset="0"/>
                <a:ea typeface="Times New Roman" pitchFamily="18" charset="0"/>
                <a:cs typeface="Arial" pitchFamily="34" charset="0"/>
              </a:rPr>
              <a:t>jucariilor</a:t>
            </a:r>
            <a:r>
              <a:rPr lang="ro-RO" sz="900" b="1" dirty="0">
                <a:solidFill>
                  <a:schemeClr val="bg1"/>
                </a:solidFill>
                <a:latin typeface="Arial" pitchFamily="34" charset="0"/>
                <a:ea typeface="Times New Roman" pitchFamily="18" charset="0"/>
                <a:cs typeface="Arial" pitchFamily="34" charset="0"/>
              </a:rPr>
              <a:t>. </a:t>
            </a:r>
            <a:br>
              <a:rPr lang="ro-RO" sz="900" b="1" dirty="0">
                <a:solidFill>
                  <a:schemeClr val="bg1"/>
                </a:solidFill>
                <a:latin typeface="Arial" pitchFamily="34" charset="0"/>
                <a:ea typeface="Times New Roman" pitchFamily="18" charset="0"/>
                <a:cs typeface="Arial" pitchFamily="34" charset="0"/>
              </a:rPr>
            </a:br>
            <a:r>
              <a:rPr lang="ro-RO" sz="900" b="1" dirty="0">
                <a:solidFill>
                  <a:schemeClr val="bg1"/>
                </a:solidFill>
                <a:latin typeface="Arial" pitchFamily="34" charset="0"/>
                <a:ea typeface="Times New Roman" pitchFamily="18" charset="0"/>
                <a:cs typeface="Arial" pitchFamily="34" charset="0"/>
              </a:rPr>
              <a:t>In cele ce </a:t>
            </a:r>
            <a:r>
              <a:rPr lang="ro-RO" sz="900" b="1" dirty="0" err="1">
                <a:solidFill>
                  <a:schemeClr val="bg1"/>
                </a:solidFill>
                <a:latin typeface="Arial" pitchFamily="34" charset="0"/>
                <a:ea typeface="Times New Roman" pitchFamily="18" charset="0"/>
                <a:cs typeface="Arial" pitchFamily="34" charset="0"/>
              </a:rPr>
              <a:t>urmeaza</a:t>
            </a:r>
            <a:r>
              <a:rPr lang="ro-RO" sz="900" b="1" dirty="0">
                <a:solidFill>
                  <a:schemeClr val="bg1"/>
                </a:solidFill>
                <a:latin typeface="Arial" pitchFamily="34" charset="0"/>
                <a:ea typeface="Times New Roman" pitchFamily="18" charset="0"/>
                <a:cs typeface="Arial" pitchFamily="34" charset="0"/>
              </a:rPr>
              <a:t>, enumeram, </a:t>
            </a:r>
            <a:r>
              <a:rPr lang="ro-RO" sz="900" b="1" dirty="0" err="1">
                <a:solidFill>
                  <a:schemeClr val="bg1"/>
                </a:solidFill>
                <a:latin typeface="Arial" pitchFamily="34" charset="0"/>
                <a:ea typeface="Times New Roman" pitchFamily="18" charset="0"/>
                <a:cs typeface="Arial" pitchFamily="34" charset="0"/>
              </a:rPr>
              <a:t>fara</a:t>
            </a:r>
            <a:r>
              <a:rPr lang="ro-RO" sz="900" b="1" dirty="0">
                <a:solidFill>
                  <a:schemeClr val="bg1"/>
                </a:solidFill>
                <a:latin typeface="Arial" pitchFamily="34" charset="0"/>
                <a:ea typeface="Times New Roman" pitchFamily="18" charset="0"/>
                <a:cs typeface="Arial" pitchFamily="34" charset="0"/>
              </a:rPr>
              <a:t> a avea </a:t>
            </a:r>
            <a:r>
              <a:rPr lang="ro-RO" sz="900" b="1" dirty="0" err="1">
                <a:solidFill>
                  <a:schemeClr val="bg1"/>
                </a:solidFill>
                <a:latin typeface="Arial" pitchFamily="34" charset="0"/>
                <a:ea typeface="Times New Roman" pitchFamily="18" charset="0"/>
                <a:cs typeface="Arial" pitchFamily="34" charset="0"/>
              </a:rPr>
              <a:t>pretentia</a:t>
            </a:r>
            <a:r>
              <a:rPr lang="ro-RO" sz="900" b="1" dirty="0">
                <a:solidFill>
                  <a:schemeClr val="bg1"/>
                </a:solidFill>
                <a:latin typeface="Arial" pitchFamily="34" charset="0"/>
                <a:ea typeface="Times New Roman" pitchFamily="18" charset="0"/>
                <a:cs typeface="Arial" pitchFamily="34" charset="0"/>
              </a:rPr>
              <a:t> ca le-am amintit in totalitate, ce fel de </a:t>
            </a:r>
            <a:r>
              <a:rPr lang="ro-RO" sz="900" b="1" dirty="0" err="1">
                <a:solidFill>
                  <a:schemeClr val="bg1"/>
                </a:solidFill>
                <a:latin typeface="Arial" pitchFamily="34" charset="0"/>
                <a:ea typeface="Times New Roman" pitchFamily="18" charset="0"/>
                <a:cs typeface="Arial" pitchFamily="34" charset="0"/>
              </a:rPr>
              <a:t>jucarii</a:t>
            </a:r>
            <a:r>
              <a:rPr lang="ro-RO" sz="900" b="1" dirty="0">
                <a:solidFill>
                  <a:schemeClr val="bg1"/>
                </a:solidFill>
                <a:latin typeface="Arial" pitchFamily="34" charset="0"/>
                <a:ea typeface="Times New Roman" pitchFamily="18" charset="0"/>
                <a:cs typeface="Arial" pitchFamily="34" charset="0"/>
              </a:rPr>
              <a:t> recomandam copiilor de 2</a:t>
            </a:r>
            <a:r>
              <a:rPr lang="ro-RO" sz="900" b="1" dirty="0">
                <a:solidFill>
                  <a:schemeClr val="bg1"/>
                </a:solidFill>
                <a:latin typeface="Calibri"/>
                <a:ea typeface="Times New Roman" pitchFamily="18" charset="0"/>
                <a:cs typeface="Arial" pitchFamily="34" charset="0"/>
              </a:rPr>
              <a:t></a:t>
            </a:r>
            <a:r>
              <a:rPr lang="ro-RO" sz="900" b="1" dirty="0">
                <a:solidFill>
                  <a:schemeClr val="bg1"/>
                </a:solidFill>
                <a:latin typeface="Arial" pitchFamily="34" charset="0"/>
                <a:ea typeface="Times New Roman" pitchFamily="18" charset="0"/>
                <a:cs typeface="Arial" pitchFamily="34" charset="0"/>
              </a:rPr>
              <a:t>3 ani:</a:t>
            </a:r>
            <a:endParaRPr lang="ro-RO" sz="800" b="1" dirty="0">
              <a:solidFill>
                <a:schemeClr val="bg1"/>
              </a:solidFill>
              <a:latin typeface="Arial" pitchFamily="34" charset="0"/>
              <a:cs typeface="Arial" pitchFamily="34" charset="0"/>
            </a:endParaRPr>
          </a:p>
          <a:p>
            <a:pPr eaLnBrk="0" hangingPunct="0">
              <a:buFontTx/>
              <a:buChar char="•"/>
              <a:defRPr/>
            </a:pPr>
            <a:r>
              <a:rPr lang="ro-RO" sz="900" b="1" dirty="0">
                <a:solidFill>
                  <a:schemeClr val="bg1"/>
                </a:solidFill>
                <a:latin typeface="Arial" pitchFamily="34" charset="0"/>
                <a:ea typeface="Times New Roman" pitchFamily="18" charset="0"/>
                <a:cs typeface="Arial" pitchFamily="34" charset="0"/>
              </a:rPr>
              <a:t>mingi de dimensiuni mai mici sau mai mari; </a:t>
            </a:r>
            <a:endParaRPr lang="ro-RO" sz="1100" b="1" dirty="0">
              <a:solidFill>
                <a:schemeClr val="bg1"/>
              </a:solidFill>
              <a:latin typeface="Calibri" pitchFamily="34" charset="0"/>
              <a:ea typeface="Calibri" pitchFamily="34" charset="0"/>
              <a:cs typeface="Times New Roman" pitchFamily="18" charset="0"/>
            </a:endParaRPr>
          </a:p>
          <a:p>
            <a:pPr eaLnBrk="0" hangingPunct="0">
              <a:buFontTx/>
              <a:buChar char="•"/>
              <a:defRPr/>
            </a:pPr>
            <a:r>
              <a:rPr lang="ro-RO" sz="900" b="1" dirty="0" err="1">
                <a:solidFill>
                  <a:schemeClr val="bg1"/>
                </a:solidFill>
                <a:latin typeface="Arial" pitchFamily="34" charset="0"/>
                <a:ea typeface="Times New Roman" pitchFamily="18" charset="0"/>
                <a:cs typeface="Arial" pitchFamily="34" charset="0"/>
              </a:rPr>
              <a:t>masinutele</a:t>
            </a:r>
            <a:r>
              <a:rPr lang="ro-RO" sz="900" b="1" dirty="0">
                <a:solidFill>
                  <a:schemeClr val="bg1"/>
                </a:solidFill>
                <a:latin typeface="Arial" pitchFamily="34" charset="0"/>
                <a:ea typeface="Times New Roman" pitchFamily="18" charset="0"/>
                <a:cs typeface="Arial" pitchFamily="34" charset="0"/>
              </a:rPr>
              <a:t> mai mici sau mai mari; </a:t>
            </a:r>
            <a:endParaRPr lang="ro-RO" sz="1100" b="1" dirty="0">
              <a:solidFill>
                <a:schemeClr val="bg1"/>
              </a:solidFill>
              <a:latin typeface="Calibri" pitchFamily="34" charset="0"/>
              <a:ea typeface="Calibri" pitchFamily="34" charset="0"/>
              <a:cs typeface="Times New Roman" pitchFamily="18" charset="0"/>
            </a:endParaRPr>
          </a:p>
          <a:p>
            <a:pPr eaLnBrk="0" hangingPunct="0">
              <a:buFontTx/>
              <a:buChar char="•"/>
              <a:defRPr/>
            </a:pPr>
            <a:r>
              <a:rPr lang="ro-RO" sz="900" b="1" dirty="0">
                <a:solidFill>
                  <a:schemeClr val="bg1"/>
                </a:solidFill>
                <a:latin typeface="Arial" pitchFamily="34" charset="0"/>
                <a:ea typeface="Times New Roman" pitchFamily="18" charset="0"/>
                <a:cs typeface="Arial" pitchFamily="34" charset="0"/>
              </a:rPr>
              <a:t>figurine de animale; </a:t>
            </a:r>
            <a:endParaRPr lang="ro-RO" sz="1100" b="1" dirty="0">
              <a:solidFill>
                <a:schemeClr val="bg1"/>
              </a:solidFill>
              <a:latin typeface="Calibri" pitchFamily="34" charset="0"/>
              <a:ea typeface="Calibri" pitchFamily="34" charset="0"/>
              <a:cs typeface="Times New Roman" pitchFamily="18" charset="0"/>
            </a:endParaRPr>
          </a:p>
          <a:p>
            <a:pPr eaLnBrk="0" hangingPunct="0">
              <a:buFontTx/>
              <a:buChar char="•"/>
              <a:defRPr/>
            </a:pPr>
            <a:r>
              <a:rPr lang="ro-RO" sz="900" b="1" dirty="0" err="1">
                <a:solidFill>
                  <a:schemeClr val="bg1"/>
                </a:solidFill>
                <a:latin typeface="Arial" pitchFamily="34" charset="0"/>
                <a:ea typeface="Times New Roman" pitchFamily="18" charset="0"/>
                <a:cs typeface="Arial" pitchFamily="34" charset="0"/>
              </a:rPr>
              <a:t>jucarii</a:t>
            </a:r>
            <a:r>
              <a:rPr lang="ro-RO" sz="900" b="1" dirty="0">
                <a:solidFill>
                  <a:schemeClr val="bg1"/>
                </a:solidFill>
                <a:latin typeface="Arial" pitchFamily="34" charset="0"/>
                <a:ea typeface="Times New Roman" pitchFamily="18" charset="0"/>
                <a:cs typeface="Arial" pitchFamily="34" charset="0"/>
              </a:rPr>
              <a:t> pentru nisip; </a:t>
            </a:r>
            <a:endParaRPr lang="ro-RO" sz="1100" b="1" dirty="0">
              <a:solidFill>
                <a:schemeClr val="bg1"/>
              </a:solidFill>
              <a:latin typeface="Calibri" pitchFamily="34" charset="0"/>
              <a:ea typeface="Calibri" pitchFamily="34" charset="0"/>
              <a:cs typeface="Times New Roman" pitchFamily="18" charset="0"/>
            </a:endParaRPr>
          </a:p>
          <a:p>
            <a:pPr eaLnBrk="0" hangingPunct="0">
              <a:buFontTx/>
              <a:buChar char="•"/>
              <a:defRPr/>
            </a:pPr>
            <a:r>
              <a:rPr lang="ro-RO" sz="900" b="1" dirty="0">
                <a:solidFill>
                  <a:schemeClr val="bg1"/>
                </a:solidFill>
                <a:latin typeface="Arial" pitchFamily="34" charset="0"/>
                <a:ea typeface="Times New Roman" pitchFamily="18" charset="0"/>
                <a:cs typeface="Arial" pitchFamily="34" charset="0"/>
              </a:rPr>
              <a:t>tricicleta; </a:t>
            </a:r>
            <a:endParaRPr lang="ro-RO" sz="1100" b="1" dirty="0">
              <a:solidFill>
                <a:schemeClr val="bg1"/>
              </a:solidFill>
              <a:latin typeface="Calibri" pitchFamily="34" charset="0"/>
              <a:ea typeface="Calibri" pitchFamily="34" charset="0"/>
              <a:cs typeface="Times New Roman" pitchFamily="18" charset="0"/>
            </a:endParaRPr>
          </a:p>
          <a:p>
            <a:pPr eaLnBrk="0" hangingPunct="0">
              <a:buFontTx/>
              <a:buChar char="•"/>
              <a:defRPr/>
            </a:pPr>
            <a:r>
              <a:rPr lang="ro-RO" sz="900" b="1" dirty="0">
                <a:solidFill>
                  <a:schemeClr val="bg1"/>
                </a:solidFill>
                <a:latin typeface="Arial" pitchFamily="34" charset="0"/>
                <a:ea typeface="Times New Roman" pitchFamily="18" charset="0"/>
                <a:cs typeface="Arial" pitchFamily="34" charset="0"/>
              </a:rPr>
              <a:t>coli de desenat, creta; </a:t>
            </a:r>
            <a:endParaRPr lang="ro-RO" sz="1100" b="1" dirty="0">
              <a:solidFill>
                <a:schemeClr val="bg1"/>
              </a:solidFill>
              <a:latin typeface="Calibri" pitchFamily="34" charset="0"/>
              <a:ea typeface="Calibri" pitchFamily="34" charset="0"/>
              <a:cs typeface="Times New Roman" pitchFamily="18" charset="0"/>
            </a:endParaRPr>
          </a:p>
          <a:p>
            <a:pPr eaLnBrk="0" hangingPunct="0">
              <a:buFontTx/>
              <a:buChar char="•"/>
              <a:defRPr/>
            </a:pPr>
            <a:r>
              <a:rPr lang="ro-RO" sz="900" b="1" dirty="0">
                <a:solidFill>
                  <a:schemeClr val="bg1"/>
                </a:solidFill>
                <a:latin typeface="Arial" pitchFamily="34" charset="0"/>
                <a:ea typeface="Times New Roman" pitchFamily="18" charset="0"/>
                <a:cs typeface="Arial" pitchFamily="34" charset="0"/>
              </a:rPr>
              <a:t>plastilina; </a:t>
            </a:r>
            <a:endParaRPr lang="ro-RO" sz="1100" b="1" dirty="0">
              <a:solidFill>
                <a:schemeClr val="bg1"/>
              </a:solidFill>
              <a:latin typeface="Calibri" pitchFamily="34" charset="0"/>
              <a:ea typeface="Calibri" pitchFamily="34" charset="0"/>
              <a:cs typeface="Times New Roman" pitchFamily="18" charset="0"/>
            </a:endParaRPr>
          </a:p>
          <a:p>
            <a:pPr eaLnBrk="0" hangingPunct="0">
              <a:buFontTx/>
              <a:buChar char="•"/>
              <a:defRPr/>
            </a:pPr>
            <a:r>
              <a:rPr lang="ro-RO" sz="900" b="1" dirty="0" err="1">
                <a:solidFill>
                  <a:schemeClr val="bg1"/>
                </a:solidFill>
                <a:latin typeface="Arial" pitchFamily="34" charset="0"/>
                <a:ea typeface="Times New Roman" pitchFamily="18" charset="0"/>
                <a:cs typeface="Arial" pitchFamily="34" charset="0"/>
              </a:rPr>
              <a:t>carti</a:t>
            </a:r>
            <a:r>
              <a:rPr lang="ro-RO" sz="900" b="1" dirty="0">
                <a:solidFill>
                  <a:schemeClr val="bg1"/>
                </a:solidFill>
                <a:latin typeface="Arial" pitchFamily="34" charset="0"/>
                <a:ea typeface="Times New Roman" pitchFamily="18" charset="0"/>
                <a:cs typeface="Arial" pitchFamily="34" charset="0"/>
              </a:rPr>
              <a:t> de joc pentru copii; </a:t>
            </a:r>
            <a:endParaRPr lang="ro-RO" sz="1100" b="1" dirty="0">
              <a:solidFill>
                <a:schemeClr val="bg1"/>
              </a:solidFill>
              <a:latin typeface="Calibri" pitchFamily="34" charset="0"/>
              <a:ea typeface="Calibri" pitchFamily="34" charset="0"/>
              <a:cs typeface="Times New Roman" pitchFamily="18" charset="0"/>
            </a:endParaRPr>
          </a:p>
          <a:p>
            <a:pPr eaLnBrk="0" hangingPunct="0">
              <a:buFontTx/>
              <a:buChar char="•"/>
              <a:defRPr/>
            </a:pPr>
            <a:r>
              <a:rPr lang="ro-RO" sz="900" b="1" dirty="0">
                <a:solidFill>
                  <a:schemeClr val="bg1"/>
                </a:solidFill>
                <a:latin typeface="Arial" pitchFamily="34" charset="0"/>
                <a:ea typeface="Times New Roman" pitchFamily="18" charset="0"/>
                <a:cs typeface="Arial" pitchFamily="34" charset="0"/>
              </a:rPr>
              <a:t>cuburi cu povesti; </a:t>
            </a:r>
            <a:endParaRPr lang="ro-RO" sz="1100" b="1" dirty="0">
              <a:solidFill>
                <a:schemeClr val="bg1"/>
              </a:solidFill>
              <a:latin typeface="Calibri" pitchFamily="34" charset="0"/>
              <a:ea typeface="Calibri" pitchFamily="34" charset="0"/>
              <a:cs typeface="Times New Roman" pitchFamily="18" charset="0"/>
            </a:endParaRPr>
          </a:p>
          <a:p>
            <a:pPr eaLnBrk="0" hangingPunct="0">
              <a:buFontTx/>
              <a:buChar char="•"/>
              <a:defRPr/>
            </a:pPr>
            <a:r>
              <a:rPr lang="ro-RO" sz="900" b="1" dirty="0">
                <a:solidFill>
                  <a:schemeClr val="bg1"/>
                </a:solidFill>
                <a:latin typeface="Arial" pitchFamily="34" charset="0"/>
                <a:ea typeface="Times New Roman" pitchFamily="18" charset="0"/>
                <a:cs typeface="Arial" pitchFamily="34" charset="0"/>
              </a:rPr>
              <a:t>stampile cu animale; </a:t>
            </a:r>
            <a:endParaRPr lang="ro-RO" sz="1100" b="1" dirty="0">
              <a:solidFill>
                <a:schemeClr val="bg1"/>
              </a:solidFill>
              <a:latin typeface="Calibri" pitchFamily="34" charset="0"/>
              <a:ea typeface="Calibri" pitchFamily="34" charset="0"/>
              <a:cs typeface="Times New Roman" pitchFamily="18" charset="0"/>
            </a:endParaRPr>
          </a:p>
          <a:p>
            <a:pPr eaLnBrk="0" hangingPunct="0">
              <a:buFontTx/>
              <a:buChar char="•"/>
              <a:defRPr/>
            </a:pPr>
            <a:r>
              <a:rPr lang="ro-RO" sz="900" b="1" dirty="0" err="1">
                <a:solidFill>
                  <a:schemeClr val="bg1"/>
                </a:solidFill>
                <a:latin typeface="Arial" pitchFamily="34" charset="0"/>
                <a:ea typeface="Times New Roman" pitchFamily="18" charset="0"/>
                <a:cs typeface="Arial" pitchFamily="34" charset="0"/>
              </a:rPr>
              <a:t>carti</a:t>
            </a:r>
            <a:r>
              <a:rPr lang="ro-RO" sz="900" b="1" dirty="0">
                <a:solidFill>
                  <a:schemeClr val="bg1"/>
                </a:solidFill>
                <a:latin typeface="Arial" pitchFamily="34" charset="0"/>
                <a:ea typeface="Times New Roman" pitchFamily="18" charset="0"/>
                <a:cs typeface="Arial" pitchFamily="34" charset="0"/>
              </a:rPr>
              <a:t> cu poze; </a:t>
            </a:r>
            <a:endParaRPr lang="ro-RO" sz="1100" b="1" dirty="0">
              <a:solidFill>
                <a:schemeClr val="bg1"/>
              </a:solidFill>
              <a:latin typeface="Calibri" pitchFamily="34" charset="0"/>
              <a:ea typeface="Calibri" pitchFamily="34" charset="0"/>
              <a:cs typeface="Times New Roman" pitchFamily="18" charset="0"/>
            </a:endParaRPr>
          </a:p>
          <a:p>
            <a:pPr eaLnBrk="0" hangingPunct="0">
              <a:buFontTx/>
              <a:buChar char="•"/>
              <a:defRPr/>
            </a:pPr>
            <a:r>
              <a:rPr lang="ro-RO" sz="900" b="1" dirty="0">
                <a:solidFill>
                  <a:schemeClr val="bg1"/>
                </a:solidFill>
                <a:latin typeface="Arial" pitchFamily="34" charset="0"/>
                <a:ea typeface="Times New Roman" pitchFamily="18" charset="0"/>
                <a:cs typeface="Arial" pitchFamily="34" charset="0"/>
              </a:rPr>
              <a:t>domino.</a:t>
            </a:r>
            <a:endParaRPr lang="ro-RO" sz="800" b="1" dirty="0">
              <a:solidFill>
                <a:schemeClr val="bg1"/>
              </a:solidFill>
              <a:latin typeface="Arial" pitchFamily="34" charset="0"/>
              <a:cs typeface="Arial" pitchFamily="34" charset="0"/>
            </a:endParaRPr>
          </a:p>
          <a:p>
            <a:pPr eaLnBrk="0" hangingPunct="0">
              <a:defRPr/>
            </a:pPr>
            <a:endParaRPr lang="ro-RO" b="1" dirty="0">
              <a:solidFill>
                <a:schemeClr val="bg1"/>
              </a:solidFill>
              <a:latin typeface="Arial" pitchFamily="34" charset="0"/>
              <a:cs typeface="Arial" pitchFamily="34" charset="0"/>
            </a:endParaRPr>
          </a:p>
        </p:txBody>
      </p:sp>
      <p:pic>
        <p:nvPicPr>
          <p:cNvPr id="7" name="Imagine 6" descr="jucarii-3ani-casute.jpg"/>
          <p:cNvPicPr>
            <a:picLocks noChangeAspect="1"/>
          </p:cNvPicPr>
          <p:nvPr/>
        </p:nvPicPr>
        <p:blipFill>
          <a:blip r:embed="rId5" cstate="print"/>
          <a:stretch>
            <a:fillRect/>
          </a:stretch>
        </p:blipFill>
        <p:spPr>
          <a:xfrm>
            <a:off x="5000628" y="1928802"/>
            <a:ext cx="3167082" cy="4000528"/>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spTree>
  </p:cSld>
  <p:clrMapOvr>
    <a:masterClrMapping/>
  </p:clrMapOv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642918"/>
            <a:ext cx="7851648" cy="785818"/>
          </a:xfrm>
        </p:spPr>
        <p:txBody>
          <a:bodyPr/>
          <a:lstStyle/>
          <a:p>
            <a:pPr fontAlgn="auto">
              <a:spcAft>
                <a:spcPts val="0"/>
              </a:spcAft>
              <a:defRPr/>
            </a:pPr>
            <a:r>
              <a:rPr lang="ro-RO" sz="2400" dirty="0" smtClean="0">
                <a:hlinkClick r:id="rId2"/>
              </a:rPr>
              <a:t>Fapte uimitoare - Viata </a:t>
            </a:r>
            <a:r>
              <a:rPr lang="ro-RO" sz="2400" dirty="0" smtClean="0">
                <a:solidFill>
                  <a:schemeClr val="bg1">
                    <a:lumMod val="95000"/>
                    <a:lumOff val="5000"/>
                  </a:schemeClr>
                </a:solidFill>
                <a:hlinkClick r:id="rId2"/>
              </a:rPr>
              <a:t>incepe</a:t>
            </a:r>
            <a:r>
              <a:rPr lang="ro-RO" sz="2400" dirty="0" smtClean="0">
                <a:hlinkClick r:id="rId2"/>
              </a:rPr>
              <a:t> in momentul conceperii...</a:t>
            </a:r>
            <a:r>
              <a:rPr lang="ro-RO" sz="2400" dirty="0" smtClean="0"/>
              <a:t> </a:t>
            </a:r>
            <a:endParaRPr lang="ro-RO" sz="2400" dirty="0"/>
          </a:p>
        </p:txBody>
      </p:sp>
      <p:sp>
        <p:nvSpPr>
          <p:cNvPr id="3" name="Subtitle 2"/>
          <p:cNvSpPr>
            <a:spLocks noGrp="1"/>
          </p:cNvSpPr>
          <p:nvPr>
            <p:ph type="subTitle" idx="1"/>
          </p:nvPr>
        </p:nvSpPr>
        <p:spPr>
          <a:xfrm>
            <a:off x="533400" y="1928813"/>
            <a:ext cx="7854950" cy="3786187"/>
          </a:xfrm>
        </p:spPr>
        <p:txBody>
          <a:bodyPr>
            <a:normAutofit/>
          </a:bodyPr>
          <a:lstStyle/>
          <a:p>
            <a:pPr marR="0">
              <a:lnSpc>
                <a:spcPct val="80000"/>
              </a:lnSpc>
            </a:pPr>
            <a:r>
              <a:rPr lang="ro-RO" sz="2000" b="1" smtClean="0">
                <a:solidFill>
                  <a:srgbClr val="0D0D0D"/>
                </a:solidFill>
              </a:rPr>
              <a:t>Din momentul conceptiei 46 de cromozomii cu 30.000 de gene se combina determinand toate caracteristicile tale fizice: sex, caracteristicile fetei si ale corpului, culoarea ochilor, a parului si a pielii. Chiar mai uimitor, inteligenta si personalitatea - modul in care tu gandesti si simti - sunt deja plasate in codul tau genetic. In momentul conceperii erai tu in mod esential si unic.</a:t>
            </a:r>
          </a:p>
          <a:p>
            <a:pPr marR="0">
              <a:lnSpc>
                <a:spcPct val="80000"/>
              </a:lnSpc>
            </a:pPr>
            <a:r>
              <a:rPr lang="ro-RO" sz="2000" b="1" smtClean="0">
                <a:solidFill>
                  <a:srgbClr val="0D0D0D"/>
                </a:solidFill>
              </a:rPr>
              <a:t>Ai crescut dintr-o celula intr-un om minuscul fiind cu toate organele deja prezente si functionand. Restul tipului pe care l-ai petrecut in pantece a fost dedicat rafinamentului, cresterii si exercitiului. In timp ce erai inca in pantece, ai inceput sa te misti, sa inghiti si "sa respiri" lichidul amiotic, sa raspunzi la stimuli si in general sa te pregatesti pentru viata de afara.</a:t>
            </a:r>
          </a:p>
          <a:p>
            <a:pPr marR="0">
              <a:lnSpc>
                <a:spcPct val="80000"/>
              </a:lnSpc>
            </a:pPr>
            <a:endParaRPr lang="ro-RO" sz="2000" b="1" smtClean="0">
              <a:solidFill>
                <a:srgbClr val="0D0D0D"/>
              </a:solidFill>
            </a:endParaRPr>
          </a:p>
        </p:txBody>
      </p:sp>
    </p:spTree>
  </p:cSld>
  <p:clrMapOvr>
    <a:masterClrMapping/>
  </p:clrMapOv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1"/>
          <p:cNvSpPr>
            <a:spLocks noChangeArrowheads="1"/>
          </p:cNvSpPr>
          <p:nvPr/>
        </p:nvSpPr>
        <p:spPr bwMode="auto">
          <a:xfrm>
            <a:off x="928688" y="1214438"/>
            <a:ext cx="7286625" cy="5078412"/>
          </a:xfrm>
          <a:prstGeom prst="rect">
            <a:avLst/>
          </a:prstGeom>
          <a:noFill/>
          <a:ln w="9525">
            <a:noFill/>
            <a:miter lim="800000"/>
            <a:headEnd/>
            <a:tailEnd/>
          </a:ln>
          <a:effectLst/>
        </p:spPr>
        <p:txBody>
          <a:bodyPr anchor="ctr">
            <a:spAutoFit/>
          </a:bodyPr>
          <a:lstStyle/>
          <a:p>
            <a:pPr>
              <a:defRPr/>
            </a:pPr>
            <a:r>
              <a:rPr lang="ro-RO" sz="900" b="1" dirty="0">
                <a:solidFill>
                  <a:schemeClr val="accent1">
                    <a:lumMod val="75000"/>
                  </a:schemeClr>
                </a:solidFill>
                <a:latin typeface="Helvetica"/>
                <a:ea typeface="Times New Roman" pitchFamily="18" charset="0"/>
                <a:cs typeface="Arial" pitchFamily="34" charset="0"/>
              </a:rPr>
              <a:t>inima</a:t>
            </a:r>
            <a:endParaRPr lang="ro-RO" sz="1200" b="1" dirty="0">
              <a:solidFill>
                <a:schemeClr val="accent1">
                  <a:lumMod val="75000"/>
                </a:schemeClr>
              </a:solidFill>
              <a:latin typeface="Arial" pitchFamily="34" charset="0"/>
              <a:ea typeface="Times New Roman" pitchFamily="18" charset="0"/>
              <a:cs typeface="Arial" pitchFamily="34" charset="0"/>
            </a:endParaRPr>
          </a:p>
          <a:p>
            <a:pPr eaLnBrk="0" hangingPunct="0">
              <a:defRPr/>
            </a:pPr>
            <a:r>
              <a:rPr lang="ro-RO" sz="900" b="1" dirty="0">
                <a:solidFill>
                  <a:schemeClr val="tx1">
                    <a:lumMod val="95000"/>
                    <a:lumOff val="5000"/>
                  </a:schemeClr>
                </a:solidFill>
                <a:latin typeface="Helvetica"/>
                <a:ea typeface="Times New Roman" pitchFamily="18" charset="0"/>
                <a:cs typeface="Arial" pitchFamily="34" charset="0"/>
              </a:rPr>
              <a:t>De cand inima incepe sa bata la 18 zile, sangele fatului trece de-a lungul cordonul ombilical, trece prin placenta si se apropie de vasele sanguine materne aflate in uter. De-a curmezisul zidului despartitor are loc schimbul incarcaturilor gazoase: copilul paseaza mamei resturile de dioxid de carbon iar ea ii furnizeaza oxigen si nutrienti.</a:t>
            </a:r>
            <a:endParaRPr lang="ro-RO" sz="1200" b="1" dirty="0">
              <a:solidFill>
                <a:schemeClr val="tx1">
                  <a:lumMod val="95000"/>
                  <a:lumOff val="5000"/>
                </a:schemeClr>
              </a:solidFill>
              <a:latin typeface="Arial" pitchFamily="34" charset="0"/>
              <a:ea typeface="Times New Roman" pitchFamily="18" charset="0"/>
              <a:cs typeface="Arial" pitchFamily="34" charset="0"/>
            </a:endParaRPr>
          </a:p>
          <a:p>
            <a:pPr eaLnBrk="0" hangingPunct="0">
              <a:defRPr/>
            </a:pPr>
            <a:r>
              <a:rPr lang="ro-RO" sz="900" b="1" dirty="0">
                <a:solidFill>
                  <a:schemeClr val="accent1">
                    <a:lumMod val="75000"/>
                  </a:schemeClr>
                </a:solidFill>
                <a:latin typeface="Helvetica"/>
                <a:ea typeface="Times New Roman" pitchFamily="18" charset="0"/>
                <a:cs typeface="Arial" pitchFamily="34" charset="0"/>
              </a:rPr>
              <a:t>atingerea</a:t>
            </a:r>
            <a:endParaRPr lang="ro-RO" sz="1200" b="1" dirty="0">
              <a:solidFill>
                <a:schemeClr val="accent1">
                  <a:lumMod val="75000"/>
                </a:schemeClr>
              </a:solidFill>
              <a:latin typeface="Arial" pitchFamily="34" charset="0"/>
              <a:ea typeface="Times New Roman" pitchFamily="18" charset="0"/>
              <a:cs typeface="Arial" pitchFamily="34" charset="0"/>
            </a:endParaRPr>
          </a:p>
          <a:p>
            <a:pPr eaLnBrk="0" hangingPunct="0">
              <a:defRPr/>
            </a:pPr>
            <a:r>
              <a:rPr lang="ro-RO" sz="900" b="1" dirty="0">
                <a:solidFill>
                  <a:schemeClr val="tx1">
                    <a:lumMod val="95000"/>
                    <a:lumOff val="5000"/>
                  </a:schemeClr>
                </a:solidFill>
                <a:latin typeface="Helvetica"/>
                <a:ea typeface="Times New Roman" pitchFamily="18" charset="0"/>
                <a:cs typeface="Arial" pitchFamily="34" charset="0"/>
              </a:rPr>
              <a:t>Copilul a devenit sensibil si raspunde la atingere. Toate cele cinci sectiuni importante ale creierului sunt prezente. Functionarea creierului masurata pe baza undelor EEG este inregistrata la 40 de zile. Aici minunatul centru de control trimite mesaje mamei si copilului. Capul ocupa aproape o treime din volumul total al corpului dar va deveni mai proportionall cu restul corpului pe masura ce copilul creste.</a:t>
            </a:r>
            <a:endParaRPr lang="ro-RO" sz="1200" b="1" dirty="0">
              <a:solidFill>
                <a:schemeClr val="tx1">
                  <a:lumMod val="95000"/>
                  <a:lumOff val="5000"/>
                </a:schemeClr>
              </a:solidFill>
              <a:latin typeface="Arial" pitchFamily="34" charset="0"/>
              <a:ea typeface="Times New Roman" pitchFamily="18" charset="0"/>
              <a:cs typeface="Arial" pitchFamily="34" charset="0"/>
            </a:endParaRPr>
          </a:p>
          <a:p>
            <a:pPr eaLnBrk="0" hangingPunct="0">
              <a:defRPr/>
            </a:pPr>
            <a:r>
              <a:rPr lang="ro-RO" sz="900" b="1" dirty="0">
                <a:solidFill>
                  <a:schemeClr val="accent1">
                    <a:lumMod val="75000"/>
                  </a:schemeClr>
                </a:solidFill>
                <a:latin typeface="Helvetica"/>
                <a:ea typeface="Times New Roman" pitchFamily="18" charset="0"/>
                <a:cs typeface="Arial" pitchFamily="34" charset="0"/>
              </a:rPr>
              <a:t>mediul</a:t>
            </a:r>
            <a:endParaRPr lang="ro-RO" sz="1200" b="1" dirty="0">
              <a:solidFill>
                <a:schemeClr val="accent1">
                  <a:lumMod val="75000"/>
                </a:schemeClr>
              </a:solidFill>
              <a:latin typeface="Arial" pitchFamily="34" charset="0"/>
              <a:ea typeface="Times New Roman" pitchFamily="18" charset="0"/>
              <a:cs typeface="Arial" pitchFamily="34" charset="0"/>
            </a:endParaRPr>
          </a:p>
          <a:p>
            <a:pPr eaLnBrk="0" hangingPunct="0">
              <a:defRPr/>
            </a:pPr>
            <a:r>
              <a:rPr lang="ro-RO" sz="900" b="1" dirty="0">
                <a:solidFill>
                  <a:schemeClr val="tx1">
                    <a:lumMod val="95000"/>
                    <a:lumOff val="5000"/>
                  </a:schemeClr>
                </a:solidFill>
                <a:latin typeface="Helvetica"/>
                <a:ea typeface="Times New Roman" pitchFamily="18" charset="0"/>
                <a:cs typeface="Arial" pitchFamily="34" charset="0"/>
              </a:rPr>
              <a:t>Copilul traieste in interiorul unei membrane transparente denumita sac amnionic. Sacul este umplut cu o solutie sarata care inconjoara celulele corpului. Intr-un proces complex corpul recicleaza lichidul inghitand o parte, alta absorband-o , alta eliminand-o, in acelasi timp producand cea mai mare parte din ea. Embrionul pluteste in fluid fiind protejat de socuri si nefiind nevoit sa se opuna gravitatiei.</a:t>
            </a:r>
            <a:endParaRPr lang="ro-RO" sz="1200" b="1" dirty="0">
              <a:solidFill>
                <a:schemeClr val="tx1">
                  <a:lumMod val="95000"/>
                  <a:lumOff val="5000"/>
                </a:schemeClr>
              </a:solidFill>
              <a:latin typeface="Arial" pitchFamily="34" charset="0"/>
              <a:ea typeface="Times New Roman" pitchFamily="18" charset="0"/>
              <a:cs typeface="Arial" pitchFamily="34" charset="0"/>
            </a:endParaRPr>
          </a:p>
          <a:p>
            <a:pPr eaLnBrk="0" hangingPunct="0">
              <a:defRPr/>
            </a:pPr>
            <a:r>
              <a:rPr lang="ro-RO" sz="900" b="1" dirty="0">
                <a:solidFill>
                  <a:schemeClr val="accent1">
                    <a:lumMod val="75000"/>
                  </a:schemeClr>
                </a:solidFill>
                <a:latin typeface="Helvetica"/>
                <a:ea typeface="Times New Roman" pitchFamily="18" charset="0"/>
                <a:cs typeface="Arial" pitchFamily="34" charset="0"/>
              </a:rPr>
              <a:t>mainile si picioarele</a:t>
            </a:r>
            <a:endParaRPr lang="ro-RO" sz="1200" b="1" dirty="0">
              <a:solidFill>
                <a:schemeClr val="accent1">
                  <a:lumMod val="75000"/>
                </a:schemeClr>
              </a:solidFill>
              <a:latin typeface="Arial" pitchFamily="34" charset="0"/>
              <a:ea typeface="Times New Roman" pitchFamily="18" charset="0"/>
              <a:cs typeface="Arial" pitchFamily="34" charset="0"/>
            </a:endParaRPr>
          </a:p>
          <a:p>
            <a:pPr eaLnBrk="0" hangingPunct="0">
              <a:defRPr/>
            </a:pPr>
            <a:r>
              <a:rPr lang="ro-RO" sz="900" b="1" dirty="0">
                <a:solidFill>
                  <a:schemeClr val="tx1">
                    <a:lumMod val="95000"/>
                    <a:lumOff val="5000"/>
                  </a:schemeClr>
                </a:solidFill>
                <a:latin typeface="Helvetica"/>
                <a:ea typeface="Times New Roman" pitchFamily="18" charset="0"/>
                <a:cs typeface="Arial" pitchFamily="34" charset="0"/>
              </a:rPr>
              <a:t>mainile incep sa se formeze la aproximativ 3 saptamani si degetele de la 6 saptamani. Fatul poate sa-si stranga degetele si-si va deschide gura in raspuns la presiunea aplicata la baza degetului mare. La inceput cand isi atinge gura cu mainile, isi intoarce capul cu gura deschisa. Mai tarziu poate sa-si intoarca capul spre maini si sa-si bage degetele in gura pentru a le suge. Unghiile sunt prezente la 7 luni. Picioarele se dezvolta ceva mai tarziu decat mainile. La aproximativ 9 saptamani ca raspuns la atingerea talpii piciorului isi va curba degetele sau isi va indoi genuncii ca sa se departeze de obiect. De la 2 luni, amprentele sunt deja intiparite in piele. Copilul incepe sa faca miscari incete, lovituri bruste sau lovituri slabe si ritmate.</a:t>
            </a:r>
            <a:endParaRPr lang="ro-RO" sz="1200" b="1" dirty="0">
              <a:solidFill>
                <a:schemeClr val="tx1">
                  <a:lumMod val="95000"/>
                  <a:lumOff val="5000"/>
                </a:schemeClr>
              </a:solidFill>
              <a:latin typeface="Arial" pitchFamily="34" charset="0"/>
              <a:ea typeface="Times New Roman" pitchFamily="18" charset="0"/>
              <a:cs typeface="Arial" pitchFamily="34" charset="0"/>
            </a:endParaRPr>
          </a:p>
          <a:p>
            <a:pPr eaLnBrk="0" hangingPunct="0">
              <a:defRPr/>
            </a:pPr>
            <a:r>
              <a:rPr lang="ro-RO" sz="900" b="1" dirty="0">
                <a:solidFill>
                  <a:schemeClr val="accent1">
                    <a:lumMod val="75000"/>
                  </a:schemeClr>
                </a:solidFill>
                <a:latin typeface="Helvetica"/>
                <a:ea typeface="Times New Roman" pitchFamily="18" charset="0"/>
                <a:cs typeface="Arial" pitchFamily="34" charset="0"/>
              </a:rPr>
              <a:t>sunetul si vederea</a:t>
            </a:r>
            <a:endParaRPr lang="ro-RO" sz="1200" b="1" dirty="0">
              <a:solidFill>
                <a:schemeClr val="accent1">
                  <a:lumMod val="75000"/>
                </a:schemeClr>
              </a:solidFill>
              <a:latin typeface="Arial" pitchFamily="34" charset="0"/>
              <a:ea typeface="Times New Roman" pitchFamily="18" charset="0"/>
              <a:cs typeface="Arial" pitchFamily="34" charset="0"/>
            </a:endParaRPr>
          </a:p>
          <a:p>
            <a:pPr eaLnBrk="0" hangingPunct="0">
              <a:defRPr/>
            </a:pPr>
            <a:r>
              <a:rPr lang="ro-RO" sz="900" b="1" dirty="0">
                <a:solidFill>
                  <a:schemeClr val="tx1">
                    <a:lumMod val="95000"/>
                    <a:lumOff val="5000"/>
                  </a:schemeClr>
                </a:solidFill>
                <a:latin typeface="Helvetica"/>
                <a:ea typeface="Times New Roman" pitchFamily="18" charset="0"/>
                <a:cs typeface="Arial" pitchFamily="34" charset="0"/>
              </a:rPr>
              <a:t>Copilul este inconjurat de un zgomot puternic cum ar fi bataile inimii mamei lui sau muzica puternica. Raspunde la sunete in frecvenete atat de ridicate sau scazute incat nu pot fi auzite de urechea adulta ceea ce sugereaza ca sunte implicate canale senzoriale altele decat urechea. Raspunde la diferite sunete cum ar fi vocea mamei sale si este acordat la ritmul vietii mamei sale - adesea adoarme si se trezeste odata cu ea. Muschii din orbita ochiului sunt prezenti destul de devreme, ochii sai rotindu-se odata cu miscarea pozitiei si in timpul somnului. Lumina penetreaza prin peretele uterin si lichidul amiotic iar activitatea sa creste in raspuns la lumina intensa. Genele raman inchise pana in luna a 7-a pentru a proteja ochii. Alternarea intermitenta a luminii linisteste fatul.</a:t>
            </a:r>
            <a:endParaRPr lang="ro-RO" sz="1200" b="1" dirty="0">
              <a:solidFill>
                <a:schemeClr val="tx1">
                  <a:lumMod val="95000"/>
                  <a:lumOff val="5000"/>
                </a:schemeClr>
              </a:solidFill>
              <a:latin typeface="Arial" pitchFamily="34" charset="0"/>
              <a:ea typeface="Times New Roman" pitchFamily="18" charset="0"/>
              <a:cs typeface="Arial" pitchFamily="34" charset="0"/>
            </a:endParaRPr>
          </a:p>
          <a:p>
            <a:pPr eaLnBrk="0" hangingPunct="0">
              <a:defRPr/>
            </a:pPr>
            <a:r>
              <a:rPr lang="ro-RO" sz="900" b="1" dirty="0">
                <a:solidFill>
                  <a:schemeClr val="accent1">
                    <a:lumMod val="75000"/>
                  </a:schemeClr>
                </a:solidFill>
                <a:latin typeface="Helvetica"/>
                <a:ea typeface="Times New Roman" pitchFamily="18" charset="0"/>
                <a:cs typeface="Arial" pitchFamily="34" charset="0"/>
              </a:rPr>
              <a:t>miscarea</a:t>
            </a:r>
            <a:endParaRPr lang="ro-RO" sz="1200" b="1" dirty="0">
              <a:solidFill>
                <a:schemeClr val="accent1">
                  <a:lumMod val="75000"/>
                </a:schemeClr>
              </a:solidFill>
              <a:latin typeface="Arial" pitchFamily="34" charset="0"/>
              <a:ea typeface="Times New Roman" pitchFamily="18" charset="0"/>
              <a:cs typeface="Arial" pitchFamily="34" charset="0"/>
            </a:endParaRPr>
          </a:p>
          <a:p>
            <a:pPr eaLnBrk="0" hangingPunct="0">
              <a:defRPr/>
            </a:pPr>
            <a:r>
              <a:rPr lang="ro-RO" sz="900" b="1" dirty="0">
                <a:solidFill>
                  <a:schemeClr val="tx1">
                    <a:lumMod val="95000"/>
                    <a:lumOff val="5000"/>
                  </a:schemeClr>
                </a:solidFill>
                <a:latin typeface="Helvetica"/>
                <a:ea typeface="Times New Roman" pitchFamily="18" charset="0"/>
                <a:cs typeface="Arial" pitchFamily="34" charset="0"/>
              </a:rPr>
              <a:t>Copilul incepe sa faca miscari spontane la aproximativ 7 saptamani dar mama de obicei nu simte copilul miscandu-se pana la aproximativ 16 saptamani. La 11 saptamani copilul inghite lichid amniotic si il paseaza inapoi prin urina. De asemenea poate produce expresii faciale complexe si chiar zambete. La 18 saptamani este activ si energic si face numeroase flexari ale muschilor. Poate da pumni si lovituri impresionant de tari. </a:t>
            </a:r>
            <a:endParaRPr lang="ro-RO" sz="1200" b="1" dirty="0">
              <a:solidFill>
                <a:schemeClr val="tx1">
                  <a:lumMod val="95000"/>
                  <a:lumOff val="5000"/>
                </a:schemeClr>
              </a:solidFill>
              <a:latin typeface="Arial" pitchFamily="34" charset="0"/>
              <a:ea typeface="Times New Roman" pitchFamily="18" charset="0"/>
              <a:cs typeface="Arial" pitchFamily="34" charset="0"/>
            </a:endParaRPr>
          </a:p>
          <a:p>
            <a:pPr eaLnBrk="0" hangingPunct="0">
              <a:defRPr/>
            </a:pPr>
            <a:endParaRPr lang="ro-RO" b="1" dirty="0">
              <a:solidFill>
                <a:schemeClr val="tx1">
                  <a:lumMod val="95000"/>
                  <a:lumOff val="5000"/>
                </a:schemeClr>
              </a:solidFill>
              <a:latin typeface="Arial" pitchFamily="34" charset="0"/>
              <a:cs typeface="Arial" pitchFamily="34" charset="0"/>
            </a:endParaRPr>
          </a:p>
        </p:txBody>
      </p:sp>
      <p:sp>
        <p:nvSpPr>
          <p:cNvPr id="60419" name="TextBox 7"/>
          <p:cNvSpPr txBox="1">
            <a:spLocks noChangeArrowheads="1"/>
          </p:cNvSpPr>
          <p:nvPr/>
        </p:nvSpPr>
        <p:spPr bwMode="auto">
          <a:xfrm>
            <a:off x="1428750" y="642938"/>
            <a:ext cx="3714750" cy="369887"/>
          </a:xfrm>
          <a:prstGeom prst="rect">
            <a:avLst/>
          </a:prstGeom>
          <a:noFill/>
          <a:ln w="9525">
            <a:noFill/>
            <a:miter lim="800000"/>
            <a:headEnd/>
            <a:tailEnd/>
          </a:ln>
        </p:spPr>
        <p:txBody>
          <a:bodyPr>
            <a:spAutoFit/>
          </a:bodyPr>
          <a:lstStyle/>
          <a:p>
            <a:r>
              <a:rPr lang="ro-RO" b="1">
                <a:latin typeface="Constantia" pitchFamily="18" charset="0"/>
                <a:hlinkClick r:id="rId2"/>
              </a:rPr>
              <a:t>Fapte uimitoare </a:t>
            </a:r>
            <a:endParaRPr lang="ro-RO" b="1">
              <a:latin typeface="Constantia" pitchFamily="18" charset="0"/>
            </a:endParaRPr>
          </a:p>
        </p:txBody>
      </p:sp>
    </p:spTree>
  </p:cSld>
  <p:clrMapOvr>
    <a:masterClrMapping/>
  </p:clrMapOv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1"/>
          <p:cNvSpPr>
            <a:spLocks noChangeArrowheads="1"/>
          </p:cNvSpPr>
          <p:nvPr/>
        </p:nvSpPr>
        <p:spPr bwMode="auto">
          <a:xfrm>
            <a:off x="2214563" y="714375"/>
            <a:ext cx="2071687" cy="292100"/>
          </a:xfrm>
          <a:prstGeom prst="rect">
            <a:avLst/>
          </a:prstGeom>
          <a:solidFill>
            <a:schemeClr val="accent1">
              <a:lumMod val="40000"/>
              <a:lumOff val="60000"/>
            </a:schemeClr>
          </a:solidFill>
          <a:ln w="9525">
            <a:noFill/>
            <a:miter lim="800000"/>
            <a:headEnd/>
            <a:tailEnd/>
          </a:ln>
          <a:effectLst/>
        </p:spPr>
        <p:txBody>
          <a:bodyPr anchor="ctr">
            <a:spAutoFit/>
          </a:bodyPr>
          <a:lstStyle/>
          <a:p>
            <a:pPr>
              <a:defRPr/>
            </a:pPr>
            <a:r>
              <a:rPr lang="ro-RO" sz="1300" b="1" dirty="0">
                <a:solidFill>
                  <a:srgbClr val="FF6D00"/>
                </a:solidFill>
                <a:latin typeface="Georgia" pitchFamily="18" charset="0"/>
                <a:ea typeface="Calibri" pitchFamily="34" charset="0"/>
                <a:cs typeface="Arial" pitchFamily="34" charset="0"/>
                <a:hlinkClick r:id="rId2" tooltip="Adolescenta"/>
              </a:rPr>
              <a:t>Adolescenta</a:t>
            </a:r>
            <a:endParaRPr lang="ro-RO" b="1" dirty="0">
              <a:latin typeface="Arial" pitchFamily="34" charset="0"/>
              <a:cs typeface="Arial" pitchFamily="34" charset="0"/>
            </a:endParaRPr>
          </a:p>
        </p:txBody>
      </p:sp>
      <p:sp>
        <p:nvSpPr>
          <p:cNvPr id="61443" name="Rectangle 3"/>
          <p:cNvSpPr>
            <a:spLocks noChangeArrowheads="1"/>
          </p:cNvSpPr>
          <p:nvPr/>
        </p:nvSpPr>
        <p:spPr bwMode="auto">
          <a:xfrm>
            <a:off x="214313" y="1000125"/>
            <a:ext cx="4714875" cy="1600200"/>
          </a:xfrm>
          <a:prstGeom prst="rect">
            <a:avLst/>
          </a:prstGeom>
          <a:noFill/>
          <a:ln w="9525">
            <a:noFill/>
            <a:miter lim="800000"/>
            <a:headEnd/>
            <a:tailEnd/>
          </a:ln>
        </p:spPr>
        <p:txBody>
          <a:bodyPr anchor="ctr">
            <a:spAutoFit/>
          </a:bodyPr>
          <a:lstStyle/>
          <a:p>
            <a:r>
              <a:rPr lang="ro-RO" sz="1000" b="1">
                <a:solidFill>
                  <a:srgbClr val="497909"/>
                </a:solidFill>
                <a:latin typeface="Georgia" pitchFamily="18" charset="0"/>
                <a:ea typeface="Times New Roman" pitchFamily="18" charset="0"/>
                <a:hlinkClick r:id="rId3" tooltip="Adolescentul"/>
              </a:rPr>
              <a:t>Adolescentul</a:t>
            </a:r>
            <a:endParaRPr lang="ro-RO" sz="800" b="1">
              <a:ea typeface="Times New Roman" pitchFamily="18" charset="0"/>
            </a:endParaRPr>
          </a:p>
          <a:p>
            <a:pPr eaLnBrk="0" hangingPunct="0"/>
            <a:r>
              <a:rPr lang="ro-RO" sz="1000" b="1">
                <a:solidFill>
                  <a:srgbClr val="545454"/>
                </a:solidFill>
                <a:latin typeface="Verdana" pitchFamily="34" charset="0"/>
                <a:ea typeface="Times New Roman" pitchFamily="18" charset="0"/>
              </a:rPr>
              <a:t>Adolescentul va trece prin trei stadii de dezvoltare: adolescenta timpurie, mijlocie si tarzie. Adolescenta incepe cu pubertatea si se termina cu maturitatea (stadiul de adult). Se caracterizeaza printr-un salt in dezvoltarea fizica generala (inaltime, greutate, proportii) si mai ales prin cresterea si maturatia organelor genitale si aparitia caracterelor sexuale secundare.</a:t>
            </a:r>
            <a:endParaRPr lang="ro-RO" sz="800" b="1"/>
          </a:p>
          <a:p>
            <a:pPr eaLnBrk="0" hangingPunct="0"/>
            <a:endParaRPr lang="ro-RO" b="1"/>
          </a:p>
        </p:txBody>
      </p:sp>
      <p:sp>
        <p:nvSpPr>
          <p:cNvPr id="61444" name="Rectangle 4"/>
          <p:cNvSpPr>
            <a:spLocks noChangeArrowheads="1"/>
          </p:cNvSpPr>
          <p:nvPr/>
        </p:nvSpPr>
        <p:spPr bwMode="auto">
          <a:xfrm>
            <a:off x="2143125" y="4929188"/>
            <a:ext cx="6572250" cy="862012"/>
          </a:xfrm>
          <a:prstGeom prst="rect">
            <a:avLst/>
          </a:prstGeom>
          <a:noFill/>
          <a:ln w="9525">
            <a:noFill/>
            <a:miter lim="800000"/>
            <a:headEnd/>
            <a:tailEnd/>
          </a:ln>
        </p:spPr>
        <p:txBody>
          <a:bodyPr anchor="ctr">
            <a:spAutoFit/>
          </a:bodyPr>
          <a:lstStyle/>
          <a:p>
            <a:pPr algn="just"/>
            <a:r>
              <a:rPr lang="ro-RO" sz="800" b="1">
                <a:solidFill>
                  <a:srgbClr val="545454"/>
                </a:solidFill>
                <a:latin typeface="Calibri" pitchFamily="34" charset="0"/>
                <a:ea typeface="Times New Roman" pitchFamily="18" charset="0"/>
              </a:rPr>
              <a:t> </a:t>
            </a:r>
            <a:r>
              <a:rPr lang="ro-RO" sz="1000" b="1">
                <a:solidFill>
                  <a:srgbClr val="497909"/>
                </a:solidFill>
                <a:latin typeface="Georgia" pitchFamily="18" charset="0"/>
                <a:ea typeface="Times New Roman" pitchFamily="18" charset="0"/>
                <a:hlinkClick r:id="rId4" tooltip="Adolescenta"/>
              </a:rPr>
              <a:t>Adolescenta</a:t>
            </a:r>
            <a:endParaRPr lang="ro-RO" sz="800" b="1">
              <a:ea typeface="Times New Roman" pitchFamily="18" charset="0"/>
            </a:endParaRPr>
          </a:p>
          <a:p>
            <a:pPr algn="just" eaLnBrk="0" hangingPunct="0"/>
            <a:r>
              <a:rPr lang="ro-RO" sz="1000" b="1">
                <a:solidFill>
                  <a:srgbClr val="545454"/>
                </a:solidFill>
                <a:latin typeface="Verdana" pitchFamily="34" charset="0"/>
                <a:ea typeface="Times New Roman" pitchFamily="18" charset="0"/>
              </a:rPr>
              <a:t>Adolescenta va trece prin trei stadii de dezvoltare: adolescenta timpurie, mijlocie si tarzie. In aceste perioade adolescenta stabileste noi relatii cu semenii de ambele sexe, isi orgaizeaza si-si consolideaza o independenta emotionala fata de parinti si alti adulti. Se dezvolta intelectual si-si alcatuieste un sistem de valori civice.....</a:t>
            </a:r>
            <a:endParaRPr lang="ro-RO" b="1"/>
          </a:p>
        </p:txBody>
      </p:sp>
      <p:pic>
        <p:nvPicPr>
          <p:cNvPr id="70662" name="Picture 6" descr="http://t1.gstatic.com/images?q=tbn:QblJ6Vf0-KmmDM:http://www.crazyme.ro/adolescenta/ce_cum_dece/poze/adolescenta_mare.jpg&amp;t=1"/>
          <p:cNvPicPr>
            <a:picLocks noChangeAspect="1" noChangeArrowheads="1"/>
          </p:cNvPicPr>
          <p:nvPr/>
        </p:nvPicPr>
        <p:blipFill>
          <a:blip r:embed="rId5" cstate="print"/>
          <a:srcRect/>
          <a:stretch>
            <a:fillRect/>
          </a:stretch>
        </p:blipFill>
        <p:spPr bwMode="auto">
          <a:xfrm>
            <a:off x="2000232" y="2428868"/>
            <a:ext cx="3786214" cy="2214578"/>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ctrTitle"/>
          </p:nvPr>
        </p:nvSpPr>
        <p:spPr>
          <a:xfrm>
            <a:off x="428596" y="-714404"/>
            <a:ext cx="7851648" cy="1828800"/>
          </a:xfrm>
        </p:spPr>
        <p:txBody>
          <a:bodyPr/>
          <a:lstStyle/>
          <a:p>
            <a:pPr fontAlgn="auto">
              <a:spcAft>
                <a:spcPts val="0"/>
              </a:spcAft>
              <a:defRPr/>
            </a:pPr>
            <a:r>
              <a:rPr lang="en-US" sz="2800" dirty="0" err="1" smtClean="0"/>
              <a:t>Invata</a:t>
            </a:r>
            <a:r>
              <a:rPr lang="en-US" sz="2800" dirty="0" smtClean="0"/>
              <a:t> </a:t>
            </a:r>
            <a:r>
              <a:rPr lang="en-US" sz="2800" dirty="0" err="1" smtClean="0"/>
              <a:t>sa</a:t>
            </a:r>
            <a:r>
              <a:rPr lang="en-US" sz="2800" dirty="0" smtClean="0"/>
              <a:t> </a:t>
            </a:r>
            <a:r>
              <a:rPr lang="en-US" sz="2800" dirty="0" err="1" smtClean="0"/>
              <a:t>comunici</a:t>
            </a:r>
            <a:r>
              <a:rPr lang="en-US" sz="2800" dirty="0" smtClean="0"/>
              <a:t> cu </a:t>
            </a:r>
            <a:r>
              <a:rPr lang="en-US" sz="2800" dirty="0" err="1" smtClean="0"/>
              <a:t>adolescentul</a:t>
            </a:r>
            <a:r>
              <a:rPr lang="en-US" sz="2800" dirty="0" smtClean="0"/>
              <a:t> tau</a:t>
            </a:r>
            <a:r>
              <a:rPr lang="ro-RO" sz="2800" dirty="0" smtClean="0"/>
              <a:t/>
            </a:r>
            <a:br>
              <a:rPr lang="ro-RO" sz="2800" dirty="0" smtClean="0"/>
            </a:br>
            <a:endParaRPr lang="ro-RO" sz="2800" dirty="0"/>
          </a:p>
        </p:txBody>
      </p:sp>
      <p:sp>
        <p:nvSpPr>
          <p:cNvPr id="3" name="Subtitlu 2"/>
          <p:cNvSpPr>
            <a:spLocks noGrp="1"/>
          </p:cNvSpPr>
          <p:nvPr>
            <p:ph type="subTitle" idx="1"/>
          </p:nvPr>
        </p:nvSpPr>
        <p:spPr>
          <a:xfrm>
            <a:off x="142875" y="1143000"/>
            <a:ext cx="6896100" cy="5572125"/>
          </a:xfrm>
        </p:spPr>
        <p:txBody>
          <a:bodyPr>
            <a:normAutofit/>
          </a:bodyPr>
          <a:lstStyle/>
          <a:p>
            <a:pPr marR="0">
              <a:lnSpc>
                <a:spcPct val="80000"/>
              </a:lnSpc>
            </a:pPr>
            <a:r>
              <a:rPr lang="en-US" sz="1000" b="1" smtClean="0">
                <a:solidFill>
                  <a:schemeClr val="bg1"/>
                </a:solidFill>
              </a:rPr>
              <a:t>Cand ai un </a:t>
            </a:r>
            <a:r>
              <a:rPr lang="en-US" sz="1000" b="1" smtClean="0">
                <a:solidFill>
                  <a:schemeClr val="bg1"/>
                </a:solidFill>
                <a:hlinkClick r:id="rId2" tooltip="Posts tagged with copil"/>
              </a:rPr>
              <a:t>copil</a:t>
            </a:r>
            <a:r>
              <a:rPr lang="en-US" sz="1000" b="1" smtClean="0">
                <a:solidFill>
                  <a:schemeClr val="bg1"/>
                </a:solidFill>
              </a:rPr>
              <a:t> de crescut nu primesti si o carte de instructiuni. Daca ar fi existat asa ceva, sarcina de parinte ar fi fost mult mai usoara. Adolescenta reprezinta o adevarata provocare pentru orice parinte. Scopul acestui articol este de a ajuta sa privesti fiecare experienta cu calm si sa cladesti un pod de </a:t>
            </a:r>
            <a:r>
              <a:rPr lang="en-US" sz="1000" b="1" smtClean="0">
                <a:solidFill>
                  <a:schemeClr val="bg1"/>
                </a:solidFill>
                <a:hlinkClick r:id="rId3" tooltip="Posts tagged with comunicare"/>
              </a:rPr>
              <a:t>comunicare</a:t>
            </a:r>
            <a:r>
              <a:rPr lang="en-US" sz="1000" b="1" smtClean="0">
                <a:solidFill>
                  <a:schemeClr val="bg1"/>
                </a:solidFill>
              </a:rPr>
              <a:t> cu copilul tau</a:t>
            </a:r>
            <a:endParaRPr lang="ro-RO" sz="1000" b="1" smtClean="0">
              <a:solidFill>
                <a:schemeClr val="bg1"/>
              </a:solidFill>
            </a:endParaRPr>
          </a:p>
          <a:p>
            <a:pPr marR="0">
              <a:lnSpc>
                <a:spcPct val="80000"/>
              </a:lnSpc>
            </a:pPr>
            <a:r>
              <a:rPr lang="en-US" sz="1000" b="1" smtClean="0">
                <a:solidFill>
                  <a:schemeClr val="bg1"/>
                </a:solidFill>
              </a:rPr>
              <a:t>adolescent.</a:t>
            </a:r>
            <a:endParaRPr lang="ro-RO" sz="1000" b="1" smtClean="0">
              <a:solidFill>
                <a:schemeClr val="bg1"/>
              </a:solidFill>
            </a:endParaRPr>
          </a:p>
          <a:p>
            <a:pPr marR="0">
              <a:lnSpc>
                <a:spcPct val="80000"/>
              </a:lnSpc>
            </a:pPr>
            <a:r>
              <a:rPr lang="en-US" sz="1000" b="1" smtClean="0">
                <a:solidFill>
                  <a:schemeClr val="bg1"/>
                </a:solidFill>
              </a:rPr>
              <a:t>Pe parcursul cresterii, copilul trece prin mai multe etape. Adolescenta este doar una din acestea, o perioada in care orice cuvant al tau parca isi pierde sensul atunci cand il adresezi copilului aflat in pragul adolescentei. Nu este usor sa revigorezi comunicarea cu adolescentul dar este important sa incerci sa vorbesti cu el intrucat deciziile si alegerile pe care acesta le va face in aceasta perioada vor avea un impact vital in viitor.</a:t>
            </a:r>
            <a:endParaRPr lang="ro-RO" sz="1000" b="1" smtClean="0">
              <a:solidFill>
                <a:schemeClr val="bg1"/>
              </a:solidFill>
            </a:endParaRPr>
          </a:p>
          <a:p>
            <a:pPr marR="0">
              <a:lnSpc>
                <a:spcPct val="80000"/>
              </a:lnSpc>
            </a:pPr>
            <a:r>
              <a:rPr lang="en-US" sz="1000" b="1" smtClean="0">
                <a:solidFill>
                  <a:schemeClr val="bg1"/>
                </a:solidFill>
              </a:rPr>
              <a:t>Iata cateva sfaturi utile atunci cand interactionezi cu adolescentul:</a:t>
            </a:r>
            <a:endParaRPr lang="ro-RO" sz="1000" b="1" smtClean="0">
              <a:solidFill>
                <a:schemeClr val="bg1"/>
              </a:solidFill>
            </a:endParaRPr>
          </a:p>
          <a:p>
            <a:pPr marR="0">
              <a:lnSpc>
                <a:spcPct val="80000"/>
              </a:lnSpc>
            </a:pPr>
            <a:r>
              <a:rPr lang="en-US" sz="1000" b="1" smtClean="0">
                <a:solidFill>
                  <a:schemeClr val="bg1"/>
                </a:solidFill>
              </a:rPr>
              <a:t>1. Ai grija ce mesaj transmiti prin limbajul corpului</a:t>
            </a:r>
            <a:endParaRPr lang="ro-RO" sz="1000" b="1" smtClean="0">
              <a:solidFill>
                <a:schemeClr val="bg1"/>
              </a:solidFill>
            </a:endParaRPr>
          </a:p>
          <a:p>
            <a:pPr marR="0">
              <a:lnSpc>
                <a:spcPct val="80000"/>
              </a:lnSpc>
            </a:pPr>
            <a:r>
              <a:rPr lang="en-US" sz="1000" b="1" smtClean="0">
                <a:solidFill>
                  <a:schemeClr val="bg1"/>
                </a:solidFill>
              </a:rPr>
              <a:t>Felul in care te misti poate transmite foarte multe lucruri. Cand o persoana este obosita, are tendinta de a se tolani intr-ul fotoliu. Cand este manioasa, muschii fetei se incordeaza si ochii se fac foarte mici. Credeti sau nu, adolescentii interpreteaza foarte bine acest limbaj. Vei fi tradat de limbajul corpului atunci cand porti o conversatie cu ei. De aceea, incearca sa fii cinstit si deschis cu adolescentul. Evita sa stai tolanit in fotoliu, cu mainile incrucisate, cu privirea pierduta sau sa te misti in continuu in timp ce vorbesti cu acesta.</a:t>
            </a:r>
            <a:endParaRPr lang="ro-RO" sz="1000" b="1" smtClean="0">
              <a:solidFill>
                <a:schemeClr val="bg1"/>
              </a:solidFill>
            </a:endParaRPr>
          </a:p>
          <a:p>
            <a:pPr marR="0">
              <a:lnSpc>
                <a:spcPct val="80000"/>
              </a:lnSpc>
            </a:pPr>
            <a:r>
              <a:rPr lang="en-US" sz="1000" b="1" smtClean="0">
                <a:solidFill>
                  <a:schemeClr val="bg1"/>
                </a:solidFill>
              </a:rPr>
              <a:t> </a:t>
            </a:r>
            <a:endParaRPr lang="ro-RO" sz="1000" b="1" smtClean="0">
              <a:solidFill>
                <a:schemeClr val="bg1"/>
              </a:solidFill>
            </a:endParaRPr>
          </a:p>
          <a:p>
            <a:pPr marR="0">
              <a:lnSpc>
                <a:spcPct val="80000"/>
              </a:lnSpc>
            </a:pPr>
            <a:r>
              <a:rPr lang="en-US" sz="1000" b="1" smtClean="0">
                <a:solidFill>
                  <a:schemeClr val="bg1"/>
                </a:solidFill>
              </a:rPr>
              <a:t>2. Priveste-l in ochi</a:t>
            </a:r>
            <a:endParaRPr lang="ro-RO" sz="1000" b="1" smtClean="0">
              <a:solidFill>
                <a:schemeClr val="bg1"/>
              </a:solidFill>
            </a:endParaRPr>
          </a:p>
          <a:p>
            <a:pPr marR="0">
              <a:lnSpc>
                <a:spcPct val="80000"/>
              </a:lnSpc>
            </a:pPr>
            <a:r>
              <a:rPr lang="en-US" sz="1000" b="1" smtClean="0">
                <a:solidFill>
                  <a:schemeClr val="bg1"/>
                </a:solidFill>
              </a:rPr>
              <a:t>Cand nu privesti in ochi persoana cu care vorbesti inseamna fie ca ascunzi ceva, fie nu esti interesat de loc de discutie. Adolescentii au tendinta de a se inchide in ei insisi atunci cand simt ca nu sunt ascultati. Ofera-i adolescentului atentia de care are nevoie. Ii vei demonstra ca iti pasa de el.</a:t>
            </a:r>
            <a:endParaRPr lang="ro-RO" sz="1000" b="1" smtClean="0">
              <a:solidFill>
                <a:schemeClr val="bg1"/>
              </a:solidFill>
            </a:endParaRPr>
          </a:p>
          <a:p>
            <a:pPr marR="0">
              <a:lnSpc>
                <a:spcPct val="80000"/>
              </a:lnSpc>
            </a:pPr>
            <a:r>
              <a:rPr lang="en-US" sz="1000" b="1" smtClean="0">
                <a:solidFill>
                  <a:schemeClr val="bg1"/>
                </a:solidFill>
              </a:rPr>
              <a:t>3. Controleaza-ti emotiile</a:t>
            </a:r>
            <a:endParaRPr lang="ro-RO" sz="1000" b="1" smtClean="0">
              <a:solidFill>
                <a:schemeClr val="bg1"/>
              </a:solidFill>
            </a:endParaRPr>
          </a:p>
          <a:p>
            <a:pPr marR="0">
              <a:lnSpc>
                <a:spcPct val="80000"/>
              </a:lnSpc>
            </a:pPr>
            <a:r>
              <a:rPr lang="en-US" sz="1000" b="1" smtClean="0">
                <a:solidFill>
                  <a:schemeClr val="bg1"/>
                </a:solidFill>
              </a:rPr>
              <a:t>Nu uita ca si tu ai fost un adolescent. Unele din lucrurile pe care le-ai spus parintilor li s-au parut la acea vreme adevarate drame. Uneori adolescentii intind coarda mai mult decat trebuie. Nu te enerva in acele momente. Ei tocmai aceasta reactie vor sa o obtina. In schimb, inspira adanc si ignora. Fa exact opusul reactiei pe care o asteapta adolescentul.</a:t>
            </a:r>
            <a:endParaRPr lang="ro-RO" sz="1000" b="1" smtClean="0">
              <a:solidFill>
                <a:schemeClr val="bg1"/>
              </a:solidFill>
            </a:endParaRPr>
          </a:p>
          <a:p>
            <a:pPr marR="0">
              <a:lnSpc>
                <a:spcPct val="80000"/>
              </a:lnSpc>
            </a:pPr>
            <a:r>
              <a:rPr lang="en-US" sz="1000" b="1" smtClean="0">
                <a:solidFill>
                  <a:schemeClr val="bg1"/>
                </a:solidFill>
              </a:rPr>
              <a:t>4. Intreaba-l cum si-a petrecut ziua</a:t>
            </a:r>
            <a:endParaRPr lang="ro-RO" sz="1000" b="1" smtClean="0">
              <a:solidFill>
                <a:schemeClr val="bg1"/>
              </a:solidFill>
            </a:endParaRPr>
          </a:p>
          <a:p>
            <a:pPr marR="0">
              <a:lnSpc>
                <a:spcPct val="80000"/>
              </a:lnSpc>
            </a:pPr>
            <a:r>
              <a:rPr lang="en-US" sz="1000" b="1" smtClean="0">
                <a:solidFill>
                  <a:schemeClr val="bg1"/>
                </a:solidFill>
              </a:rPr>
              <a:t>Aceasta tehnica se aplica si in cazul sotiilor. Chiar daca raspunsul va fi unul monosilabic “Bine”, ii vei arata ca tii la el, ca esti interesat de lucrurile pe care le face si care ii plac.</a:t>
            </a:r>
            <a:endParaRPr lang="ro-RO" sz="1000" b="1" smtClean="0">
              <a:solidFill>
                <a:schemeClr val="bg1"/>
              </a:solidFill>
            </a:endParaRPr>
          </a:p>
          <a:p>
            <a:pPr marR="0">
              <a:lnSpc>
                <a:spcPct val="80000"/>
              </a:lnSpc>
            </a:pPr>
            <a:r>
              <a:rPr lang="en-US" sz="1000" b="1" smtClean="0">
                <a:solidFill>
                  <a:schemeClr val="bg1"/>
                </a:solidFill>
              </a:rPr>
              <a:t>5. Fii sincer cu el</a:t>
            </a:r>
            <a:endParaRPr lang="ro-RO" sz="1000" b="1" smtClean="0">
              <a:solidFill>
                <a:schemeClr val="bg1"/>
              </a:solidFill>
            </a:endParaRPr>
          </a:p>
          <a:p>
            <a:pPr marR="0">
              <a:lnSpc>
                <a:spcPct val="80000"/>
              </a:lnSpc>
            </a:pPr>
            <a:r>
              <a:rPr lang="en-US" sz="1000" b="1" smtClean="0">
                <a:solidFill>
                  <a:schemeClr val="bg1"/>
                </a:solidFill>
              </a:rPr>
              <a:t>Daca nu intelegi situatia despre care vorbeste, spune-i. Copiii stiu cand esti sincer. Discuta cu acesta pana iti faci o idee despre subiect. Adolescentul nu se va supara sa iti dea detalii daca vede ca esti interesat.</a:t>
            </a:r>
            <a:endParaRPr lang="ro-RO" sz="1000" b="1" smtClean="0">
              <a:solidFill>
                <a:schemeClr val="bg1"/>
              </a:solidFill>
            </a:endParaRPr>
          </a:p>
          <a:p>
            <a:pPr marR="0">
              <a:lnSpc>
                <a:spcPct val="80000"/>
              </a:lnSpc>
            </a:pPr>
            <a:r>
              <a:rPr lang="en-US" sz="1000" b="1" smtClean="0">
                <a:solidFill>
                  <a:schemeClr val="bg1"/>
                </a:solidFill>
              </a:rPr>
              <a:t>6. Ofera-i dreptul la intimitate</a:t>
            </a:r>
            <a:endParaRPr lang="ro-RO" sz="1000" b="1" smtClean="0">
              <a:solidFill>
                <a:schemeClr val="bg1"/>
              </a:solidFill>
            </a:endParaRPr>
          </a:p>
          <a:p>
            <a:pPr marR="0">
              <a:lnSpc>
                <a:spcPct val="80000"/>
              </a:lnSpc>
            </a:pPr>
            <a:r>
              <a:rPr lang="en-US" sz="1000" b="1" smtClean="0">
                <a:solidFill>
                  <a:schemeClr val="bg1"/>
                </a:solidFill>
              </a:rPr>
              <a:t>Acesta este un subiect delicat. Tu iti cunosti cel mai bine copilul si stii unde sa tragi linie. Adolescentii pretuiesc timpul petrecut singuri. Desi nu esti de acord cu lacate puse la usi, arata respect ciocanind inainte de a intra in camera adolescentului. Daca nu vor sa vorbeasca despre o anumita situatie de la scoala, asteapta pana sunt pregatiti.</a:t>
            </a:r>
            <a:endParaRPr lang="ro-RO" sz="1000" b="1" smtClean="0">
              <a:solidFill>
                <a:schemeClr val="bg1"/>
              </a:solidFill>
            </a:endParaRPr>
          </a:p>
          <a:p>
            <a:pPr marR="0">
              <a:lnSpc>
                <a:spcPct val="80000"/>
              </a:lnSpc>
            </a:pPr>
            <a:r>
              <a:rPr lang="en-US" sz="1000" b="1" smtClean="0">
                <a:solidFill>
                  <a:schemeClr val="bg1"/>
                </a:solidFill>
              </a:rPr>
              <a:t>A fi parintele unui adolescent necesita multa rabdare, vointa de a fi vulnerabil si multa, multa </a:t>
            </a:r>
            <a:r>
              <a:rPr lang="en-US" sz="1000" b="1" smtClean="0">
                <a:solidFill>
                  <a:schemeClr val="bg1"/>
                </a:solidFill>
                <a:hlinkClick r:id="rId4" tooltip="Posts tagged with iubire"/>
              </a:rPr>
              <a:t>iubire</a:t>
            </a:r>
            <a:r>
              <a:rPr lang="en-US" sz="1000" b="1" smtClean="0">
                <a:solidFill>
                  <a:schemeClr val="bg1"/>
                </a:solidFill>
              </a:rPr>
              <a:t>. Vei face greseli dar nu inceta sa vorbesti cu adolescentul tau.</a:t>
            </a:r>
            <a:endParaRPr lang="ro-RO" sz="1000" b="1" smtClean="0">
              <a:solidFill>
                <a:schemeClr val="bg1"/>
              </a:solidFill>
            </a:endParaRPr>
          </a:p>
          <a:p>
            <a:pPr marR="0">
              <a:lnSpc>
                <a:spcPct val="80000"/>
              </a:lnSpc>
            </a:pPr>
            <a:r>
              <a:rPr lang="ro-RO" sz="1000" b="1" smtClean="0">
                <a:solidFill>
                  <a:schemeClr val="bg1"/>
                </a:solidFill>
              </a:rPr>
              <a:t> </a:t>
            </a:r>
          </a:p>
          <a:p>
            <a:pPr marR="0">
              <a:lnSpc>
                <a:spcPct val="80000"/>
              </a:lnSpc>
            </a:pPr>
            <a:endParaRPr lang="ro-RO" sz="1000" b="1" smtClean="0">
              <a:solidFill>
                <a:schemeClr val="bg1"/>
              </a:solidFill>
            </a:endParaRPr>
          </a:p>
        </p:txBody>
      </p:sp>
      <p:pic>
        <p:nvPicPr>
          <p:cNvPr id="62468" name="Imagine 3" descr="adolescenti"/>
          <p:cNvPicPr>
            <a:picLocks noChangeAspect="1" noChangeArrowheads="1"/>
          </p:cNvPicPr>
          <p:nvPr/>
        </p:nvPicPr>
        <p:blipFill>
          <a:blip r:embed="rId5" cstate="print"/>
          <a:srcRect/>
          <a:stretch>
            <a:fillRect/>
          </a:stretch>
        </p:blipFill>
        <p:spPr bwMode="auto">
          <a:xfrm>
            <a:off x="7000875" y="2286000"/>
            <a:ext cx="2000250" cy="28575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490" name="Picture 2" descr="http://i0.data.babyonline.ro/B52A411544B7109F7B6A9AF5034C1C452/familie-home.jpg"/>
          <p:cNvPicPr>
            <a:picLocks noChangeAspect="1" noChangeArrowheads="1"/>
          </p:cNvPicPr>
          <p:nvPr/>
        </p:nvPicPr>
        <p:blipFill>
          <a:blip r:embed="rId2" cstate="print"/>
          <a:srcRect/>
          <a:stretch>
            <a:fillRect/>
          </a:stretch>
        </p:blipFill>
        <p:spPr bwMode="auto">
          <a:xfrm>
            <a:off x="2214563" y="2357438"/>
            <a:ext cx="6643687" cy="3929062"/>
          </a:xfrm>
          <a:prstGeom prst="rect">
            <a:avLst/>
          </a:prstGeom>
          <a:noFill/>
          <a:ln w="9525">
            <a:noFill/>
            <a:miter lim="800000"/>
            <a:headEnd/>
            <a:tailEnd/>
          </a:ln>
        </p:spPr>
      </p:pic>
      <p:sp>
        <p:nvSpPr>
          <p:cNvPr id="63491" name="CasetăText 7"/>
          <p:cNvSpPr txBox="1">
            <a:spLocks noChangeArrowheads="1"/>
          </p:cNvSpPr>
          <p:nvPr/>
        </p:nvSpPr>
        <p:spPr bwMode="auto">
          <a:xfrm>
            <a:off x="214313" y="857250"/>
            <a:ext cx="8572500" cy="1446213"/>
          </a:xfrm>
          <a:prstGeom prst="rect">
            <a:avLst/>
          </a:prstGeom>
          <a:noFill/>
          <a:ln w="9525">
            <a:noFill/>
            <a:miter lim="800000"/>
            <a:headEnd/>
            <a:tailEnd/>
          </a:ln>
        </p:spPr>
        <p:txBody>
          <a:bodyPr>
            <a:spAutoFit/>
          </a:bodyPr>
          <a:lstStyle/>
          <a:p>
            <a:r>
              <a:rPr lang="ro-RO" sz="1100" b="1">
                <a:latin typeface="Constantia" pitchFamily="18" charset="0"/>
              </a:rPr>
              <a:t>Am fost obisnuiti de mici ca familia ideala sa insemne o mamica gospodina, un tata care lucreaza pana tarziu, doi-trei copii, un catel, cativa verisori care vin in vizita, vacante la bunici si duminici la masa in sufragerie. </a:t>
            </a:r>
            <a:br>
              <a:rPr lang="ro-RO" sz="1100" b="1">
                <a:latin typeface="Constantia" pitchFamily="18" charset="0"/>
              </a:rPr>
            </a:br>
            <a:r>
              <a:rPr lang="ro-RO" sz="1100" b="1">
                <a:latin typeface="Constantia" pitchFamily="18" charset="0"/>
              </a:rPr>
              <a:t/>
            </a:r>
            <a:br>
              <a:rPr lang="ro-RO" sz="1100" b="1">
                <a:latin typeface="Constantia" pitchFamily="18" charset="0"/>
              </a:rPr>
            </a:br>
            <a:r>
              <a:rPr lang="ro-RO" sz="1100" b="1">
                <a:latin typeface="Constantia" pitchFamily="18" charset="0"/>
              </a:rPr>
              <a:t>In zilele noastre, „familie“ inseamna o femeie care incearca - si reuseste! - sa castige cat barbatul, sa fie moderna si sexy, un barbat care vorbeste incontinuu la telefon si lucreaza weekend de weekend, eventual un copil crescut de o bona bine platita, verisori care au emigrat, vacante pe credit si duminici la cumparaturi.</a:t>
            </a:r>
            <a:br>
              <a:rPr lang="ro-RO" sz="1100" b="1">
                <a:latin typeface="Constantia" pitchFamily="18" charset="0"/>
              </a:rPr>
            </a:br>
            <a:r>
              <a:rPr lang="ro-RO" sz="1100" b="1">
                <a:latin typeface="Constantia" pitchFamily="18" charset="0"/>
              </a:rPr>
              <a:t/>
            </a:r>
            <a:br>
              <a:rPr lang="ro-RO" sz="1100" b="1">
                <a:latin typeface="Constantia" pitchFamily="18" charset="0"/>
              </a:rPr>
            </a:br>
            <a:endParaRPr lang="ro-RO" sz="1100" b="1">
              <a:latin typeface="Constantia" pitchFamily="18" charset="0"/>
            </a:endParaRPr>
          </a:p>
        </p:txBody>
      </p:sp>
      <p:sp>
        <p:nvSpPr>
          <p:cNvPr id="63492" name="CasetăText 8"/>
          <p:cNvSpPr txBox="1">
            <a:spLocks noChangeArrowheads="1"/>
          </p:cNvSpPr>
          <p:nvPr/>
        </p:nvSpPr>
        <p:spPr bwMode="auto">
          <a:xfrm>
            <a:off x="2143125" y="285750"/>
            <a:ext cx="3286125" cy="369888"/>
          </a:xfrm>
          <a:prstGeom prst="rect">
            <a:avLst/>
          </a:prstGeom>
          <a:noFill/>
          <a:ln w="9525">
            <a:noFill/>
            <a:miter lim="800000"/>
            <a:headEnd/>
            <a:tailEnd/>
          </a:ln>
        </p:spPr>
        <p:txBody>
          <a:bodyPr>
            <a:spAutoFit/>
          </a:bodyPr>
          <a:lstStyle/>
          <a:p>
            <a:r>
              <a:rPr lang="ro-RO" b="1" i="1">
                <a:solidFill>
                  <a:srgbClr val="FF0000"/>
                </a:solidFill>
                <a:latin typeface="Constantia" pitchFamily="18" charset="0"/>
              </a:rPr>
              <a:t>Familia perfecta…</a:t>
            </a:r>
          </a:p>
        </p:txBody>
      </p:sp>
      <p:sp>
        <p:nvSpPr>
          <p:cNvPr id="63493" name="CasetăText 9"/>
          <p:cNvSpPr txBox="1">
            <a:spLocks noChangeArrowheads="1"/>
          </p:cNvSpPr>
          <p:nvPr/>
        </p:nvSpPr>
        <p:spPr bwMode="auto">
          <a:xfrm>
            <a:off x="714375" y="2571750"/>
            <a:ext cx="3500438" cy="3970338"/>
          </a:xfrm>
          <a:prstGeom prst="rect">
            <a:avLst/>
          </a:prstGeom>
          <a:noFill/>
          <a:ln w="9525">
            <a:noFill/>
            <a:miter lim="800000"/>
            <a:headEnd/>
            <a:tailEnd/>
          </a:ln>
        </p:spPr>
        <p:txBody>
          <a:bodyPr>
            <a:spAutoFit/>
          </a:bodyPr>
          <a:lstStyle/>
          <a:p>
            <a:r>
              <a:rPr lang="ro-RO" sz="1200" b="1">
                <a:solidFill>
                  <a:schemeClr val="bg1"/>
                </a:solidFill>
                <a:latin typeface="Constantia" pitchFamily="18" charset="0"/>
              </a:rPr>
              <a:t>Familia perfecta are copii perfecti</a:t>
            </a:r>
            <a:br>
              <a:rPr lang="ro-RO" sz="1200" b="1">
                <a:solidFill>
                  <a:schemeClr val="bg1"/>
                </a:solidFill>
                <a:latin typeface="Constantia" pitchFamily="18" charset="0"/>
              </a:rPr>
            </a:br>
            <a:r>
              <a:rPr lang="ro-RO" sz="1200" b="1">
                <a:solidFill>
                  <a:schemeClr val="bg1"/>
                </a:solidFill>
                <a:latin typeface="Constantia" pitchFamily="18" charset="0"/>
              </a:rPr>
              <a:t>Copiii lor sunt manierati, sportivi si talentati la arte, sunt precoce si merita tot ce e mai bun. In realitate, multi copii iau note de 7 (sau calificativul „bine“), uita sa se spele pe maini, lenevesc la televizor, sunt galagiosi, dar sunt cei mai frumosi, in ochii mamei si ai tatalui. Parintii imperfecti se bucura de copii asa cum sunt si rad cu pofta cand fetita deseneaza cu pixul pe rochita. </a:t>
            </a:r>
            <a:br>
              <a:rPr lang="ro-RO" sz="1200" b="1">
                <a:solidFill>
                  <a:schemeClr val="bg1"/>
                </a:solidFill>
                <a:latin typeface="Constantia" pitchFamily="18" charset="0"/>
              </a:rPr>
            </a:br>
            <a:r>
              <a:rPr lang="ro-RO" sz="1200" b="1">
                <a:solidFill>
                  <a:schemeClr val="bg1"/>
                </a:solidFill>
                <a:latin typeface="Constantia" pitchFamily="18" charset="0"/>
              </a:rPr>
              <a:t/>
            </a:r>
            <a:br>
              <a:rPr lang="ro-RO" sz="1200" b="1">
                <a:solidFill>
                  <a:schemeClr val="bg1"/>
                </a:solidFill>
                <a:latin typeface="Constantia" pitchFamily="18" charset="0"/>
              </a:rPr>
            </a:br>
            <a:r>
              <a:rPr lang="ro-RO" sz="1200" b="1">
                <a:solidFill>
                  <a:schemeClr val="bg1"/>
                </a:solidFill>
                <a:latin typeface="Constantia" pitchFamily="18" charset="0"/>
              </a:rPr>
              <a:t>Parintii perfecti nu vorbesc niciodata urat in fata copiilor si le fac morala cate o ora atunci cand vin cu „achizitii“ verbale mai deocheate auzite la scoala. In familia imperfecta, mama mai scapa cate un cuvant „interzis“ cand se strica aspiratorul, iar copiii rad in hohote pentru ca deja stiu despre ce e vorba, ca le-a explicat tata data trecuta.</a:t>
            </a:r>
            <a:br>
              <a:rPr lang="ro-RO" sz="1200" b="1">
                <a:solidFill>
                  <a:schemeClr val="bg1"/>
                </a:solidFill>
                <a:latin typeface="Constantia" pitchFamily="18" charset="0"/>
              </a:rPr>
            </a:br>
            <a:r>
              <a:rPr lang="ro-RO" sz="1200" b="1">
                <a:solidFill>
                  <a:schemeClr val="bg1"/>
                </a:solidFill>
                <a:latin typeface="Constantia" pitchFamily="18" charset="0"/>
              </a:rPr>
              <a:t/>
            </a:r>
            <a:br>
              <a:rPr lang="ro-RO" sz="1200" b="1">
                <a:solidFill>
                  <a:schemeClr val="bg1"/>
                </a:solidFill>
                <a:latin typeface="Constantia" pitchFamily="18" charset="0"/>
              </a:rPr>
            </a:br>
            <a:endParaRPr lang="ro-RO" sz="1200" b="1">
              <a:solidFill>
                <a:schemeClr val="bg1"/>
              </a:solidFill>
              <a:latin typeface="Constantia" pitchFamily="18" charset="0"/>
            </a:endParaRPr>
          </a:p>
        </p:txBody>
      </p:sp>
    </p:spTree>
  </p:cSld>
  <p:clrMapOvr>
    <a:masterClrMapping/>
  </p:clrMapOv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lu 1"/>
          <p:cNvSpPr>
            <a:spLocks noGrp="1"/>
          </p:cNvSpPr>
          <p:nvPr>
            <p:ph type="title" idx="4294967295"/>
          </p:nvPr>
        </p:nvSpPr>
        <p:spPr>
          <a:xfrm>
            <a:off x="0" y="1928813"/>
            <a:ext cx="2212975" cy="2000250"/>
          </a:xfrm>
        </p:spPr>
        <p:txBody>
          <a:bodyPr/>
          <a:lstStyle/>
          <a:p>
            <a:r>
              <a:rPr lang="es-ES" smtClean="0"/>
              <a:t/>
            </a:r>
            <a:br>
              <a:rPr lang="es-ES" smtClean="0"/>
            </a:br>
            <a:endParaRPr lang="ro-RO" smtClean="0"/>
          </a:p>
        </p:txBody>
      </p:sp>
      <p:pic>
        <p:nvPicPr>
          <p:cNvPr id="64515" name="Imagine 8" descr="IMG_4197.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64516" name="CasetăText 10"/>
          <p:cNvSpPr txBox="1">
            <a:spLocks noChangeArrowheads="1"/>
          </p:cNvSpPr>
          <p:nvPr/>
        </p:nvSpPr>
        <p:spPr bwMode="auto">
          <a:xfrm>
            <a:off x="1071563" y="1643063"/>
            <a:ext cx="4357687" cy="369887"/>
          </a:xfrm>
          <a:prstGeom prst="rect">
            <a:avLst/>
          </a:prstGeom>
          <a:noFill/>
          <a:ln w="9525">
            <a:noFill/>
            <a:miter lim="800000"/>
            <a:headEnd/>
            <a:tailEnd/>
          </a:ln>
        </p:spPr>
        <p:txBody>
          <a:bodyPr>
            <a:spAutoFit/>
          </a:bodyPr>
          <a:lstStyle/>
          <a:p>
            <a:r>
              <a:rPr lang="ro-RO" b="1" i="1" u="sng">
                <a:solidFill>
                  <a:schemeClr val="bg1"/>
                </a:solidFill>
                <a:latin typeface="Constantia" pitchFamily="18" charset="0"/>
              </a:rPr>
              <a:t>Familia perfecta are copii perfecti</a:t>
            </a:r>
            <a:endParaRPr lang="ro-RO" i="1" u="sng">
              <a:latin typeface="Constantia" pitchFamily="18" charset="0"/>
            </a:endParaRPr>
          </a:p>
        </p:txBody>
      </p:sp>
      <p:sp>
        <p:nvSpPr>
          <p:cNvPr id="64517" name="CasetăText 11"/>
          <p:cNvSpPr txBox="1">
            <a:spLocks noChangeArrowheads="1"/>
          </p:cNvSpPr>
          <p:nvPr/>
        </p:nvSpPr>
        <p:spPr bwMode="auto">
          <a:xfrm>
            <a:off x="2571750" y="5286375"/>
            <a:ext cx="1428750" cy="646113"/>
          </a:xfrm>
          <a:prstGeom prst="rect">
            <a:avLst/>
          </a:prstGeom>
          <a:noFill/>
          <a:ln w="9525">
            <a:noFill/>
            <a:miter lim="800000"/>
            <a:headEnd/>
            <a:tailEnd/>
          </a:ln>
        </p:spPr>
        <p:txBody>
          <a:bodyPr>
            <a:spAutoFit/>
          </a:bodyPr>
          <a:lstStyle/>
          <a:p>
            <a:r>
              <a:rPr lang="ro-RO" b="1">
                <a:latin typeface="Constantia" pitchFamily="18" charset="0"/>
              </a:rPr>
              <a:t>Sfarsit…</a:t>
            </a:r>
          </a:p>
          <a:p>
            <a:endParaRPr lang="ro-RO" b="1">
              <a:latin typeface="Constantia" pitchFamily="18" charset="0"/>
            </a:endParaRP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a:xfrm>
            <a:off x="500034" y="357166"/>
            <a:ext cx="7772400" cy="1362456"/>
          </a:xfrm>
        </p:spPr>
        <p:txBody>
          <a:bodyPr/>
          <a:lstStyle/>
          <a:p>
            <a:pPr fontAlgn="auto">
              <a:spcAft>
                <a:spcPts val="0"/>
              </a:spcAft>
              <a:defRPr/>
            </a:pPr>
            <a:r>
              <a:rPr lang="ro-RO" sz="2400" smtClean="0">
                <a:solidFill>
                  <a:schemeClr val="accent1">
                    <a:lumMod val="75000"/>
                  </a:schemeClr>
                </a:solidFill>
              </a:rPr>
              <a:t>Reproducerea si organele reproductive </a:t>
            </a:r>
            <a:r>
              <a:rPr lang="ro-RO" sz="6000" smtClean="0">
                <a:solidFill>
                  <a:schemeClr val="bg1">
                    <a:lumMod val="95000"/>
                    <a:lumOff val="5000"/>
                  </a:schemeClr>
                </a:solidFill>
              </a:rPr>
              <a:t/>
            </a:r>
            <a:br>
              <a:rPr lang="ro-RO" sz="6000" smtClean="0">
                <a:solidFill>
                  <a:schemeClr val="bg1">
                    <a:lumMod val="95000"/>
                    <a:lumOff val="5000"/>
                  </a:schemeClr>
                </a:solidFill>
              </a:rPr>
            </a:br>
            <a:endParaRPr lang="ro-RO"/>
          </a:p>
        </p:txBody>
      </p:sp>
      <p:sp>
        <p:nvSpPr>
          <p:cNvPr id="3" name="Substituent text 2"/>
          <p:cNvSpPr>
            <a:spLocks noGrp="1"/>
          </p:cNvSpPr>
          <p:nvPr>
            <p:ph type="body" idx="1"/>
          </p:nvPr>
        </p:nvSpPr>
        <p:spPr>
          <a:xfrm>
            <a:off x="0" y="1000125"/>
            <a:ext cx="6500813" cy="2786063"/>
          </a:xfrm>
        </p:spPr>
        <p:txBody>
          <a:bodyPr>
            <a:noAutofit/>
          </a:bodyPr>
          <a:lstStyle/>
          <a:p>
            <a:pPr fontAlgn="auto">
              <a:spcAft>
                <a:spcPts val="0"/>
              </a:spcAft>
              <a:buClr>
                <a:schemeClr val="accent3"/>
              </a:buClr>
              <a:buFont typeface="Wingdings 2"/>
              <a:buNone/>
              <a:defRPr/>
            </a:pPr>
            <a:r>
              <a:rPr lang="ro-RO" sz="900" b="1" dirty="0" smtClean="0">
                <a:solidFill>
                  <a:schemeClr val="bg1">
                    <a:lumMod val="95000"/>
                    <a:lumOff val="5000"/>
                  </a:schemeClr>
                </a:solidFill>
              </a:rPr>
              <a:t>Este o </a:t>
            </a:r>
            <a:r>
              <a:rPr lang="ro-RO" sz="900" b="1" dirty="0" err="1" smtClean="0">
                <a:solidFill>
                  <a:schemeClr val="bg1">
                    <a:lumMod val="95000"/>
                    <a:lumOff val="5000"/>
                  </a:schemeClr>
                </a:solidFill>
              </a:rPr>
              <a:t>functie</a:t>
            </a:r>
            <a:r>
              <a:rPr lang="ro-RO" sz="900" b="1" dirty="0" smtClean="0">
                <a:solidFill>
                  <a:schemeClr val="bg1">
                    <a:lumMod val="95000"/>
                    <a:lumOff val="5000"/>
                  </a:schemeClr>
                </a:solidFill>
              </a:rPr>
              <a:t> fundamentala a </a:t>
            </a:r>
            <a:r>
              <a:rPr lang="ro-RO" sz="900" b="1" dirty="0" err="1" smtClean="0">
                <a:solidFill>
                  <a:schemeClr val="bg1">
                    <a:lumMod val="95000"/>
                    <a:lumOff val="5000"/>
                  </a:schemeClr>
                </a:solidFill>
              </a:rPr>
              <a:t>oricarei</a:t>
            </a:r>
            <a:r>
              <a:rPr lang="ro-RO" sz="900" b="1" dirty="0" smtClean="0">
                <a:solidFill>
                  <a:schemeClr val="bg1">
                    <a:lumMod val="95000"/>
                    <a:lumOff val="5000"/>
                  </a:schemeClr>
                </a:solidFill>
              </a:rPr>
              <a:t> </a:t>
            </a:r>
            <a:r>
              <a:rPr lang="ro-RO" sz="900" b="1" dirty="0" err="1" smtClean="0">
                <a:solidFill>
                  <a:schemeClr val="bg1">
                    <a:lumMod val="95000"/>
                    <a:lumOff val="5000"/>
                  </a:schemeClr>
                </a:solidFill>
              </a:rPr>
              <a:t>fiinte</a:t>
            </a:r>
            <a:r>
              <a:rPr lang="ro-RO" sz="900" b="1" dirty="0" smtClean="0">
                <a:solidFill>
                  <a:schemeClr val="bg1">
                    <a:lumMod val="95000"/>
                    <a:lumOff val="5000"/>
                  </a:schemeClr>
                </a:solidFill>
              </a:rPr>
              <a:t>, prin care se asigura continuarea speciei si transmiterea la </a:t>
            </a:r>
            <a:r>
              <a:rPr lang="ro-RO" sz="900" b="1" dirty="0" err="1" smtClean="0">
                <a:solidFill>
                  <a:schemeClr val="bg1">
                    <a:lumMod val="95000"/>
                    <a:lumOff val="5000"/>
                  </a:schemeClr>
                </a:solidFill>
              </a:rPr>
              <a:t>urmasi</a:t>
            </a:r>
            <a:r>
              <a:rPr lang="ro-RO" sz="900" b="1" dirty="0" smtClean="0">
                <a:solidFill>
                  <a:schemeClr val="bg1">
                    <a:lumMod val="95000"/>
                    <a:lumOff val="5000"/>
                  </a:schemeClr>
                </a:solidFill>
              </a:rPr>
              <a:t> a caracterelor ereditare.</a:t>
            </a:r>
            <a:br>
              <a:rPr lang="ro-RO" sz="900" b="1" dirty="0" smtClean="0">
                <a:solidFill>
                  <a:schemeClr val="bg1">
                    <a:lumMod val="95000"/>
                    <a:lumOff val="5000"/>
                  </a:schemeClr>
                </a:solidFill>
              </a:rPr>
            </a:br>
            <a:r>
              <a:rPr lang="ro-RO" sz="900" b="1" dirty="0" smtClean="0">
                <a:solidFill>
                  <a:schemeClr val="bg1">
                    <a:lumMod val="95000"/>
                    <a:lumOff val="5000"/>
                  </a:schemeClr>
                </a:solidFill>
              </a:rPr>
              <a:t>Pentru om este caracteristica </a:t>
            </a:r>
            <a:r>
              <a:rPr lang="ro-RO" sz="900" b="1" i="1" dirty="0" smtClean="0">
                <a:solidFill>
                  <a:schemeClr val="bg1">
                    <a:lumMod val="95000"/>
                    <a:lumOff val="5000"/>
                  </a:schemeClr>
                </a:solidFill>
              </a:rPr>
              <a:t>reproducerea sexuata</a:t>
            </a:r>
            <a:r>
              <a:rPr lang="ro-RO" sz="900" b="1" dirty="0" smtClean="0">
                <a:solidFill>
                  <a:schemeClr val="bg1">
                    <a:lumMod val="95000"/>
                    <a:lumOff val="5000"/>
                  </a:schemeClr>
                </a:solidFill>
              </a:rPr>
              <a:t>, caracterizata prin unirea la procesul </a:t>
            </a:r>
            <a:r>
              <a:rPr lang="ro-RO" sz="900" b="1" dirty="0" err="1" smtClean="0">
                <a:solidFill>
                  <a:schemeClr val="bg1">
                    <a:lumMod val="95000"/>
                    <a:lumOff val="5000"/>
                  </a:schemeClr>
                </a:solidFill>
              </a:rPr>
              <a:t>fecundatiei</a:t>
            </a:r>
            <a:r>
              <a:rPr lang="ro-RO" sz="900" b="1" dirty="0" smtClean="0">
                <a:solidFill>
                  <a:schemeClr val="bg1">
                    <a:lumMod val="95000"/>
                    <a:lumOff val="5000"/>
                  </a:schemeClr>
                </a:solidFill>
              </a:rPr>
              <a:t>, a celulei (gametului) feminin si masculin, </a:t>
            </a:r>
            <a:r>
              <a:rPr lang="ro-RO" sz="900" b="1" dirty="0" err="1" smtClean="0">
                <a:solidFill>
                  <a:schemeClr val="bg1">
                    <a:lumMod val="95000"/>
                    <a:lumOff val="5000"/>
                  </a:schemeClr>
                </a:solidFill>
              </a:rPr>
              <a:t>avand</a:t>
            </a:r>
            <a:r>
              <a:rPr lang="ro-RO" sz="900" b="1" dirty="0" smtClean="0">
                <a:solidFill>
                  <a:schemeClr val="bg1">
                    <a:lumMod val="95000"/>
                    <a:lumOff val="5000"/>
                  </a:schemeClr>
                </a:solidFill>
              </a:rPr>
              <a:t> ca rezultat formarea oului sau (zigotului). Pentru reproducerea sexuata este necesara </a:t>
            </a:r>
            <a:r>
              <a:rPr lang="ro-RO" sz="900" b="1" dirty="0" err="1" smtClean="0">
                <a:solidFill>
                  <a:schemeClr val="bg1">
                    <a:lumMod val="95000"/>
                    <a:lumOff val="5000"/>
                  </a:schemeClr>
                </a:solidFill>
              </a:rPr>
              <a:t>diferencierea</a:t>
            </a:r>
            <a:r>
              <a:rPr lang="ro-RO" sz="900" b="1" dirty="0" smtClean="0">
                <a:solidFill>
                  <a:schemeClr val="bg1">
                    <a:lumMod val="95000"/>
                    <a:lumOff val="5000"/>
                  </a:schemeClr>
                </a:solidFill>
              </a:rPr>
              <a:t> sexuala, </a:t>
            </a:r>
            <a:r>
              <a:rPr lang="ro-RO" sz="900" b="1" dirty="0" err="1" smtClean="0">
                <a:solidFill>
                  <a:schemeClr val="bg1">
                    <a:lumMod val="95000"/>
                    <a:lumOff val="5000"/>
                  </a:schemeClr>
                </a:solidFill>
              </a:rPr>
              <a:t>adica</a:t>
            </a:r>
            <a:r>
              <a:rPr lang="ro-RO" sz="900" b="1" dirty="0" smtClean="0">
                <a:solidFill>
                  <a:schemeClr val="bg1">
                    <a:lumMod val="95000"/>
                    <a:lumOff val="5000"/>
                  </a:schemeClr>
                </a:solidFill>
              </a:rPr>
              <a:t> persoane de sex feminin si masculin, care se deosebesc prin caractere sexuale primare si secundare: </a:t>
            </a:r>
          </a:p>
          <a:p>
            <a:pPr fontAlgn="auto">
              <a:spcAft>
                <a:spcPts val="0"/>
              </a:spcAft>
              <a:buClr>
                <a:schemeClr val="accent3"/>
              </a:buClr>
              <a:buFont typeface="Wingdings 2"/>
              <a:buNone/>
              <a:defRPr/>
            </a:pPr>
            <a:r>
              <a:rPr lang="ro-RO" sz="900" b="1" dirty="0" smtClean="0">
                <a:solidFill>
                  <a:schemeClr val="bg1">
                    <a:lumMod val="95000"/>
                    <a:lumOff val="5000"/>
                  </a:schemeClr>
                </a:solidFill>
              </a:rPr>
              <a:t>Ovarele:</a:t>
            </a:r>
            <a:br>
              <a:rPr lang="ro-RO" sz="900" b="1" dirty="0" smtClean="0">
                <a:solidFill>
                  <a:schemeClr val="bg1">
                    <a:lumMod val="95000"/>
                    <a:lumOff val="5000"/>
                  </a:schemeClr>
                </a:solidFill>
              </a:rPr>
            </a:br>
            <a:r>
              <a:rPr lang="ro-RO" sz="900" b="1" dirty="0" smtClean="0">
                <a:solidFill>
                  <a:schemeClr val="bg1">
                    <a:lumMod val="95000"/>
                    <a:lumOff val="5000"/>
                  </a:schemeClr>
                </a:solidFill>
              </a:rPr>
              <a:t>Sunt organe pare de forma ovala, neregulata, </a:t>
            </a:r>
            <a:r>
              <a:rPr lang="ro-RO" sz="900" b="1" dirty="0" err="1" smtClean="0">
                <a:solidFill>
                  <a:schemeClr val="bg1">
                    <a:lumMod val="95000"/>
                    <a:lumOff val="5000"/>
                  </a:schemeClr>
                </a:solidFill>
              </a:rPr>
              <a:t>avind</a:t>
            </a:r>
            <a:r>
              <a:rPr lang="ro-RO" sz="900" b="1" dirty="0" smtClean="0">
                <a:solidFill>
                  <a:schemeClr val="bg1">
                    <a:lumMod val="95000"/>
                    <a:lumOff val="5000"/>
                  </a:schemeClr>
                </a:solidFill>
              </a:rPr>
              <a:t> dimensiunile unei migdale, numite </a:t>
            </a:r>
            <a:r>
              <a:rPr lang="ro-RO" sz="900" b="1" i="1" dirty="0" smtClean="0">
                <a:solidFill>
                  <a:schemeClr val="bg1">
                    <a:lumMod val="95000"/>
                    <a:lumOff val="5000"/>
                  </a:schemeClr>
                </a:solidFill>
              </a:rPr>
              <a:t>gonadele feminine</a:t>
            </a:r>
            <a:r>
              <a:rPr lang="ro-RO" sz="900" b="1" dirty="0" smtClean="0">
                <a:solidFill>
                  <a:schemeClr val="bg1">
                    <a:lumMod val="95000"/>
                    <a:lumOff val="5000"/>
                  </a:schemeClr>
                </a:solidFill>
              </a:rPr>
              <a:t>. Ovarele sunt situate de fiecare parte a uterului, in mod perfect simetric. Ele </a:t>
            </a:r>
            <a:r>
              <a:rPr lang="ro-RO" sz="900" b="1" dirty="0" err="1" smtClean="0">
                <a:solidFill>
                  <a:schemeClr val="bg1">
                    <a:lumMod val="95000"/>
                    <a:lumOff val="5000"/>
                  </a:schemeClr>
                </a:solidFill>
              </a:rPr>
              <a:t>contin</a:t>
            </a:r>
            <a:r>
              <a:rPr lang="ro-RO" sz="900" b="1" dirty="0" smtClean="0">
                <a:solidFill>
                  <a:schemeClr val="bg1">
                    <a:lumMod val="95000"/>
                    <a:lumOff val="5000"/>
                  </a:schemeClr>
                </a:solidFill>
              </a:rPr>
              <a:t> de la </a:t>
            </a:r>
            <a:r>
              <a:rPr lang="ro-RO" sz="900" b="1" dirty="0" err="1" smtClean="0">
                <a:solidFill>
                  <a:schemeClr val="bg1">
                    <a:lumMod val="95000"/>
                    <a:lumOff val="5000"/>
                  </a:schemeClr>
                </a:solidFill>
              </a:rPr>
              <a:t>nastere</a:t>
            </a:r>
            <a:r>
              <a:rPr lang="ro-RO" sz="900" b="1" dirty="0" smtClean="0">
                <a:solidFill>
                  <a:schemeClr val="bg1">
                    <a:lumMod val="95000"/>
                    <a:lumOff val="5000"/>
                  </a:schemeClr>
                </a:solidFill>
              </a:rPr>
              <a:t> </a:t>
            </a:r>
            <a:r>
              <a:rPr lang="ro-RO" sz="900" b="1" i="1" dirty="0" smtClean="0">
                <a:solidFill>
                  <a:schemeClr val="bg1">
                    <a:lumMod val="95000"/>
                    <a:lumOff val="5000"/>
                  </a:schemeClr>
                </a:solidFill>
              </a:rPr>
              <a:t>foliculii</a:t>
            </a:r>
            <a:r>
              <a:rPr lang="ro-RO" sz="900" b="1" dirty="0" smtClean="0">
                <a:solidFill>
                  <a:schemeClr val="bg1">
                    <a:lumMod val="95000"/>
                    <a:lumOff val="5000"/>
                  </a:schemeClr>
                </a:solidFill>
              </a:rPr>
              <a:t> (</a:t>
            </a:r>
            <a:r>
              <a:rPr lang="ro-RO" sz="900" b="1" dirty="0" err="1" smtClean="0">
                <a:solidFill>
                  <a:schemeClr val="bg1">
                    <a:lumMod val="95000"/>
                    <a:lumOff val="5000"/>
                  </a:schemeClr>
                </a:solidFill>
              </a:rPr>
              <a:t>niste</a:t>
            </a:r>
            <a:r>
              <a:rPr lang="ro-RO" sz="900" b="1" dirty="0" smtClean="0">
                <a:solidFill>
                  <a:schemeClr val="bg1">
                    <a:lumMod val="95000"/>
                    <a:lumOff val="5000"/>
                  </a:schemeClr>
                </a:solidFill>
              </a:rPr>
              <a:t> pungi de </a:t>
            </a:r>
            <a:r>
              <a:rPr lang="ro-RO" sz="900" b="1" dirty="0" err="1" smtClean="0">
                <a:solidFill>
                  <a:schemeClr val="bg1">
                    <a:lumMod val="95000"/>
                    <a:lumOff val="5000"/>
                  </a:schemeClr>
                </a:solidFill>
              </a:rPr>
              <a:t>tesut</a:t>
            </a:r>
            <a:r>
              <a:rPr lang="ro-RO" sz="900" b="1" dirty="0" smtClean="0">
                <a:solidFill>
                  <a:schemeClr val="bg1">
                    <a:lumMod val="95000"/>
                    <a:lumOff val="5000"/>
                  </a:schemeClr>
                </a:solidFill>
              </a:rPr>
              <a:t>, aproximativ 2 milioane la </a:t>
            </a:r>
            <a:r>
              <a:rPr lang="ro-RO" sz="900" b="1" dirty="0" err="1" smtClean="0">
                <a:solidFill>
                  <a:schemeClr val="bg1">
                    <a:lumMod val="95000"/>
                    <a:lumOff val="5000"/>
                  </a:schemeClr>
                </a:solidFill>
              </a:rPr>
              <a:t>numar</a:t>
            </a:r>
            <a:r>
              <a:rPr lang="ro-RO" sz="900" b="1" dirty="0" smtClean="0">
                <a:solidFill>
                  <a:schemeClr val="bg1">
                    <a:lumMod val="95000"/>
                    <a:lumOff val="5000"/>
                  </a:schemeClr>
                </a:solidFill>
              </a:rPr>
              <a:t>), in care este amplasat </a:t>
            </a:r>
            <a:r>
              <a:rPr lang="ro-RO" sz="900" b="1" i="1" dirty="0" smtClean="0">
                <a:solidFill>
                  <a:schemeClr val="bg1">
                    <a:lumMod val="95000"/>
                    <a:lumOff val="5000"/>
                  </a:schemeClr>
                </a:solidFill>
              </a:rPr>
              <a:t>ovulul</a:t>
            </a:r>
            <a:r>
              <a:rPr lang="ro-RO" sz="900" b="1" dirty="0" smtClean="0">
                <a:solidFill>
                  <a:schemeClr val="bg1">
                    <a:lumMod val="95000"/>
                    <a:lumOff val="5000"/>
                  </a:schemeClr>
                </a:solidFill>
              </a:rPr>
              <a:t> (celula sexuala feminina).</a:t>
            </a:r>
            <a:br>
              <a:rPr lang="ro-RO" sz="900" b="1" dirty="0" smtClean="0">
                <a:solidFill>
                  <a:schemeClr val="bg1">
                    <a:lumMod val="95000"/>
                    <a:lumOff val="5000"/>
                  </a:schemeClr>
                </a:solidFill>
              </a:rPr>
            </a:br>
            <a:r>
              <a:rPr lang="ro-RO" sz="900" b="1" dirty="0" smtClean="0">
                <a:solidFill>
                  <a:schemeClr val="bg1">
                    <a:lumMod val="95000"/>
                    <a:lumOff val="5000"/>
                  </a:schemeClr>
                </a:solidFill>
              </a:rPr>
              <a:t>Foliculii se dezvolta de la pubertate </a:t>
            </a:r>
            <a:r>
              <a:rPr lang="ro-RO" sz="900" b="1" dirty="0" err="1" smtClean="0">
                <a:solidFill>
                  <a:schemeClr val="bg1">
                    <a:lumMod val="95000"/>
                    <a:lumOff val="5000"/>
                  </a:schemeClr>
                </a:solidFill>
              </a:rPr>
              <a:t>pina</a:t>
            </a:r>
            <a:r>
              <a:rPr lang="ro-RO" sz="900" b="1" dirty="0" smtClean="0">
                <a:solidFill>
                  <a:schemeClr val="bg1">
                    <a:lumMod val="95000"/>
                    <a:lumOff val="5000"/>
                  </a:schemeClr>
                </a:solidFill>
              </a:rPr>
              <a:t> la </a:t>
            </a:r>
            <a:r>
              <a:rPr lang="ro-RO" sz="900" b="1" dirty="0" err="1" smtClean="0">
                <a:solidFill>
                  <a:schemeClr val="bg1">
                    <a:lumMod val="95000"/>
                    <a:lumOff val="5000"/>
                  </a:schemeClr>
                </a:solidFill>
              </a:rPr>
              <a:t>menopauza.Apti</a:t>
            </a:r>
            <a:r>
              <a:rPr lang="ro-RO" sz="900" b="1" dirty="0" smtClean="0">
                <a:solidFill>
                  <a:schemeClr val="bg1">
                    <a:lumMod val="95000"/>
                    <a:lumOff val="5000"/>
                  </a:schemeClr>
                </a:solidFill>
              </a:rPr>
              <a:t> pentru </a:t>
            </a:r>
            <a:r>
              <a:rPr lang="ro-RO" sz="900" b="1" dirty="0" err="1" smtClean="0">
                <a:solidFill>
                  <a:schemeClr val="bg1">
                    <a:lumMod val="95000"/>
                    <a:lumOff val="5000"/>
                  </a:schemeClr>
                </a:solidFill>
              </a:rPr>
              <a:t>ovulatie</a:t>
            </a:r>
            <a:r>
              <a:rPr lang="ro-RO" sz="900" b="1" dirty="0" smtClean="0">
                <a:solidFill>
                  <a:schemeClr val="bg1">
                    <a:lumMod val="95000"/>
                    <a:lumOff val="5000"/>
                  </a:schemeClr>
                </a:solidFill>
              </a:rPr>
              <a:t> </a:t>
            </a:r>
            <a:r>
              <a:rPr lang="ro-RO" sz="900" b="1" dirty="0" err="1" smtClean="0">
                <a:solidFill>
                  <a:schemeClr val="bg1">
                    <a:lumMod val="95000"/>
                    <a:lumOff val="5000"/>
                  </a:schemeClr>
                </a:solidFill>
              </a:rPr>
              <a:t>ramin</a:t>
            </a:r>
            <a:r>
              <a:rPr lang="ro-RO" sz="900" b="1" dirty="0" smtClean="0">
                <a:solidFill>
                  <a:schemeClr val="bg1">
                    <a:lumMod val="95000"/>
                    <a:lumOff val="5000"/>
                  </a:schemeClr>
                </a:solidFill>
              </a:rPr>
              <a:t> numai 400. In urma ruperii foliculului matur (</a:t>
            </a:r>
            <a:r>
              <a:rPr lang="ro-RO" sz="900" b="1" dirty="0" err="1" smtClean="0">
                <a:solidFill>
                  <a:schemeClr val="bg1">
                    <a:lumMod val="95000"/>
                    <a:lumOff val="5000"/>
                  </a:schemeClr>
                </a:solidFill>
              </a:rPr>
              <a:t>foliclul</a:t>
            </a:r>
            <a:r>
              <a:rPr lang="ro-RO" sz="900" b="1" dirty="0" smtClean="0">
                <a:solidFill>
                  <a:schemeClr val="bg1">
                    <a:lumMod val="95000"/>
                    <a:lumOff val="5000"/>
                  </a:schemeClr>
                </a:solidFill>
              </a:rPr>
              <a:t> Graaf) are loc eliberarea ovulului, care prin trompele uterine ajunge in uter.</a:t>
            </a:r>
            <a:br>
              <a:rPr lang="ro-RO" sz="900" b="1" dirty="0" smtClean="0">
                <a:solidFill>
                  <a:schemeClr val="bg1">
                    <a:lumMod val="95000"/>
                    <a:lumOff val="5000"/>
                  </a:schemeClr>
                </a:solidFill>
              </a:rPr>
            </a:br>
            <a:r>
              <a:rPr lang="ro-RO" sz="900" b="1" dirty="0" smtClean="0">
                <a:solidFill>
                  <a:schemeClr val="bg1">
                    <a:lumMod val="95000"/>
                    <a:lumOff val="5000"/>
                  </a:schemeClr>
                </a:solidFill>
              </a:rPr>
              <a:t>Ovarele secreta, de asemenea, </a:t>
            </a:r>
            <a:r>
              <a:rPr lang="ro-RO" sz="900" b="1" i="1" dirty="0" smtClean="0">
                <a:solidFill>
                  <a:schemeClr val="bg1">
                    <a:lumMod val="95000"/>
                    <a:lumOff val="5000"/>
                  </a:schemeClr>
                </a:solidFill>
              </a:rPr>
              <a:t>hormoni sexuali feminini: estrogenii (foliculina) si progesteronul.</a:t>
            </a:r>
            <a:r>
              <a:rPr lang="ro-RO" sz="900" b="1" dirty="0" smtClean="0">
                <a:solidFill>
                  <a:schemeClr val="bg1">
                    <a:lumMod val="95000"/>
                    <a:lumOff val="5000"/>
                  </a:schemeClr>
                </a:solidFill>
              </a:rPr>
              <a:t> </a:t>
            </a:r>
          </a:p>
          <a:p>
            <a:pPr fontAlgn="auto">
              <a:spcAft>
                <a:spcPts val="0"/>
              </a:spcAft>
              <a:buClr>
                <a:schemeClr val="accent3"/>
              </a:buClr>
              <a:buFont typeface="Wingdings 2"/>
              <a:buNone/>
              <a:defRPr/>
            </a:pPr>
            <a:r>
              <a:rPr lang="ro-RO" sz="900" b="1" dirty="0" smtClean="0">
                <a:solidFill>
                  <a:schemeClr val="bg1">
                    <a:lumMod val="95000"/>
                    <a:lumOff val="5000"/>
                  </a:schemeClr>
                </a:solidFill>
              </a:rPr>
              <a:t>Uterul</a:t>
            </a:r>
            <a:br>
              <a:rPr lang="ro-RO" sz="900" b="1" dirty="0" smtClean="0">
                <a:solidFill>
                  <a:schemeClr val="bg1">
                    <a:lumMod val="95000"/>
                    <a:lumOff val="5000"/>
                  </a:schemeClr>
                </a:solidFill>
              </a:rPr>
            </a:br>
            <a:r>
              <a:rPr lang="ro-RO" sz="900" b="1" dirty="0" smtClean="0">
                <a:solidFill>
                  <a:schemeClr val="bg1">
                    <a:lumMod val="95000"/>
                    <a:lumOff val="5000"/>
                  </a:schemeClr>
                </a:solidFill>
              </a:rPr>
              <a:t>este un organ musculos in forma de para, care </a:t>
            </a:r>
            <a:r>
              <a:rPr lang="ro-RO" sz="900" b="1" dirty="0" err="1" smtClean="0">
                <a:solidFill>
                  <a:schemeClr val="bg1">
                    <a:lumMod val="95000"/>
                    <a:lumOff val="5000"/>
                  </a:schemeClr>
                </a:solidFill>
              </a:rPr>
              <a:t>masoara</a:t>
            </a:r>
            <a:r>
              <a:rPr lang="ro-RO" sz="900" b="1" dirty="0" smtClean="0">
                <a:solidFill>
                  <a:schemeClr val="bg1">
                    <a:lumMod val="95000"/>
                    <a:lumOff val="5000"/>
                  </a:schemeClr>
                </a:solidFill>
              </a:rPr>
              <a:t> la </a:t>
            </a:r>
            <a:r>
              <a:rPr lang="ro-RO" sz="900" b="1" dirty="0" err="1" smtClean="0">
                <a:solidFill>
                  <a:schemeClr val="bg1">
                    <a:lumMod val="95000"/>
                    <a:lumOff val="5000"/>
                  </a:schemeClr>
                </a:solidFill>
              </a:rPr>
              <a:t>varsta</a:t>
            </a:r>
            <a:r>
              <a:rPr lang="ro-RO" sz="900" b="1" dirty="0" smtClean="0">
                <a:solidFill>
                  <a:schemeClr val="bg1">
                    <a:lumMod val="95000"/>
                    <a:lumOff val="5000"/>
                  </a:schemeClr>
                </a:solidFill>
              </a:rPr>
              <a:t> adulta de la 6 pana la 8 cm lungime si 3-4 cm </a:t>
            </a:r>
            <a:r>
              <a:rPr lang="ro-RO" sz="900" b="1" dirty="0" err="1" smtClean="0">
                <a:solidFill>
                  <a:schemeClr val="bg1">
                    <a:lumMod val="95000"/>
                    <a:lumOff val="5000"/>
                  </a:schemeClr>
                </a:solidFill>
              </a:rPr>
              <a:t>latime</a:t>
            </a:r>
            <a:r>
              <a:rPr lang="ro-RO" sz="900" b="1" dirty="0" smtClean="0">
                <a:solidFill>
                  <a:schemeClr val="bg1">
                    <a:lumMod val="95000"/>
                    <a:lumOff val="5000"/>
                  </a:schemeClr>
                </a:solidFill>
              </a:rPr>
              <a:t>. Este locul unde se </a:t>
            </a:r>
            <a:r>
              <a:rPr lang="ro-RO" sz="900" b="1" dirty="0" err="1" smtClean="0">
                <a:solidFill>
                  <a:schemeClr val="bg1">
                    <a:lumMod val="95000"/>
                    <a:lumOff val="5000"/>
                  </a:schemeClr>
                </a:solidFill>
              </a:rPr>
              <a:t>stabileste</a:t>
            </a:r>
            <a:r>
              <a:rPr lang="ro-RO" sz="900" b="1" dirty="0" smtClean="0">
                <a:solidFill>
                  <a:schemeClr val="bg1">
                    <a:lumMod val="95000"/>
                    <a:lumOff val="5000"/>
                  </a:schemeClr>
                </a:solidFill>
              </a:rPr>
              <a:t> si creste ovulul fecundat.</a:t>
            </a:r>
            <a:br>
              <a:rPr lang="ro-RO" sz="900" b="1" dirty="0" smtClean="0">
                <a:solidFill>
                  <a:schemeClr val="bg1">
                    <a:lumMod val="95000"/>
                    <a:lumOff val="5000"/>
                  </a:schemeClr>
                </a:solidFill>
              </a:rPr>
            </a:br>
            <a:r>
              <a:rPr lang="ro-RO" sz="900" b="1" dirty="0" smtClean="0">
                <a:solidFill>
                  <a:schemeClr val="bg1">
                    <a:lumMod val="95000"/>
                    <a:lumOff val="5000"/>
                  </a:schemeClr>
                </a:solidFill>
              </a:rPr>
              <a:t>Stratul intern al uterului numit </a:t>
            </a:r>
            <a:r>
              <a:rPr lang="ro-RO" sz="900" b="1" i="1" dirty="0" smtClean="0">
                <a:solidFill>
                  <a:schemeClr val="bg1">
                    <a:lumMod val="95000"/>
                    <a:lumOff val="5000"/>
                  </a:schemeClr>
                </a:solidFill>
              </a:rPr>
              <a:t>endometru</a:t>
            </a:r>
            <a:r>
              <a:rPr lang="ro-RO" sz="900" b="1" dirty="0" smtClean="0">
                <a:solidFill>
                  <a:schemeClr val="bg1">
                    <a:lumMod val="95000"/>
                    <a:lumOff val="5000"/>
                  </a:schemeClr>
                </a:solidFill>
              </a:rPr>
              <a:t>, se </a:t>
            </a:r>
            <a:r>
              <a:rPr lang="ro-RO" sz="900" b="1" dirty="0" err="1" smtClean="0">
                <a:solidFill>
                  <a:schemeClr val="bg1">
                    <a:lumMod val="95000"/>
                    <a:lumOff val="5000"/>
                  </a:schemeClr>
                </a:solidFill>
              </a:rPr>
              <a:t>ingroasa</a:t>
            </a:r>
            <a:r>
              <a:rPr lang="ro-RO" sz="900" b="1" dirty="0" smtClean="0">
                <a:solidFill>
                  <a:schemeClr val="bg1">
                    <a:lumMod val="95000"/>
                    <a:lumOff val="5000"/>
                  </a:schemeClr>
                </a:solidFill>
              </a:rPr>
              <a:t> sub influenta hormonilor sexuali feminini. Daca </a:t>
            </a:r>
            <a:r>
              <a:rPr lang="ro-RO" sz="900" b="1" dirty="0" err="1" smtClean="0">
                <a:solidFill>
                  <a:schemeClr val="bg1">
                    <a:lumMod val="95000"/>
                    <a:lumOff val="5000"/>
                  </a:schemeClr>
                </a:solidFill>
              </a:rPr>
              <a:t>ovului</a:t>
            </a:r>
            <a:r>
              <a:rPr lang="ro-RO" sz="900" b="1" dirty="0" smtClean="0">
                <a:solidFill>
                  <a:schemeClr val="bg1">
                    <a:lumMod val="95000"/>
                    <a:lumOff val="5000"/>
                  </a:schemeClr>
                </a:solidFill>
              </a:rPr>
              <a:t> nu a fost fecundat de spermatozoid atunci el moare. In acest caz vasele sangvine ale endometrului plesnesc si </a:t>
            </a:r>
            <a:r>
              <a:rPr lang="ro-RO" sz="900" b="1" dirty="0" err="1" smtClean="0">
                <a:solidFill>
                  <a:schemeClr val="bg1">
                    <a:lumMod val="95000"/>
                    <a:lumOff val="5000"/>
                  </a:schemeClr>
                </a:solidFill>
              </a:rPr>
              <a:t>singele</a:t>
            </a:r>
            <a:r>
              <a:rPr lang="ro-RO" sz="900" b="1" dirty="0" smtClean="0">
                <a:solidFill>
                  <a:schemeClr val="bg1">
                    <a:lumMod val="95000"/>
                    <a:lumOff val="5000"/>
                  </a:schemeClr>
                </a:solidFill>
              </a:rPr>
              <a:t> </a:t>
            </a:r>
            <a:r>
              <a:rPr lang="ro-RO" sz="900" b="1" dirty="0" err="1" smtClean="0">
                <a:solidFill>
                  <a:schemeClr val="bg1">
                    <a:lumMod val="95000"/>
                    <a:lumOff val="5000"/>
                  </a:schemeClr>
                </a:solidFill>
              </a:rPr>
              <a:t>impreuna</a:t>
            </a:r>
            <a:r>
              <a:rPr lang="ro-RO" sz="900" b="1" dirty="0" smtClean="0">
                <a:solidFill>
                  <a:schemeClr val="bg1">
                    <a:lumMod val="95000"/>
                    <a:lumOff val="5000"/>
                  </a:schemeClr>
                </a:solidFill>
              </a:rPr>
              <a:t> cu </a:t>
            </a:r>
            <a:r>
              <a:rPr lang="ro-RO" sz="900" b="1" dirty="0" err="1" smtClean="0">
                <a:solidFill>
                  <a:schemeClr val="bg1">
                    <a:lumMod val="95000"/>
                    <a:lumOff val="5000"/>
                  </a:schemeClr>
                </a:solidFill>
              </a:rPr>
              <a:t>particolele</a:t>
            </a:r>
            <a:r>
              <a:rPr lang="ro-RO" sz="900" b="1" dirty="0" smtClean="0">
                <a:solidFill>
                  <a:schemeClr val="bg1">
                    <a:lumMod val="95000"/>
                    <a:lumOff val="5000"/>
                  </a:schemeClr>
                </a:solidFill>
              </a:rPr>
              <a:t> descompuse este eliminat in afara. Acest fenomen poarta denumirea de </a:t>
            </a:r>
            <a:r>
              <a:rPr lang="ro-RO" sz="900" b="1" i="1" dirty="0" err="1" smtClean="0">
                <a:solidFill>
                  <a:schemeClr val="bg1">
                    <a:lumMod val="95000"/>
                    <a:lumOff val="5000"/>
                  </a:schemeClr>
                </a:solidFill>
              </a:rPr>
              <a:t>menstruatie</a:t>
            </a:r>
            <a:r>
              <a:rPr lang="ro-RO" sz="900" b="1" dirty="0" smtClean="0">
                <a:solidFill>
                  <a:schemeClr val="bg1">
                    <a:lumMod val="95000"/>
                    <a:lumOff val="5000"/>
                  </a:schemeClr>
                </a:solidFill>
              </a:rPr>
              <a:t> si </a:t>
            </a:r>
            <a:r>
              <a:rPr lang="ro-RO" sz="900" b="1" dirty="0" err="1" smtClean="0">
                <a:solidFill>
                  <a:schemeClr val="bg1">
                    <a:lumMod val="95000"/>
                    <a:lumOff val="5000"/>
                  </a:schemeClr>
                </a:solidFill>
              </a:rPr>
              <a:t>dureza</a:t>
            </a:r>
            <a:r>
              <a:rPr lang="ro-RO" sz="900" b="1" dirty="0" smtClean="0">
                <a:solidFill>
                  <a:schemeClr val="bg1">
                    <a:lumMod val="95000"/>
                    <a:lumOff val="5000"/>
                  </a:schemeClr>
                </a:solidFill>
              </a:rPr>
              <a:t> de la 3 la 7 zile.</a:t>
            </a:r>
            <a:br>
              <a:rPr lang="ro-RO" sz="900" b="1" dirty="0" smtClean="0">
                <a:solidFill>
                  <a:schemeClr val="bg1">
                    <a:lumMod val="95000"/>
                    <a:lumOff val="5000"/>
                  </a:schemeClr>
                </a:solidFill>
              </a:rPr>
            </a:br>
            <a:r>
              <a:rPr lang="ro-RO" sz="900" b="1" dirty="0" smtClean="0">
                <a:solidFill>
                  <a:schemeClr val="bg1">
                    <a:lumMod val="95000"/>
                    <a:lumOff val="5000"/>
                  </a:schemeClr>
                </a:solidFill>
              </a:rPr>
              <a:t>In partea inferioara, uterul se termina prin </a:t>
            </a:r>
            <a:r>
              <a:rPr lang="ro-RO" sz="900" b="1" i="1" dirty="0" smtClean="0">
                <a:solidFill>
                  <a:schemeClr val="bg1">
                    <a:lumMod val="95000"/>
                    <a:lumOff val="5000"/>
                  </a:schemeClr>
                </a:solidFill>
              </a:rPr>
              <a:t>colul uterin</a:t>
            </a:r>
            <a:r>
              <a:rPr lang="ro-RO" sz="900" b="1" dirty="0" smtClean="0">
                <a:solidFill>
                  <a:schemeClr val="bg1">
                    <a:lumMod val="95000"/>
                    <a:lumOff val="5000"/>
                  </a:schemeClr>
                </a:solidFill>
              </a:rPr>
              <a:t> care se deschide in vagin si are un orificiu (numit </a:t>
            </a:r>
            <a:r>
              <a:rPr lang="ro-RO" sz="900" b="1" i="1" dirty="0" smtClean="0">
                <a:solidFill>
                  <a:schemeClr val="bg1">
                    <a:lumMod val="95000"/>
                    <a:lumOff val="5000"/>
                  </a:schemeClr>
                </a:solidFill>
              </a:rPr>
              <a:t>canalul cervical</a:t>
            </a:r>
            <a:r>
              <a:rPr lang="ro-RO" sz="900" b="1" dirty="0" smtClean="0">
                <a:solidFill>
                  <a:schemeClr val="bg1">
                    <a:lumMod val="95000"/>
                    <a:lumOff val="5000"/>
                  </a:schemeClr>
                </a:solidFill>
              </a:rPr>
              <a:t>). Diametrul lui nu este mai mare </a:t>
            </a:r>
            <a:r>
              <a:rPr lang="ro-RO" sz="900" b="1" dirty="0" err="1" smtClean="0">
                <a:solidFill>
                  <a:schemeClr val="bg1">
                    <a:lumMod val="95000"/>
                    <a:lumOff val="5000"/>
                  </a:schemeClr>
                </a:solidFill>
              </a:rPr>
              <a:t>decit</a:t>
            </a:r>
            <a:r>
              <a:rPr lang="ro-RO" sz="900" b="1" dirty="0" smtClean="0">
                <a:solidFill>
                  <a:schemeClr val="bg1">
                    <a:lumMod val="95000"/>
                    <a:lumOff val="5000"/>
                  </a:schemeClr>
                </a:solidFill>
              </a:rPr>
              <a:t> un </a:t>
            </a:r>
            <a:r>
              <a:rPr lang="ro-RO" sz="900" b="1" dirty="0" err="1" smtClean="0">
                <a:solidFill>
                  <a:schemeClr val="bg1">
                    <a:lumMod val="95000"/>
                    <a:lumOff val="5000"/>
                  </a:schemeClr>
                </a:solidFill>
              </a:rPr>
              <a:t>virf</a:t>
            </a:r>
            <a:r>
              <a:rPr lang="ro-RO" sz="900" b="1" dirty="0" smtClean="0">
                <a:solidFill>
                  <a:schemeClr val="bg1">
                    <a:lumMod val="95000"/>
                    <a:lumOff val="5000"/>
                  </a:schemeClr>
                </a:solidFill>
              </a:rPr>
              <a:t> de creion, </a:t>
            </a:r>
            <a:r>
              <a:rPr lang="ro-RO" sz="900" b="1" dirty="0" err="1" smtClean="0">
                <a:solidFill>
                  <a:schemeClr val="bg1">
                    <a:lumMod val="95000"/>
                    <a:lumOff val="5000"/>
                  </a:schemeClr>
                </a:solidFill>
              </a:rPr>
              <a:t>insa</a:t>
            </a:r>
            <a:r>
              <a:rPr lang="ro-RO" sz="900" b="1" dirty="0" smtClean="0">
                <a:solidFill>
                  <a:schemeClr val="bg1">
                    <a:lumMod val="95000"/>
                    <a:lumOff val="5000"/>
                  </a:schemeClr>
                </a:solidFill>
              </a:rPr>
              <a:t> se </a:t>
            </a:r>
            <a:r>
              <a:rPr lang="ro-RO" sz="900" b="1" dirty="0" err="1" smtClean="0">
                <a:solidFill>
                  <a:schemeClr val="bg1">
                    <a:lumMod val="95000"/>
                    <a:lumOff val="5000"/>
                  </a:schemeClr>
                </a:solidFill>
              </a:rPr>
              <a:t>mareste</a:t>
            </a:r>
            <a:r>
              <a:rPr lang="ro-RO" sz="900" b="1" dirty="0" smtClean="0">
                <a:solidFill>
                  <a:schemeClr val="bg1">
                    <a:lumMod val="95000"/>
                    <a:lumOff val="5000"/>
                  </a:schemeClr>
                </a:solidFill>
              </a:rPr>
              <a:t> de sute de ori in timpul </a:t>
            </a:r>
            <a:r>
              <a:rPr lang="ro-RO" sz="900" b="1" dirty="0" err="1" smtClean="0">
                <a:solidFill>
                  <a:schemeClr val="bg1">
                    <a:lumMod val="95000"/>
                    <a:lumOff val="5000"/>
                  </a:schemeClr>
                </a:solidFill>
              </a:rPr>
              <a:t>nasterii</a:t>
            </a:r>
            <a:r>
              <a:rPr lang="ro-RO" sz="900" b="1" dirty="0" smtClean="0">
                <a:solidFill>
                  <a:schemeClr val="bg1">
                    <a:lumMod val="95000"/>
                    <a:lumOff val="5000"/>
                  </a:schemeClr>
                </a:solidFill>
              </a:rPr>
              <a:t>, pentru a permite sa </a:t>
            </a:r>
            <a:r>
              <a:rPr lang="ro-RO" sz="900" b="1" dirty="0" err="1" smtClean="0">
                <a:solidFill>
                  <a:schemeClr val="bg1">
                    <a:lumMod val="95000"/>
                    <a:lumOff val="5000"/>
                  </a:schemeClr>
                </a:solidFill>
              </a:rPr>
              <a:t>treaca</a:t>
            </a:r>
            <a:r>
              <a:rPr lang="ro-RO" sz="900" b="1" dirty="0" smtClean="0">
                <a:solidFill>
                  <a:schemeClr val="bg1">
                    <a:lumMod val="95000"/>
                    <a:lumOff val="5000"/>
                  </a:schemeClr>
                </a:solidFill>
              </a:rPr>
              <a:t> </a:t>
            </a:r>
            <a:r>
              <a:rPr lang="ro-RO" sz="900" b="1" dirty="0" err="1" smtClean="0">
                <a:solidFill>
                  <a:schemeClr val="bg1">
                    <a:lumMod val="95000"/>
                    <a:lumOff val="5000"/>
                  </a:schemeClr>
                </a:solidFill>
              </a:rPr>
              <a:t>fatul</a:t>
            </a:r>
            <a:r>
              <a:rPr lang="ro-RO" sz="900" b="1" dirty="0" smtClean="0">
                <a:solidFill>
                  <a:schemeClr val="bg1">
                    <a:lumMod val="95000"/>
                    <a:lumOff val="5000"/>
                  </a:schemeClr>
                </a:solidFill>
              </a:rPr>
              <a:t>. Prin acest orificiu se scurge o data pe luna </a:t>
            </a:r>
            <a:r>
              <a:rPr lang="ro-RO" sz="900" b="1" dirty="0" err="1" smtClean="0">
                <a:solidFill>
                  <a:schemeClr val="bg1">
                    <a:lumMod val="95000"/>
                    <a:lumOff val="5000"/>
                  </a:schemeClr>
                </a:solidFill>
              </a:rPr>
              <a:t>singele</a:t>
            </a:r>
            <a:r>
              <a:rPr lang="ro-RO" sz="900" b="1" dirty="0" smtClean="0">
                <a:solidFill>
                  <a:schemeClr val="bg1">
                    <a:lumMod val="95000"/>
                    <a:lumOff val="5000"/>
                  </a:schemeClr>
                </a:solidFill>
              </a:rPr>
              <a:t> menstrual (in cazul daca ovulul nu a fost fecundat si nu a parvenit sarcina.), iar in timpul actului sexual prin orificiu spermatozoizii nimeresc in uter. </a:t>
            </a:r>
          </a:p>
          <a:p>
            <a:pPr fontAlgn="auto">
              <a:spcAft>
                <a:spcPts val="0"/>
              </a:spcAft>
              <a:buClr>
                <a:schemeClr val="accent3"/>
              </a:buClr>
              <a:buFont typeface="Wingdings 2"/>
              <a:buNone/>
              <a:defRPr/>
            </a:pPr>
            <a:r>
              <a:rPr lang="ro-RO" sz="900" b="1" dirty="0" smtClean="0">
                <a:solidFill>
                  <a:schemeClr val="bg1">
                    <a:lumMod val="95000"/>
                    <a:lumOff val="5000"/>
                  </a:schemeClr>
                </a:solidFill>
              </a:rPr>
              <a:t>Trompele uterine sau (trompe ale lui </a:t>
            </a:r>
            <a:r>
              <a:rPr lang="ro-RO" sz="900" b="1" dirty="0" err="1" smtClean="0">
                <a:solidFill>
                  <a:schemeClr val="bg1">
                    <a:lumMod val="95000"/>
                    <a:lumOff val="5000"/>
                  </a:schemeClr>
                </a:solidFill>
              </a:rPr>
              <a:t>Fallope</a:t>
            </a:r>
            <a:r>
              <a:rPr lang="ro-RO" sz="900" b="1" dirty="0" smtClean="0">
                <a:solidFill>
                  <a:schemeClr val="bg1">
                    <a:lumMod val="95000"/>
                    <a:lumOff val="5000"/>
                  </a:schemeClr>
                </a:solidFill>
              </a:rPr>
              <a:t>)</a:t>
            </a:r>
            <a:br>
              <a:rPr lang="ro-RO" sz="900" b="1" dirty="0" smtClean="0">
                <a:solidFill>
                  <a:schemeClr val="bg1">
                    <a:lumMod val="95000"/>
                    <a:lumOff val="5000"/>
                  </a:schemeClr>
                </a:solidFill>
              </a:rPr>
            </a:br>
            <a:r>
              <a:rPr lang="ro-RO" sz="900" b="1" dirty="0" smtClean="0">
                <a:solidFill>
                  <a:schemeClr val="bg1">
                    <a:lumMod val="95000"/>
                    <a:lumOff val="5000"/>
                  </a:schemeClr>
                </a:solidFill>
              </a:rPr>
              <a:t>Sunt doua cordoane cu lungimea de 10-12 cm ce pornesc din partea superioara, din ambele </a:t>
            </a:r>
            <a:r>
              <a:rPr lang="ro-RO" sz="900" b="1" dirty="0" err="1" smtClean="0">
                <a:solidFill>
                  <a:schemeClr val="bg1">
                    <a:lumMod val="95000"/>
                    <a:lumOff val="5000"/>
                  </a:schemeClr>
                </a:solidFill>
              </a:rPr>
              <a:t>parti</a:t>
            </a:r>
            <a:r>
              <a:rPr lang="ro-RO" sz="900" b="1" dirty="0" smtClean="0">
                <a:solidFill>
                  <a:schemeClr val="bg1">
                    <a:lumMod val="95000"/>
                    <a:lumOff val="5000"/>
                  </a:schemeClr>
                </a:solidFill>
              </a:rPr>
              <a:t> a uterului. Prin trompe uterul comunica cu ambele ovare, astfel permite trecerea ovulelor in timpul </a:t>
            </a:r>
            <a:r>
              <a:rPr lang="ro-RO" sz="900" b="1" dirty="0" err="1" smtClean="0">
                <a:solidFill>
                  <a:schemeClr val="bg1">
                    <a:lumMod val="95000"/>
                    <a:lumOff val="5000"/>
                  </a:schemeClr>
                </a:solidFill>
              </a:rPr>
              <a:t>ovulatiei</a:t>
            </a:r>
            <a:r>
              <a:rPr lang="ro-RO" sz="900" b="1" dirty="0" smtClean="0">
                <a:solidFill>
                  <a:schemeClr val="bg1">
                    <a:lumMod val="95000"/>
                    <a:lumOff val="5000"/>
                  </a:schemeClr>
                </a:solidFill>
              </a:rPr>
              <a:t> din ovare in uter. Tot in trompele uterine are loc unirea spermatozoidului cu ovulul (</a:t>
            </a:r>
            <a:r>
              <a:rPr lang="ro-RO" sz="900" b="1" i="1" dirty="0" smtClean="0">
                <a:solidFill>
                  <a:schemeClr val="bg1">
                    <a:lumMod val="95000"/>
                    <a:lumOff val="5000"/>
                  </a:schemeClr>
                </a:solidFill>
              </a:rPr>
              <a:t>fecundarea</a:t>
            </a:r>
            <a:r>
              <a:rPr lang="ro-RO" sz="900" b="1" dirty="0" smtClean="0">
                <a:solidFill>
                  <a:schemeClr val="bg1">
                    <a:lumMod val="95000"/>
                    <a:lumOff val="5000"/>
                  </a:schemeClr>
                </a:solidFill>
              </a:rPr>
              <a:t>), in urma </a:t>
            </a:r>
            <a:r>
              <a:rPr lang="ro-RO" sz="900" b="1" dirty="0" err="1" smtClean="0">
                <a:solidFill>
                  <a:schemeClr val="bg1">
                    <a:lumMod val="95000"/>
                    <a:lumOff val="5000"/>
                  </a:schemeClr>
                </a:solidFill>
              </a:rPr>
              <a:t>careia</a:t>
            </a:r>
            <a:r>
              <a:rPr lang="ro-RO" sz="900" b="1" dirty="0" smtClean="0">
                <a:solidFill>
                  <a:schemeClr val="bg1">
                    <a:lumMod val="95000"/>
                    <a:lumOff val="5000"/>
                  </a:schemeClr>
                </a:solidFill>
              </a:rPr>
              <a:t> se </a:t>
            </a:r>
            <a:r>
              <a:rPr lang="ro-RO" sz="900" b="1" dirty="0" err="1" smtClean="0">
                <a:solidFill>
                  <a:schemeClr val="bg1">
                    <a:lumMod val="95000"/>
                    <a:lumOff val="5000"/>
                  </a:schemeClr>
                </a:solidFill>
              </a:rPr>
              <a:t>formeaza</a:t>
            </a:r>
            <a:r>
              <a:rPr lang="ro-RO" sz="900" b="1" dirty="0" smtClean="0">
                <a:solidFill>
                  <a:schemeClr val="bg1">
                    <a:lumMod val="95000"/>
                    <a:lumOff val="5000"/>
                  </a:schemeClr>
                </a:solidFill>
              </a:rPr>
              <a:t> oul (</a:t>
            </a:r>
            <a:r>
              <a:rPr lang="ro-RO" sz="900" b="1" i="1" dirty="0" smtClean="0">
                <a:solidFill>
                  <a:schemeClr val="bg1">
                    <a:lumMod val="95000"/>
                    <a:lumOff val="5000"/>
                  </a:schemeClr>
                </a:solidFill>
              </a:rPr>
              <a:t>zigotul</a:t>
            </a:r>
            <a:r>
              <a:rPr lang="ro-RO" sz="900" b="1" dirty="0" smtClean="0">
                <a:solidFill>
                  <a:schemeClr val="bg1">
                    <a:lumMod val="95000"/>
                    <a:lumOff val="5000"/>
                  </a:schemeClr>
                </a:solidFill>
              </a:rPr>
              <a:t>). </a:t>
            </a:r>
            <a:r>
              <a:rPr lang="ro-RO" sz="900" b="1" i="1" dirty="0" smtClean="0">
                <a:solidFill>
                  <a:schemeClr val="bg1">
                    <a:lumMod val="95000"/>
                    <a:lumOff val="5000"/>
                  </a:schemeClr>
                </a:solidFill>
              </a:rPr>
              <a:t>Zigotul</a:t>
            </a:r>
            <a:r>
              <a:rPr lang="ro-RO" sz="900" b="1" dirty="0" smtClean="0">
                <a:solidFill>
                  <a:schemeClr val="bg1">
                    <a:lumMod val="95000"/>
                    <a:lumOff val="5000"/>
                  </a:schemeClr>
                </a:solidFill>
              </a:rPr>
              <a:t> timp de </a:t>
            </a:r>
            <a:r>
              <a:rPr lang="ro-RO" sz="900" b="1" dirty="0" err="1" smtClean="0">
                <a:solidFill>
                  <a:schemeClr val="bg1">
                    <a:lumMod val="95000"/>
                    <a:lumOff val="5000"/>
                  </a:schemeClr>
                </a:solidFill>
              </a:rPr>
              <a:t>citeva</a:t>
            </a:r>
            <a:r>
              <a:rPr lang="ro-RO" sz="900" b="1" dirty="0" smtClean="0">
                <a:solidFill>
                  <a:schemeClr val="bg1">
                    <a:lumMod val="95000"/>
                    <a:lumOff val="5000"/>
                  </a:schemeClr>
                </a:solidFill>
              </a:rPr>
              <a:t> zile face o </a:t>
            </a:r>
            <a:r>
              <a:rPr lang="ro-RO" sz="900" b="1" dirty="0" err="1" smtClean="0">
                <a:solidFill>
                  <a:schemeClr val="bg1">
                    <a:lumMod val="95000"/>
                    <a:lumOff val="5000"/>
                  </a:schemeClr>
                </a:solidFill>
              </a:rPr>
              <a:t>calatorie</a:t>
            </a:r>
            <a:r>
              <a:rPr lang="ro-RO" sz="900" b="1" dirty="0" smtClean="0">
                <a:solidFill>
                  <a:schemeClr val="bg1">
                    <a:lumMod val="95000"/>
                    <a:lumOff val="5000"/>
                  </a:schemeClr>
                </a:solidFill>
              </a:rPr>
              <a:t> </a:t>
            </a:r>
            <a:r>
              <a:rPr lang="ro-RO" sz="900" b="1" dirty="0" err="1" smtClean="0">
                <a:solidFill>
                  <a:schemeClr val="bg1">
                    <a:lumMod val="95000"/>
                    <a:lumOff val="5000"/>
                  </a:schemeClr>
                </a:solidFill>
              </a:rPr>
              <a:t>pina</a:t>
            </a:r>
            <a:r>
              <a:rPr lang="ro-RO" sz="900" b="1" dirty="0" smtClean="0">
                <a:solidFill>
                  <a:schemeClr val="bg1">
                    <a:lumMod val="95000"/>
                    <a:lumOff val="5000"/>
                  </a:schemeClr>
                </a:solidFill>
              </a:rPr>
              <a:t> in uter, unde se prinde de stratul intern al uterului (</a:t>
            </a:r>
            <a:r>
              <a:rPr lang="ro-RO" sz="900" b="1" dirty="0" err="1" smtClean="0">
                <a:solidFill>
                  <a:schemeClr val="bg1">
                    <a:lumMod val="95000"/>
                    <a:lumOff val="5000"/>
                  </a:schemeClr>
                </a:solidFill>
              </a:rPr>
              <a:t>endomentru</a:t>
            </a:r>
            <a:r>
              <a:rPr lang="ro-RO" sz="900" b="1" dirty="0" smtClean="0">
                <a:solidFill>
                  <a:schemeClr val="bg1">
                    <a:lumMod val="95000"/>
                    <a:lumOff val="5000"/>
                  </a:schemeClr>
                </a:solidFill>
              </a:rPr>
              <a:t>) si se dezvolta aici timp de 9 luni. </a:t>
            </a:r>
          </a:p>
          <a:p>
            <a:pPr fontAlgn="auto">
              <a:spcAft>
                <a:spcPts val="0"/>
              </a:spcAft>
              <a:buClr>
                <a:schemeClr val="accent3"/>
              </a:buClr>
              <a:buFont typeface="Wingdings 2"/>
              <a:buNone/>
              <a:defRPr/>
            </a:pPr>
            <a:r>
              <a:rPr lang="ro-RO" sz="900" b="1" dirty="0" smtClean="0">
                <a:solidFill>
                  <a:schemeClr val="bg1">
                    <a:lumMod val="95000"/>
                    <a:lumOff val="5000"/>
                  </a:schemeClr>
                </a:solidFill>
              </a:rPr>
              <a:t>Vaginul</a:t>
            </a:r>
            <a:br>
              <a:rPr lang="ro-RO" sz="900" b="1" dirty="0" smtClean="0">
                <a:solidFill>
                  <a:schemeClr val="bg1">
                    <a:lumMod val="95000"/>
                    <a:lumOff val="5000"/>
                  </a:schemeClr>
                </a:solidFill>
              </a:rPr>
            </a:br>
            <a:r>
              <a:rPr lang="ro-RO" sz="900" b="1" dirty="0" smtClean="0">
                <a:solidFill>
                  <a:schemeClr val="bg1">
                    <a:lumMod val="95000"/>
                    <a:lumOff val="5000"/>
                  </a:schemeClr>
                </a:solidFill>
              </a:rPr>
              <a:t>este o cavitate foarte supla de 7 pana la 10 cm lungime, care </a:t>
            </a:r>
            <a:r>
              <a:rPr lang="ro-RO" sz="900" b="1" dirty="0" err="1" smtClean="0">
                <a:solidFill>
                  <a:schemeClr val="bg1">
                    <a:lumMod val="95000"/>
                    <a:lumOff val="5000"/>
                  </a:schemeClr>
                </a:solidFill>
              </a:rPr>
              <a:t>uneste</a:t>
            </a:r>
            <a:r>
              <a:rPr lang="ro-RO" sz="900" b="1" dirty="0" smtClean="0">
                <a:solidFill>
                  <a:schemeClr val="bg1">
                    <a:lumMod val="95000"/>
                    <a:lumOff val="5000"/>
                  </a:schemeClr>
                </a:solidFill>
              </a:rPr>
              <a:t> vulva cu uterul. Intrarea sa, orificiul vaginal, este la fetele tinere, virgine, </a:t>
            </a:r>
            <a:r>
              <a:rPr lang="ro-RO" sz="900" b="1" dirty="0" err="1" smtClean="0">
                <a:solidFill>
                  <a:schemeClr val="bg1">
                    <a:lumMod val="95000"/>
                    <a:lumOff val="5000"/>
                  </a:schemeClr>
                </a:solidFill>
              </a:rPr>
              <a:t>inchisa</a:t>
            </a:r>
            <a:r>
              <a:rPr lang="ro-RO" sz="900" b="1" dirty="0" smtClean="0">
                <a:solidFill>
                  <a:schemeClr val="bg1">
                    <a:lumMod val="95000"/>
                    <a:lumOff val="5000"/>
                  </a:schemeClr>
                </a:solidFill>
              </a:rPr>
              <a:t> </a:t>
            </a:r>
            <a:r>
              <a:rPr lang="ro-RO" sz="900" b="1" dirty="0" err="1" smtClean="0">
                <a:solidFill>
                  <a:schemeClr val="bg1">
                    <a:lumMod val="95000"/>
                    <a:lumOff val="5000"/>
                  </a:schemeClr>
                </a:solidFill>
              </a:rPr>
              <a:t>partial</a:t>
            </a:r>
            <a:r>
              <a:rPr lang="ro-RO" sz="900" b="1" dirty="0" smtClean="0">
                <a:solidFill>
                  <a:schemeClr val="bg1">
                    <a:lumMod val="95000"/>
                    <a:lumOff val="5000"/>
                  </a:schemeClr>
                </a:solidFill>
              </a:rPr>
              <a:t> de o membrana fina numita </a:t>
            </a:r>
            <a:r>
              <a:rPr lang="ro-RO" sz="900" b="1" i="1" dirty="0" smtClean="0">
                <a:solidFill>
                  <a:schemeClr val="bg1">
                    <a:lumMod val="95000"/>
                    <a:lumOff val="5000"/>
                  </a:schemeClr>
                </a:solidFill>
              </a:rPr>
              <a:t>himen</a:t>
            </a:r>
            <a:r>
              <a:rPr lang="ro-RO" sz="900" b="1" dirty="0" smtClean="0">
                <a:solidFill>
                  <a:schemeClr val="bg1">
                    <a:lumMod val="95000"/>
                    <a:lumOff val="5000"/>
                  </a:schemeClr>
                </a:solidFill>
              </a:rPr>
              <a:t>. In partea superioara vaginul comunica colul </a:t>
            </a:r>
            <a:r>
              <a:rPr lang="ro-RO" sz="900" b="1" dirty="0" err="1" smtClean="0">
                <a:solidFill>
                  <a:schemeClr val="bg1">
                    <a:lumMod val="95000"/>
                    <a:lumOff val="5000"/>
                  </a:schemeClr>
                </a:solidFill>
              </a:rPr>
              <a:t>uterin.Vaginul</a:t>
            </a:r>
            <a:r>
              <a:rPr lang="ro-RO" sz="900" b="1" dirty="0" smtClean="0">
                <a:solidFill>
                  <a:schemeClr val="bg1">
                    <a:lumMod val="95000"/>
                    <a:lumOff val="5000"/>
                  </a:schemeClr>
                </a:solidFill>
              </a:rPr>
              <a:t> se </a:t>
            </a:r>
            <a:r>
              <a:rPr lang="ro-RO" sz="900" b="1" dirty="0" err="1" smtClean="0">
                <a:solidFill>
                  <a:schemeClr val="bg1">
                    <a:lumMod val="95000"/>
                    <a:lumOff val="5000"/>
                  </a:schemeClr>
                </a:solidFill>
              </a:rPr>
              <a:t>largeste</a:t>
            </a:r>
            <a:r>
              <a:rPr lang="ro-RO" sz="900" b="1" dirty="0" smtClean="0">
                <a:solidFill>
                  <a:schemeClr val="bg1">
                    <a:lumMod val="95000"/>
                    <a:lumOff val="5000"/>
                  </a:schemeClr>
                </a:solidFill>
              </a:rPr>
              <a:t> la intrarea penisului in </a:t>
            </a:r>
            <a:r>
              <a:rPr lang="ro-RO" sz="900" b="1" dirty="0" err="1" smtClean="0">
                <a:solidFill>
                  <a:schemeClr val="bg1">
                    <a:lumMod val="95000"/>
                    <a:lumOff val="5000"/>
                  </a:schemeClr>
                </a:solidFill>
              </a:rPr>
              <a:t>erectie</a:t>
            </a:r>
            <a:r>
              <a:rPr lang="ro-RO" sz="900" b="1" dirty="0" smtClean="0">
                <a:solidFill>
                  <a:schemeClr val="bg1">
                    <a:lumMod val="95000"/>
                    <a:lumOff val="5000"/>
                  </a:schemeClr>
                </a:solidFill>
              </a:rPr>
              <a:t> (</a:t>
            </a:r>
            <a:r>
              <a:rPr lang="ro-RO" sz="900" b="1" dirty="0" err="1" smtClean="0">
                <a:solidFill>
                  <a:schemeClr val="bg1">
                    <a:lumMod val="95000"/>
                    <a:lumOff val="5000"/>
                  </a:schemeClr>
                </a:solidFill>
              </a:rPr>
              <a:t>in</a:t>
            </a:r>
            <a:r>
              <a:rPr lang="ro-RO" sz="900" b="1" dirty="0" smtClean="0">
                <a:solidFill>
                  <a:schemeClr val="bg1">
                    <a:lumMod val="95000"/>
                    <a:lumOff val="5000"/>
                  </a:schemeClr>
                </a:solidFill>
              </a:rPr>
              <a:t> timpul contactului sexual), iar in timpul </a:t>
            </a:r>
            <a:r>
              <a:rPr lang="ro-RO" sz="900" b="1" dirty="0" err="1" smtClean="0">
                <a:solidFill>
                  <a:schemeClr val="bg1">
                    <a:lumMod val="95000"/>
                    <a:lumOff val="5000"/>
                  </a:schemeClr>
                </a:solidFill>
              </a:rPr>
              <a:t>nasterii</a:t>
            </a:r>
            <a:r>
              <a:rPr lang="ro-RO" sz="900" b="1" dirty="0" smtClean="0">
                <a:solidFill>
                  <a:schemeClr val="bg1">
                    <a:lumMod val="95000"/>
                    <a:lumOff val="5000"/>
                  </a:schemeClr>
                </a:solidFill>
              </a:rPr>
              <a:t> </a:t>
            </a:r>
            <a:r>
              <a:rPr lang="ro-RO" sz="900" b="1" dirty="0" err="1" smtClean="0">
                <a:solidFill>
                  <a:schemeClr val="bg1">
                    <a:lumMod val="95000"/>
                    <a:lumOff val="5000"/>
                  </a:schemeClr>
                </a:solidFill>
              </a:rPr>
              <a:t>fatul</a:t>
            </a:r>
            <a:r>
              <a:rPr lang="ro-RO" sz="900" b="1" dirty="0" smtClean="0">
                <a:solidFill>
                  <a:schemeClr val="bg1">
                    <a:lumMod val="95000"/>
                    <a:lumOff val="5000"/>
                  </a:schemeClr>
                </a:solidFill>
              </a:rPr>
              <a:t> tot prin el iese, de aceea el se mai </a:t>
            </a:r>
            <a:r>
              <a:rPr lang="ro-RO" sz="900" b="1" dirty="0" err="1" smtClean="0">
                <a:solidFill>
                  <a:schemeClr val="bg1">
                    <a:lumMod val="95000"/>
                    <a:lumOff val="5000"/>
                  </a:schemeClr>
                </a:solidFill>
              </a:rPr>
              <a:t>numeste</a:t>
            </a:r>
            <a:r>
              <a:rPr lang="ro-RO" sz="900" b="1" dirty="0" smtClean="0">
                <a:solidFill>
                  <a:schemeClr val="bg1">
                    <a:lumMod val="95000"/>
                    <a:lumOff val="5000"/>
                  </a:schemeClr>
                </a:solidFill>
              </a:rPr>
              <a:t> </a:t>
            </a:r>
            <a:r>
              <a:rPr lang="ro-RO" sz="900" b="1" i="1" dirty="0" smtClean="0">
                <a:solidFill>
                  <a:schemeClr val="bg1">
                    <a:lumMod val="95000"/>
                    <a:lumOff val="5000"/>
                  </a:schemeClr>
                </a:solidFill>
              </a:rPr>
              <a:t>canal de </a:t>
            </a:r>
            <a:r>
              <a:rPr lang="ro-RO" sz="900" b="1" i="1" dirty="0" err="1" smtClean="0">
                <a:solidFill>
                  <a:schemeClr val="bg1">
                    <a:lumMod val="95000"/>
                    <a:lumOff val="5000"/>
                  </a:schemeClr>
                </a:solidFill>
              </a:rPr>
              <a:t>nastere</a:t>
            </a:r>
            <a:r>
              <a:rPr lang="ro-RO" sz="900" b="1" dirty="0" smtClean="0">
                <a:solidFill>
                  <a:schemeClr val="bg1">
                    <a:lumMod val="95000"/>
                    <a:lumOff val="5000"/>
                  </a:schemeClr>
                </a:solidFill>
              </a:rPr>
              <a:t>. </a:t>
            </a:r>
          </a:p>
          <a:p>
            <a:pPr fontAlgn="auto">
              <a:spcAft>
                <a:spcPts val="0"/>
              </a:spcAft>
              <a:buClr>
                <a:schemeClr val="accent3"/>
              </a:buClr>
              <a:buFont typeface="Wingdings 2"/>
              <a:buNone/>
              <a:defRPr/>
            </a:pPr>
            <a:r>
              <a:rPr lang="ro-RO" sz="900" b="1" dirty="0" smtClean="0">
                <a:solidFill>
                  <a:schemeClr val="bg1">
                    <a:lumMod val="95000"/>
                    <a:lumOff val="5000"/>
                  </a:schemeClr>
                </a:solidFill>
              </a:rPr>
              <a:t>Deasupra </a:t>
            </a:r>
            <a:r>
              <a:rPr lang="ro-RO" sz="900" b="1" dirty="0" err="1" smtClean="0">
                <a:solidFill>
                  <a:schemeClr val="bg1">
                    <a:lumMod val="95000"/>
                    <a:lumOff val="5000"/>
                  </a:schemeClr>
                </a:solidFill>
              </a:rPr>
              <a:t>intrarii</a:t>
            </a:r>
            <a:r>
              <a:rPr lang="ro-RO" sz="900" b="1" dirty="0" smtClean="0">
                <a:solidFill>
                  <a:schemeClr val="bg1">
                    <a:lumMod val="95000"/>
                    <a:lumOff val="5000"/>
                  </a:schemeClr>
                </a:solidFill>
              </a:rPr>
              <a:t> in vagin este amplasat </a:t>
            </a:r>
            <a:r>
              <a:rPr lang="ro-RO" sz="900" b="1" i="1" dirty="0" err="1" smtClean="0">
                <a:solidFill>
                  <a:schemeClr val="bg1">
                    <a:lumMod val="95000"/>
                    <a:lumOff val="5000"/>
                  </a:schemeClr>
                </a:solidFill>
              </a:rPr>
              <a:t>clitorul</a:t>
            </a:r>
            <a:r>
              <a:rPr lang="ro-RO" sz="900" b="1" dirty="0" smtClean="0">
                <a:solidFill>
                  <a:schemeClr val="bg1">
                    <a:lumMod val="95000"/>
                    <a:lumOff val="5000"/>
                  </a:schemeClr>
                </a:solidFill>
              </a:rPr>
              <a:t>. Acesta este un organ de dimensiuni mici, acoperit cu pielea exterioara. El este sensibil la stimularea sexuala numindu-se </a:t>
            </a:r>
            <a:r>
              <a:rPr lang="ro-RO" sz="900" b="1" dirty="0" err="1" smtClean="0">
                <a:solidFill>
                  <a:schemeClr val="bg1">
                    <a:lumMod val="95000"/>
                    <a:lumOff val="5000"/>
                  </a:schemeClr>
                </a:solidFill>
              </a:rPr>
              <a:t>inca</a:t>
            </a:r>
            <a:r>
              <a:rPr lang="ro-RO" sz="900" b="1" dirty="0" smtClean="0">
                <a:solidFill>
                  <a:schemeClr val="bg1">
                    <a:lumMod val="95000"/>
                    <a:lumOff val="5000"/>
                  </a:schemeClr>
                </a:solidFill>
              </a:rPr>
              <a:t> "</a:t>
            </a:r>
            <a:r>
              <a:rPr lang="ro-RO" sz="900" b="1" i="1" dirty="0" smtClean="0">
                <a:solidFill>
                  <a:schemeClr val="bg1">
                    <a:lumMod val="95000"/>
                    <a:lumOff val="5000"/>
                  </a:schemeClr>
                </a:solidFill>
              </a:rPr>
              <a:t>organul </a:t>
            </a:r>
            <a:r>
              <a:rPr lang="ro-RO" sz="900" b="1" i="1" dirty="0" err="1" smtClean="0">
                <a:solidFill>
                  <a:schemeClr val="bg1">
                    <a:lumMod val="95000"/>
                    <a:lumOff val="5000"/>
                  </a:schemeClr>
                </a:solidFill>
              </a:rPr>
              <a:t>placerii</a:t>
            </a:r>
            <a:r>
              <a:rPr lang="ro-RO" sz="900" b="1" dirty="0" smtClean="0">
                <a:solidFill>
                  <a:schemeClr val="bg1">
                    <a:lumMod val="95000"/>
                    <a:lumOff val="5000"/>
                  </a:schemeClr>
                </a:solidFill>
              </a:rPr>
              <a:t>". </a:t>
            </a:r>
          </a:p>
          <a:p>
            <a:pPr fontAlgn="auto">
              <a:spcAft>
                <a:spcPts val="0"/>
              </a:spcAft>
              <a:buClr>
                <a:schemeClr val="accent3"/>
              </a:buClr>
              <a:buFont typeface="Wingdings 2"/>
              <a:buNone/>
              <a:defRPr/>
            </a:pPr>
            <a:r>
              <a:rPr lang="ro-RO" sz="900" b="1" dirty="0" smtClean="0">
                <a:solidFill>
                  <a:schemeClr val="bg1">
                    <a:lumMod val="95000"/>
                    <a:lumOff val="5000"/>
                  </a:schemeClr>
                </a:solidFill>
              </a:rPr>
              <a:t>Din </a:t>
            </a:r>
            <a:r>
              <a:rPr lang="ro-RO" sz="900" b="1" dirty="0" err="1" smtClean="0">
                <a:solidFill>
                  <a:schemeClr val="bg1">
                    <a:lumMod val="95000"/>
                    <a:lumOff val="5000"/>
                  </a:schemeClr>
                </a:solidFill>
              </a:rPr>
              <a:t>organel</a:t>
            </a:r>
            <a:r>
              <a:rPr lang="ro-RO" sz="900" b="1" dirty="0" smtClean="0">
                <a:solidFill>
                  <a:schemeClr val="bg1">
                    <a:lumMod val="95000"/>
                    <a:lumOff val="5000"/>
                  </a:schemeClr>
                </a:solidFill>
              </a:rPr>
              <a:t> sexuale externe face parte </a:t>
            </a:r>
            <a:r>
              <a:rPr lang="ro-RO" sz="900" b="1" i="1" dirty="0" smtClean="0">
                <a:solidFill>
                  <a:schemeClr val="bg1">
                    <a:lumMod val="95000"/>
                    <a:lumOff val="5000"/>
                  </a:schemeClr>
                </a:solidFill>
              </a:rPr>
              <a:t>vulva, labiile mari si mici.</a:t>
            </a:r>
            <a:r>
              <a:rPr lang="ro-RO" sz="900" b="1" dirty="0" smtClean="0">
                <a:solidFill>
                  <a:schemeClr val="bg1">
                    <a:lumMod val="95000"/>
                    <a:lumOff val="5000"/>
                  </a:schemeClr>
                </a:solidFill>
              </a:rPr>
              <a:t> </a:t>
            </a:r>
          </a:p>
        </p:txBody>
      </p:sp>
      <p:pic>
        <p:nvPicPr>
          <p:cNvPr id="10244" name="Imagine 3" descr="http://www.iubire.md/i/plan/1.gif"/>
          <p:cNvPicPr>
            <a:picLocks noChangeAspect="1" noChangeArrowheads="1"/>
          </p:cNvPicPr>
          <p:nvPr/>
        </p:nvPicPr>
        <p:blipFill>
          <a:blip r:embed="rId2" cstate="print"/>
          <a:srcRect/>
          <a:stretch>
            <a:fillRect/>
          </a:stretch>
        </p:blipFill>
        <p:spPr bwMode="auto">
          <a:xfrm>
            <a:off x="6429375" y="2000250"/>
            <a:ext cx="2571750" cy="29718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u 1"/>
          <p:cNvSpPr>
            <a:spLocks noGrp="1"/>
          </p:cNvSpPr>
          <p:nvPr>
            <p:ph type="ctrTitle"/>
          </p:nvPr>
        </p:nvSpPr>
        <p:spPr>
          <a:xfrm>
            <a:off x="142844" y="357166"/>
            <a:ext cx="7851648" cy="1571636"/>
          </a:xfrm>
        </p:spPr>
        <p:txBody>
          <a:bodyPr/>
          <a:lstStyle/>
          <a:p>
            <a:pPr fontAlgn="auto">
              <a:spcAft>
                <a:spcPts val="0"/>
              </a:spcAft>
              <a:defRPr/>
            </a:pPr>
            <a:r>
              <a:rPr lang="ro-RO" sz="3600" dirty="0" smtClean="0">
                <a:solidFill>
                  <a:schemeClr val="bg1"/>
                </a:solidFill>
                <a:effectLst/>
                <a:latin typeface="Arial" pitchFamily="34" charset="0"/>
                <a:ea typeface="Times New Roman" pitchFamily="18" charset="0"/>
                <a:cs typeface="Arial" pitchFamily="34" charset="0"/>
              </a:rPr>
              <a:t>Fertilizarea in vitro</a:t>
            </a:r>
            <a:endParaRPr lang="ro-RO" sz="3600" dirty="0"/>
          </a:p>
        </p:txBody>
      </p:sp>
      <p:pic>
        <p:nvPicPr>
          <p:cNvPr id="11267" name="Imagine 4" descr="http://www.desprecopii.com/Images/Upload/fecundareinvitro.jpg"/>
          <p:cNvPicPr>
            <a:picLocks noChangeAspect="1" noChangeArrowheads="1"/>
          </p:cNvPicPr>
          <p:nvPr/>
        </p:nvPicPr>
        <p:blipFill>
          <a:blip r:embed="rId2" cstate="print"/>
          <a:srcRect/>
          <a:stretch>
            <a:fillRect/>
          </a:stretch>
        </p:blipFill>
        <p:spPr bwMode="auto">
          <a:xfrm>
            <a:off x="357188" y="2000250"/>
            <a:ext cx="4071937" cy="4357688"/>
          </a:xfrm>
          <a:prstGeom prst="rect">
            <a:avLst/>
          </a:prstGeom>
          <a:noFill/>
          <a:ln w="9525">
            <a:noFill/>
            <a:miter lim="800000"/>
            <a:headEnd/>
            <a:tailEnd/>
          </a:ln>
        </p:spPr>
      </p:pic>
      <p:sp>
        <p:nvSpPr>
          <p:cNvPr id="11268" name="Rectangle 1"/>
          <p:cNvSpPr>
            <a:spLocks noChangeArrowheads="1"/>
          </p:cNvSpPr>
          <p:nvPr/>
        </p:nvSpPr>
        <p:spPr bwMode="auto">
          <a:xfrm>
            <a:off x="4572000" y="2714625"/>
            <a:ext cx="4357688" cy="2800350"/>
          </a:xfrm>
          <a:prstGeom prst="rect">
            <a:avLst/>
          </a:prstGeom>
          <a:noFill/>
          <a:ln w="9525">
            <a:noFill/>
            <a:miter lim="800000"/>
            <a:headEnd/>
            <a:tailEnd/>
          </a:ln>
        </p:spPr>
        <p:txBody>
          <a:bodyPr anchor="ctr">
            <a:spAutoFit/>
          </a:bodyPr>
          <a:lstStyle/>
          <a:p>
            <a:r>
              <a:rPr lang="ro-RO" sz="1100" b="1">
                <a:solidFill>
                  <a:schemeClr val="bg1"/>
                </a:solidFill>
                <a:ea typeface="Times New Roman" pitchFamily="18" charset="0"/>
              </a:rPr>
              <a:t>Fertilizarea in vitro este utilizata in general la cuplurile care nu au putut concepe un copil dupa un an de incercari sau care au una sau mai multe din urmatoarele probleme:</a:t>
            </a:r>
          </a:p>
          <a:p>
            <a:pPr eaLnBrk="0" hangingPunct="0">
              <a:buFontTx/>
              <a:buChar char="•"/>
            </a:pPr>
            <a:r>
              <a:rPr lang="ro-RO" sz="1100" b="1">
                <a:solidFill>
                  <a:schemeClr val="bg1"/>
                </a:solidFill>
                <a:ea typeface="Times New Roman" pitchFamily="18" charset="0"/>
              </a:rPr>
              <a:t>Tubul falopian este blocat sau prezinta deformari ale anatomiei pelviene. </a:t>
            </a:r>
            <a:endParaRPr lang="ro-RO" sz="1100" b="1">
              <a:solidFill>
                <a:schemeClr val="bg1"/>
              </a:solidFill>
              <a:latin typeface="Calibri" pitchFamily="34" charset="0"/>
              <a:ea typeface="Calibri" pitchFamily="34" charset="0"/>
              <a:cs typeface="Times New Roman" pitchFamily="18" charset="0"/>
            </a:endParaRPr>
          </a:p>
          <a:p>
            <a:pPr eaLnBrk="0" hangingPunct="0">
              <a:buFontTx/>
              <a:buChar char="•"/>
            </a:pPr>
            <a:r>
              <a:rPr lang="ro-RO" sz="1100" b="1">
                <a:solidFill>
                  <a:schemeClr val="bg1"/>
                </a:solidFill>
                <a:ea typeface="Times New Roman" pitchFamily="18" charset="0"/>
              </a:rPr>
              <a:t>Femeile carora li s-au legat trompele cat si barbatii care au suferit o operatie de vasectomie </a:t>
            </a:r>
            <a:endParaRPr lang="ro-RO" sz="1100" b="1">
              <a:solidFill>
                <a:schemeClr val="bg1"/>
              </a:solidFill>
              <a:latin typeface="Calibri" pitchFamily="34" charset="0"/>
              <a:ea typeface="Calibri" pitchFamily="34" charset="0"/>
              <a:cs typeface="Times New Roman" pitchFamily="18" charset="0"/>
            </a:endParaRPr>
          </a:p>
          <a:p>
            <a:pPr eaLnBrk="0" hangingPunct="0">
              <a:buFontTx/>
              <a:buChar char="•"/>
            </a:pPr>
            <a:r>
              <a:rPr lang="ro-RO" sz="1100" b="1">
                <a:solidFill>
                  <a:schemeClr val="bg1"/>
                </a:solidFill>
                <a:ea typeface="Times New Roman" pitchFamily="18" charset="0"/>
              </a:rPr>
              <a:t>Infertilitate masculina severa (cantitate mica de spermatozoizi produsi sau o motilitate scazuta a acestora) </a:t>
            </a:r>
            <a:endParaRPr lang="ro-RO" sz="1100" b="1">
              <a:solidFill>
                <a:schemeClr val="bg1"/>
              </a:solidFill>
              <a:latin typeface="Calibri" pitchFamily="34" charset="0"/>
              <a:ea typeface="Calibri" pitchFamily="34" charset="0"/>
              <a:cs typeface="Times New Roman" pitchFamily="18" charset="0"/>
            </a:endParaRPr>
          </a:p>
          <a:p>
            <a:pPr eaLnBrk="0" hangingPunct="0">
              <a:buFontTx/>
              <a:buChar char="•"/>
            </a:pPr>
            <a:r>
              <a:rPr lang="ro-RO" sz="1100" b="1">
                <a:solidFill>
                  <a:schemeClr val="bg1"/>
                </a:solidFill>
                <a:ea typeface="Times New Roman" pitchFamily="18" charset="0"/>
              </a:rPr>
              <a:t>Procedeul de stimulare ovariana a esuat de cateva ori </a:t>
            </a:r>
            <a:endParaRPr lang="ro-RO" sz="1100" b="1">
              <a:solidFill>
                <a:schemeClr val="bg1"/>
              </a:solidFill>
              <a:latin typeface="Calibri" pitchFamily="34" charset="0"/>
              <a:ea typeface="Calibri" pitchFamily="34" charset="0"/>
              <a:cs typeface="Times New Roman" pitchFamily="18" charset="0"/>
            </a:endParaRPr>
          </a:p>
          <a:p>
            <a:pPr eaLnBrk="0" hangingPunct="0">
              <a:buFontTx/>
              <a:buChar char="•"/>
            </a:pPr>
            <a:r>
              <a:rPr lang="ro-RO" sz="1100" b="1">
                <a:solidFill>
                  <a:schemeClr val="bg1"/>
                </a:solidFill>
                <a:ea typeface="Times New Roman" pitchFamily="18" charset="0"/>
              </a:rPr>
              <a:t>Femei cu varsta avansata (peste 38 de ani) </a:t>
            </a:r>
            <a:endParaRPr lang="ro-RO" sz="1100" b="1">
              <a:solidFill>
                <a:schemeClr val="bg1"/>
              </a:solidFill>
              <a:latin typeface="Calibri" pitchFamily="34" charset="0"/>
              <a:ea typeface="Calibri" pitchFamily="34" charset="0"/>
              <a:cs typeface="Times New Roman" pitchFamily="18" charset="0"/>
            </a:endParaRPr>
          </a:p>
          <a:p>
            <a:pPr eaLnBrk="0" hangingPunct="0">
              <a:buFontTx/>
              <a:buChar char="•"/>
            </a:pPr>
            <a:r>
              <a:rPr lang="ro-RO" sz="1100" b="1">
                <a:solidFill>
                  <a:schemeClr val="bg1"/>
                </a:solidFill>
                <a:ea typeface="Times New Roman" pitchFamily="18" charset="0"/>
              </a:rPr>
              <a:t>Cantitatea si calitatea slaba a ovulelor. Aceasta problema se poate rezolva prin FIV sau FIV folosind ovulele donate de o alta femeie. </a:t>
            </a:r>
            <a:endParaRPr lang="ro-RO" sz="1100" b="1">
              <a:solidFill>
                <a:schemeClr val="bg1"/>
              </a:solidFill>
              <a:latin typeface="Calibri" pitchFamily="34" charset="0"/>
              <a:ea typeface="Calibri" pitchFamily="34" charset="0"/>
              <a:cs typeface="Times New Roman" pitchFamily="18" charset="0"/>
            </a:endParaRPr>
          </a:p>
          <a:p>
            <a:pPr eaLnBrk="0" hangingPunct="0">
              <a:buFontTx/>
              <a:buChar char="•"/>
            </a:pPr>
            <a:r>
              <a:rPr lang="ro-RO" sz="1100" b="1">
                <a:solidFill>
                  <a:schemeClr val="bg1"/>
                </a:solidFill>
                <a:ea typeface="Times New Roman" pitchFamily="18" charset="0"/>
              </a:rPr>
              <a:t>Endometrioza severa</a:t>
            </a:r>
            <a:endParaRPr lang="ro-RO" sz="1100" b="1">
              <a:solidFill>
                <a:schemeClr val="bg1"/>
              </a:solidFill>
            </a:endParaRPr>
          </a:p>
          <a:p>
            <a:pPr eaLnBrk="0" hangingPunct="0"/>
            <a:endParaRPr lang="ro-RO" sz="1100" b="1">
              <a:solidFill>
                <a:schemeClr val="bg1"/>
              </a:solidFill>
            </a:endParaRP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u 1"/>
          <p:cNvSpPr>
            <a:spLocks noGrp="1"/>
          </p:cNvSpPr>
          <p:nvPr>
            <p:ph type="title"/>
          </p:nvPr>
        </p:nvSpPr>
        <p:spPr/>
        <p:txBody>
          <a:bodyPr>
            <a:normAutofit fontScale="90000"/>
          </a:bodyPr>
          <a:lstStyle/>
          <a:p>
            <a:pPr fontAlgn="auto">
              <a:spcAft>
                <a:spcPts val="0"/>
              </a:spcAft>
              <a:defRPr/>
            </a:pPr>
            <a:r>
              <a:rPr lang="ro-RO" sz="2700" b="1" dirty="0" smtClean="0">
                <a:solidFill>
                  <a:srgbClr val="111111"/>
                </a:solidFill>
                <a:latin typeface="Tahoma" pitchFamily="34" charset="0"/>
                <a:ea typeface="Times New Roman" pitchFamily="18" charset="0"/>
                <a:cs typeface="Tahoma" pitchFamily="34" charset="0"/>
              </a:rPr>
              <a:t>Organele sexuale ale </a:t>
            </a:r>
            <a:r>
              <a:rPr lang="ro-RO" sz="2700" b="1" dirty="0" err="1" smtClean="0">
                <a:solidFill>
                  <a:srgbClr val="111111"/>
                </a:solidFill>
                <a:latin typeface="Tahoma" pitchFamily="34" charset="0"/>
                <a:ea typeface="Times New Roman" pitchFamily="18" charset="0"/>
                <a:cs typeface="Tahoma" pitchFamily="34" charset="0"/>
              </a:rPr>
              <a:t>barbatului</a:t>
            </a:r>
            <a:r>
              <a:rPr lang="ro-RO" sz="2700" dirty="0" smtClean="0">
                <a:solidFill>
                  <a:srgbClr val="333333"/>
                </a:solidFill>
                <a:latin typeface="Verdana" pitchFamily="34" charset="0"/>
                <a:ea typeface="Times New Roman" pitchFamily="18" charset="0"/>
                <a:cs typeface="Arial" pitchFamily="34" charset="0"/>
              </a:rPr>
              <a:t> </a:t>
            </a:r>
            <a:r>
              <a:rPr lang="ro-RO" sz="6000" dirty="0" smtClean="0">
                <a:solidFill>
                  <a:srgbClr val="333333"/>
                </a:solidFill>
                <a:latin typeface="Arial" pitchFamily="34" charset="0"/>
                <a:ea typeface="Times New Roman" pitchFamily="18" charset="0"/>
                <a:cs typeface="Arial" pitchFamily="34" charset="0"/>
              </a:rPr>
              <a:t/>
            </a:r>
            <a:br>
              <a:rPr lang="ro-RO" sz="6000" dirty="0" smtClean="0">
                <a:solidFill>
                  <a:srgbClr val="333333"/>
                </a:solidFill>
                <a:latin typeface="Arial" pitchFamily="34" charset="0"/>
                <a:ea typeface="Times New Roman" pitchFamily="18" charset="0"/>
                <a:cs typeface="Arial" pitchFamily="34" charset="0"/>
              </a:rPr>
            </a:br>
            <a:endParaRPr lang="ro-RO" dirty="0"/>
          </a:p>
        </p:txBody>
      </p:sp>
      <p:sp>
        <p:nvSpPr>
          <p:cNvPr id="12291" name="Rectangle 1"/>
          <p:cNvSpPr>
            <a:spLocks noChangeArrowheads="1"/>
          </p:cNvSpPr>
          <p:nvPr/>
        </p:nvSpPr>
        <p:spPr bwMode="auto">
          <a:xfrm>
            <a:off x="214313" y="1357313"/>
            <a:ext cx="7286625" cy="3940175"/>
          </a:xfrm>
          <a:prstGeom prst="rect">
            <a:avLst/>
          </a:prstGeom>
          <a:noFill/>
          <a:ln w="9525">
            <a:noFill/>
            <a:miter lim="800000"/>
            <a:headEnd/>
            <a:tailEnd/>
          </a:ln>
        </p:spPr>
        <p:txBody>
          <a:bodyPr anchor="ctr">
            <a:spAutoFit/>
          </a:bodyPr>
          <a:lstStyle/>
          <a:p>
            <a:pPr eaLnBrk="0" hangingPunct="0"/>
            <a:r>
              <a:rPr lang="ro-RO" sz="1000" b="1">
                <a:solidFill>
                  <a:srgbClr val="333333"/>
                </a:solidFill>
                <a:latin typeface="Verdana" pitchFamily="34" charset="0"/>
                <a:ea typeface="Times New Roman" pitchFamily="18" charset="0"/>
              </a:rPr>
              <a:t>Penisul</a:t>
            </a:r>
            <a:r>
              <a:rPr lang="ro-RO" sz="1000">
                <a:solidFill>
                  <a:srgbClr val="333333"/>
                </a:solidFill>
                <a:latin typeface="Verdana" pitchFamily="34" charset="0"/>
                <a:ea typeface="Times New Roman" pitchFamily="18" charset="0"/>
              </a:rPr>
              <a:t/>
            </a:r>
            <a:br>
              <a:rPr lang="ro-RO" sz="1000">
                <a:solidFill>
                  <a:srgbClr val="333333"/>
                </a:solidFill>
                <a:latin typeface="Verdana" pitchFamily="34" charset="0"/>
                <a:ea typeface="Times New Roman" pitchFamily="18" charset="0"/>
              </a:rPr>
            </a:br>
            <a:r>
              <a:rPr lang="ro-RO" sz="1000">
                <a:solidFill>
                  <a:srgbClr val="333333"/>
                </a:solidFill>
                <a:latin typeface="Verdana" pitchFamily="34" charset="0"/>
                <a:ea typeface="Times New Roman" pitchFamily="18" charset="0"/>
              </a:rPr>
              <a:t>este un organ de forma alungita, alcatuit dintr-un tesut moale cavernos, care se incordeaza atunci cand cavitatile sunt umplute cu sange.In stare de repaos este moale , in stare de excitatie, cind este umplut cu singe el se mareste in lungime si diametru, devine drept si tare (acest proces poarta denumire de </a:t>
            </a:r>
            <a:r>
              <a:rPr lang="ro-RO" sz="1000" i="1">
                <a:solidFill>
                  <a:srgbClr val="333333"/>
                </a:solidFill>
                <a:latin typeface="Verdana" pitchFamily="34" charset="0"/>
                <a:ea typeface="Times New Roman" pitchFamily="18" charset="0"/>
              </a:rPr>
              <a:t>erectie</a:t>
            </a:r>
            <a:r>
              <a:rPr lang="ro-RO" sz="1000">
                <a:solidFill>
                  <a:srgbClr val="333333"/>
                </a:solidFill>
                <a:latin typeface="Verdana" pitchFamily="34" charset="0"/>
                <a:ea typeface="Times New Roman" pitchFamily="18" charset="0"/>
              </a:rPr>
              <a:t>). Aceasta permite ca el sa poata fi introdus in vagin. Extremitatea penisului, numita </a:t>
            </a:r>
            <a:r>
              <a:rPr lang="ro-RO" sz="1000" i="1">
                <a:solidFill>
                  <a:srgbClr val="333333"/>
                </a:solidFill>
                <a:latin typeface="Verdana" pitchFamily="34" charset="0"/>
                <a:ea typeface="Times New Roman" pitchFamily="18" charset="0"/>
              </a:rPr>
              <a:t>glandul penisului</a:t>
            </a:r>
            <a:r>
              <a:rPr lang="ro-RO" sz="1000">
                <a:solidFill>
                  <a:srgbClr val="333333"/>
                </a:solidFill>
                <a:latin typeface="Verdana" pitchFamily="34" charset="0"/>
                <a:ea typeface="Times New Roman" pitchFamily="18" charset="0"/>
              </a:rPr>
              <a:t>, este sensibila la stimulatie.Cand se atinge culmea excitatiei sexuale, barbatul simte </a:t>
            </a:r>
            <a:r>
              <a:rPr lang="ro-RO" sz="1000" i="1">
                <a:solidFill>
                  <a:srgbClr val="333333"/>
                </a:solidFill>
                <a:latin typeface="Verdana" pitchFamily="34" charset="0"/>
                <a:ea typeface="Times New Roman" pitchFamily="18" charset="0"/>
              </a:rPr>
              <a:t>orgasmul</a:t>
            </a:r>
            <a:r>
              <a:rPr lang="ro-RO" sz="1000">
                <a:solidFill>
                  <a:srgbClr val="333333"/>
                </a:solidFill>
                <a:latin typeface="Verdana" pitchFamily="34" charset="0"/>
                <a:ea typeface="Times New Roman" pitchFamily="18" charset="0"/>
              </a:rPr>
              <a:t>, care este precedata de </a:t>
            </a:r>
            <a:r>
              <a:rPr lang="ro-RO" sz="1000" i="1">
                <a:solidFill>
                  <a:srgbClr val="333333"/>
                </a:solidFill>
                <a:latin typeface="Verdana" pitchFamily="34" charset="0"/>
                <a:ea typeface="Times New Roman" pitchFamily="18" charset="0"/>
              </a:rPr>
              <a:t>ejaculare</a:t>
            </a:r>
            <a:r>
              <a:rPr lang="ro-RO" sz="1000">
                <a:solidFill>
                  <a:srgbClr val="333333"/>
                </a:solidFill>
                <a:latin typeface="Verdana" pitchFamily="34" charset="0"/>
                <a:ea typeface="Times New Roman" pitchFamily="18" charset="0"/>
              </a:rPr>
              <a:t> (eliminarea spermei.) La capatul penisului se afla un orificiu, care permite evacuarea urinei si a </a:t>
            </a:r>
            <a:r>
              <a:rPr lang="ro-RO" sz="1000" i="1">
                <a:solidFill>
                  <a:srgbClr val="333333"/>
                </a:solidFill>
                <a:latin typeface="Verdana" pitchFamily="34" charset="0"/>
                <a:ea typeface="Times New Roman" pitchFamily="18" charset="0"/>
              </a:rPr>
              <a:t>spermei</a:t>
            </a:r>
            <a:r>
              <a:rPr lang="ro-RO" sz="1000">
                <a:solidFill>
                  <a:srgbClr val="333333"/>
                </a:solidFill>
                <a:latin typeface="Verdana" pitchFamily="34" charset="0"/>
                <a:ea typeface="Times New Roman" pitchFamily="18" charset="0"/>
              </a:rPr>
              <a:t>, care ajung la el printr-un conduct unic numit </a:t>
            </a:r>
            <a:r>
              <a:rPr lang="ro-RO" sz="1000" i="1">
                <a:solidFill>
                  <a:srgbClr val="333333"/>
                </a:solidFill>
                <a:latin typeface="Verdana" pitchFamily="34" charset="0"/>
                <a:ea typeface="Times New Roman" pitchFamily="18" charset="0"/>
              </a:rPr>
              <a:t>uretra</a:t>
            </a:r>
            <a:r>
              <a:rPr lang="ro-RO" sz="1000">
                <a:solidFill>
                  <a:srgbClr val="333333"/>
                </a:solidFill>
                <a:latin typeface="Verdana" pitchFamily="34" charset="0"/>
                <a:ea typeface="Times New Roman" pitchFamily="18" charset="0"/>
              </a:rPr>
              <a:t>. </a:t>
            </a:r>
            <a:endParaRPr lang="ro-RO" sz="1200">
              <a:solidFill>
                <a:srgbClr val="333333"/>
              </a:solidFill>
              <a:ea typeface="Times New Roman" pitchFamily="18" charset="0"/>
            </a:endParaRPr>
          </a:p>
          <a:p>
            <a:pPr eaLnBrk="0" hangingPunct="0"/>
            <a:r>
              <a:rPr lang="ro-RO" sz="1000" b="1">
                <a:solidFill>
                  <a:srgbClr val="333333"/>
                </a:solidFill>
                <a:latin typeface="Verdana" pitchFamily="34" charset="0"/>
                <a:ea typeface="Times New Roman" pitchFamily="18" charset="0"/>
              </a:rPr>
              <a:t>Testicule</a:t>
            </a:r>
            <a:r>
              <a:rPr lang="ro-RO" sz="1000">
                <a:solidFill>
                  <a:srgbClr val="333333"/>
                </a:solidFill>
                <a:latin typeface="Verdana" pitchFamily="34" charset="0"/>
                <a:ea typeface="Times New Roman" pitchFamily="18" charset="0"/>
              </a:rPr>
              <a:t/>
            </a:r>
            <a:br>
              <a:rPr lang="ro-RO" sz="1000">
                <a:solidFill>
                  <a:srgbClr val="333333"/>
                </a:solidFill>
                <a:latin typeface="Verdana" pitchFamily="34" charset="0"/>
                <a:ea typeface="Times New Roman" pitchFamily="18" charset="0"/>
              </a:rPr>
            </a:br>
            <a:r>
              <a:rPr lang="ro-RO" sz="1000">
                <a:solidFill>
                  <a:srgbClr val="333333"/>
                </a:solidFill>
                <a:latin typeface="Verdana" pitchFamily="34" charset="0"/>
                <a:ea typeface="Times New Roman" pitchFamily="18" charset="0"/>
              </a:rPr>
              <a:t>Doua glande de forma ovala care se coboara dupa nastere in 2 pungi numite </a:t>
            </a:r>
            <a:r>
              <a:rPr lang="ro-RO" sz="1000" i="1">
                <a:solidFill>
                  <a:srgbClr val="333333"/>
                </a:solidFill>
                <a:latin typeface="Verdana" pitchFamily="34" charset="0"/>
                <a:ea typeface="Times New Roman" pitchFamily="18" charset="0"/>
              </a:rPr>
              <a:t>scrot</a:t>
            </a:r>
            <a:r>
              <a:rPr lang="ro-RO" sz="1000">
                <a:solidFill>
                  <a:srgbClr val="333333"/>
                </a:solidFill>
                <a:latin typeface="Verdana" pitchFamily="34" charset="0"/>
                <a:ea typeface="Times New Roman" pitchFamily="18" charset="0"/>
              </a:rPr>
              <a:t>. Au o greutate de aprox. 15-20 g, dimensiunile 5/3 cm.Testicolul este format din mai multi tubi (numiti </a:t>
            </a:r>
            <a:r>
              <a:rPr lang="ro-RO" sz="1000" i="1">
                <a:solidFill>
                  <a:srgbClr val="333333"/>
                </a:solidFill>
                <a:latin typeface="Verdana" pitchFamily="34" charset="0"/>
                <a:ea typeface="Times New Roman" pitchFamily="18" charset="0"/>
              </a:rPr>
              <a:t>tubii seminiferi</a:t>
            </a:r>
            <a:r>
              <a:rPr lang="ro-RO" sz="1000">
                <a:solidFill>
                  <a:srgbClr val="333333"/>
                </a:solidFill>
                <a:latin typeface="Verdana" pitchFamily="34" charset="0"/>
                <a:ea typeface="Times New Roman" pitchFamily="18" charset="0"/>
              </a:rPr>
              <a:t>), in interiorul carora are loc procesul de formare a celulelor sexuale masculine: </a:t>
            </a:r>
            <a:r>
              <a:rPr lang="ro-RO" sz="1000" i="1">
                <a:solidFill>
                  <a:srgbClr val="333333"/>
                </a:solidFill>
                <a:latin typeface="Verdana" pitchFamily="34" charset="0"/>
                <a:ea typeface="Times New Roman" pitchFamily="18" charset="0"/>
              </a:rPr>
              <a:t>spermatozoizi</a:t>
            </a:r>
            <a:r>
              <a:rPr lang="ro-RO" sz="1000">
                <a:solidFill>
                  <a:srgbClr val="333333"/>
                </a:solidFill>
                <a:latin typeface="Verdana" pitchFamily="34" charset="0"/>
                <a:ea typeface="Times New Roman" pitchFamily="18" charset="0"/>
              </a:rPr>
              <a:t> (vezi mai departe). </a:t>
            </a:r>
            <a:br>
              <a:rPr lang="ro-RO" sz="1000">
                <a:solidFill>
                  <a:srgbClr val="333333"/>
                </a:solidFill>
                <a:latin typeface="Verdana" pitchFamily="34" charset="0"/>
                <a:ea typeface="Times New Roman" pitchFamily="18" charset="0"/>
              </a:rPr>
            </a:br>
            <a:r>
              <a:rPr lang="ro-RO" sz="1000">
                <a:solidFill>
                  <a:srgbClr val="333333"/>
                </a:solidFill>
                <a:latin typeface="Verdana" pitchFamily="34" charset="0"/>
                <a:ea typeface="Times New Roman" pitchFamily="18" charset="0"/>
              </a:rPr>
              <a:t>Din testicol spermatozoizi nimeresc in </a:t>
            </a:r>
            <a:r>
              <a:rPr lang="ro-RO" sz="1000" i="1">
                <a:solidFill>
                  <a:srgbClr val="333333"/>
                </a:solidFill>
                <a:latin typeface="Verdana" pitchFamily="34" charset="0"/>
                <a:ea typeface="Times New Roman" pitchFamily="18" charset="0"/>
              </a:rPr>
              <a:t>epididim</a:t>
            </a:r>
            <a:r>
              <a:rPr lang="ro-RO" sz="1000">
                <a:solidFill>
                  <a:srgbClr val="333333"/>
                </a:solidFill>
                <a:latin typeface="Verdana" pitchFamily="34" charset="0"/>
                <a:ea typeface="Times New Roman" pitchFamily="18" charset="0"/>
              </a:rPr>
              <a:t>: El reprezinta un conduct intortocheat ce face legatura intre testicul si canalul deferent. Are rol de transport, depozitare si hranire a spermatozoizilor. </a:t>
            </a:r>
            <a:endParaRPr lang="ro-RO" sz="1200">
              <a:solidFill>
                <a:srgbClr val="333333"/>
              </a:solidFill>
              <a:ea typeface="Times New Roman" pitchFamily="18" charset="0"/>
            </a:endParaRPr>
          </a:p>
          <a:p>
            <a:pPr eaLnBrk="0" hangingPunct="0"/>
            <a:r>
              <a:rPr lang="ro-RO" sz="1000" b="1">
                <a:solidFill>
                  <a:srgbClr val="333333"/>
                </a:solidFill>
                <a:latin typeface="Verdana" pitchFamily="34" charset="0"/>
                <a:ea typeface="Times New Roman" pitchFamily="18" charset="0"/>
              </a:rPr>
              <a:t>Duct deferent</a:t>
            </a:r>
            <a:r>
              <a:rPr lang="ro-RO" sz="1000">
                <a:solidFill>
                  <a:srgbClr val="333333"/>
                </a:solidFill>
                <a:latin typeface="Verdana" pitchFamily="34" charset="0"/>
                <a:ea typeface="Times New Roman" pitchFamily="18" charset="0"/>
              </a:rPr>
              <a:t> (canalul diferent)</a:t>
            </a:r>
            <a:br>
              <a:rPr lang="ro-RO" sz="1000">
                <a:solidFill>
                  <a:srgbClr val="333333"/>
                </a:solidFill>
                <a:latin typeface="Verdana" pitchFamily="34" charset="0"/>
                <a:ea typeface="Times New Roman" pitchFamily="18" charset="0"/>
              </a:rPr>
            </a:br>
            <a:r>
              <a:rPr lang="ro-RO" sz="1000">
                <a:solidFill>
                  <a:srgbClr val="333333"/>
                </a:solidFill>
                <a:latin typeface="Verdana" pitchFamily="34" charset="0"/>
                <a:ea typeface="Times New Roman" pitchFamily="18" charset="0"/>
              </a:rPr>
              <a:t>este un cordon care uneste testiculul cu uretra , prin care are loc transportul spermatozoizilor. </a:t>
            </a:r>
            <a:endParaRPr lang="ro-RO" sz="1200">
              <a:solidFill>
                <a:srgbClr val="333333"/>
              </a:solidFill>
              <a:ea typeface="Times New Roman" pitchFamily="18" charset="0"/>
            </a:endParaRPr>
          </a:p>
          <a:p>
            <a:pPr eaLnBrk="0" hangingPunct="0"/>
            <a:r>
              <a:rPr lang="ro-RO" sz="1000" b="1">
                <a:solidFill>
                  <a:srgbClr val="333333"/>
                </a:solidFill>
                <a:latin typeface="Verdana" pitchFamily="34" charset="0"/>
                <a:ea typeface="Times New Roman" pitchFamily="18" charset="0"/>
              </a:rPr>
              <a:t>Veziculele seminale</a:t>
            </a:r>
            <a:r>
              <a:rPr lang="ro-RO" sz="1000">
                <a:solidFill>
                  <a:srgbClr val="333333"/>
                </a:solidFill>
                <a:latin typeface="Verdana" pitchFamily="34" charset="0"/>
                <a:ea typeface="Times New Roman" pitchFamily="18" charset="0"/>
              </a:rPr>
              <a:t/>
            </a:r>
            <a:br>
              <a:rPr lang="ro-RO" sz="1000">
                <a:solidFill>
                  <a:srgbClr val="333333"/>
                </a:solidFill>
                <a:latin typeface="Verdana" pitchFamily="34" charset="0"/>
                <a:ea typeface="Times New Roman" pitchFamily="18" charset="0"/>
              </a:rPr>
            </a:br>
            <a:r>
              <a:rPr lang="ro-RO" sz="1000">
                <a:solidFill>
                  <a:srgbClr val="333333"/>
                </a:solidFill>
                <a:latin typeface="Verdana" pitchFamily="34" charset="0"/>
                <a:ea typeface="Times New Roman" pitchFamily="18" charset="0"/>
              </a:rPr>
              <a:t>reprezinta structuri in forma de sac, aflate inapoia vezicii urinare si secreta un lichid gros care este parte componenta a lichidului seminal. </a:t>
            </a:r>
            <a:endParaRPr lang="ro-RO" sz="1200">
              <a:solidFill>
                <a:srgbClr val="333333"/>
              </a:solidFill>
              <a:ea typeface="Times New Roman" pitchFamily="18" charset="0"/>
            </a:endParaRPr>
          </a:p>
          <a:p>
            <a:pPr eaLnBrk="0" hangingPunct="0"/>
            <a:r>
              <a:rPr lang="ro-RO" sz="1000">
                <a:solidFill>
                  <a:srgbClr val="333333"/>
                </a:solidFill>
                <a:latin typeface="Verdana" pitchFamily="34" charset="0"/>
                <a:ea typeface="Times New Roman" pitchFamily="18" charset="0"/>
              </a:rPr>
              <a:t>In momentul excitarii sexuale, spermatozoizii urca in epididim apoi in ductul diferent pana la uretra. In timpul acestei ascensiuni, lichidele secretate de </a:t>
            </a:r>
            <a:r>
              <a:rPr lang="ro-RO" sz="1000" i="1">
                <a:solidFill>
                  <a:srgbClr val="333333"/>
                </a:solidFill>
                <a:latin typeface="Verdana" pitchFamily="34" charset="0"/>
                <a:ea typeface="Times New Roman" pitchFamily="18" charset="0"/>
              </a:rPr>
              <a:t>prostata</a:t>
            </a:r>
            <a:r>
              <a:rPr lang="ro-RO" sz="1000">
                <a:solidFill>
                  <a:srgbClr val="333333"/>
                </a:solidFill>
                <a:latin typeface="Verdana" pitchFamily="34" charset="0"/>
                <a:ea typeface="Times New Roman" pitchFamily="18" charset="0"/>
              </a:rPr>
              <a:t> si veziculele seminale ii infasoara, formand </a:t>
            </a:r>
            <a:r>
              <a:rPr lang="ro-RO" sz="1000" i="1">
                <a:solidFill>
                  <a:srgbClr val="333333"/>
                </a:solidFill>
                <a:latin typeface="Verdana" pitchFamily="34" charset="0"/>
                <a:ea typeface="Times New Roman" pitchFamily="18" charset="0"/>
              </a:rPr>
              <a:t>sperma.</a:t>
            </a:r>
            <a:r>
              <a:rPr lang="ro-RO" sz="1000">
                <a:solidFill>
                  <a:srgbClr val="333333"/>
                </a:solidFill>
                <a:latin typeface="Verdana" pitchFamily="34" charset="0"/>
                <a:ea typeface="Times New Roman" pitchFamily="18" charset="0"/>
              </a:rPr>
              <a:t> </a:t>
            </a:r>
            <a:endParaRPr lang="ro-RO" sz="1200">
              <a:solidFill>
                <a:srgbClr val="333333"/>
              </a:solidFill>
              <a:ea typeface="Times New Roman" pitchFamily="18" charset="0"/>
            </a:endParaRPr>
          </a:p>
          <a:p>
            <a:pPr eaLnBrk="0" hangingPunct="0"/>
            <a:r>
              <a:rPr lang="ro-RO" sz="1000" b="1">
                <a:solidFill>
                  <a:srgbClr val="333333"/>
                </a:solidFill>
                <a:latin typeface="Verdana" pitchFamily="34" charset="0"/>
                <a:ea typeface="Times New Roman" pitchFamily="18" charset="0"/>
              </a:rPr>
              <a:t>Glandele lui Cowper</a:t>
            </a:r>
            <a:r>
              <a:rPr lang="ro-RO" sz="1000">
                <a:solidFill>
                  <a:srgbClr val="333333"/>
                </a:solidFill>
                <a:latin typeface="Verdana" pitchFamily="34" charset="0"/>
                <a:ea typeface="Times New Roman" pitchFamily="18" charset="0"/>
              </a:rPr>
              <a:t/>
            </a:r>
            <a:br>
              <a:rPr lang="ro-RO" sz="1000">
                <a:solidFill>
                  <a:srgbClr val="333333"/>
                </a:solidFill>
                <a:latin typeface="Verdana" pitchFamily="34" charset="0"/>
                <a:ea typeface="Times New Roman" pitchFamily="18" charset="0"/>
              </a:rPr>
            </a:br>
            <a:r>
              <a:rPr lang="ro-RO" sz="1000">
                <a:solidFill>
                  <a:srgbClr val="333333"/>
                </a:solidFill>
                <a:latin typeface="Verdana" pitchFamily="34" charset="0"/>
                <a:ea typeface="Times New Roman" pitchFamily="18" charset="0"/>
              </a:rPr>
              <a:t>Doua glande mici care secreta un lichid ce se elimina din penis imediat dupa erectie; poate contine spermatozoizi; neutralizeaza mediul acid din uretra. </a:t>
            </a:r>
            <a:endParaRPr lang="ro-RO" sz="1200">
              <a:solidFill>
                <a:srgbClr val="333333"/>
              </a:solidFill>
              <a:ea typeface="Times New Roman" pitchFamily="18" charset="0"/>
            </a:endParaRPr>
          </a:p>
          <a:p>
            <a:pPr eaLnBrk="0" hangingPunct="0"/>
            <a:r>
              <a:rPr lang="ro-RO" sz="1000">
                <a:solidFill>
                  <a:srgbClr val="333333"/>
                </a:solidFill>
                <a:latin typeface="Verdana" pitchFamily="34" charset="0"/>
                <a:ea typeface="Times New Roman" pitchFamily="18" charset="0"/>
              </a:rPr>
              <a:t>Testiculele secreta, de asemenea, si </a:t>
            </a:r>
            <a:r>
              <a:rPr lang="ro-RO" sz="1000" i="1">
                <a:solidFill>
                  <a:srgbClr val="333333"/>
                </a:solidFill>
                <a:latin typeface="Verdana" pitchFamily="34" charset="0"/>
                <a:ea typeface="Times New Roman" pitchFamily="18" charset="0"/>
              </a:rPr>
              <a:t>hormoni</a:t>
            </a:r>
            <a:r>
              <a:rPr lang="ro-RO" sz="1000">
                <a:solidFill>
                  <a:srgbClr val="333333"/>
                </a:solidFill>
                <a:latin typeface="Verdana" pitchFamily="34" charset="0"/>
                <a:ea typeface="Times New Roman" pitchFamily="18" charset="0"/>
              </a:rPr>
              <a:t> masculini, printre care se numara </a:t>
            </a:r>
            <a:r>
              <a:rPr lang="ro-RO" sz="1000" i="1">
                <a:solidFill>
                  <a:srgbClr val="333333"/>
                </a:solidFill>
                <a:latin typeface="Verdana" pitchFamily="34" charset="0"/>
                <a:ea typeface="Times New Roman" pitchFamily="18" charset="0"/>
              </a:rPr>
              <a:t>testosteronul</a:t>
            </a:r>
            <a:r>
              <a:rPr lang="ro-RO" sz="1000">
                <a:solidFill>
                  <a:srgbClr val="333333"/>
                </a:solidFill>
                <a:latin typeface="Verdana" pitchFamily="34" charset="0"/>
                <a:ea typeface="Times New Roman" pitchFamily="18" charset="0"/>
              </a:rPr>
              <a:t>. </a:t>
            </a:r>
            <a:endParaRPr lang="ro-RO">
              <a:ea typeface="Times New Roman" pitchFamily="18" charset="0"/>
            </a:endParaRP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a:xfrm>
            <a:off x="571472" y="0"/>
            <a:ext cx="7772400" cy="1362456"/>
          </a:xfrm>
        </p:spPr>
        <p:txBody>
          <a:bodyPr/>
          <a:lstStyle/>
          <a:p>
            <a:pPr fontAlgn="auto">
              <a:spcAft>
                <a:spcPts val="0"/>
              </a:spcAft>
              <a:defRPr/>
            </a:pPr>
            <a:r>
              <a:rPr lang="ro-RO" sz="2800" smtClean="0">
                <a:solidFill>
                  <a:schemeClr val="accent1">
                    <a:lumMod val="75000"/>
                  </a:schemeClr>
                </a:solidFill>
                <a:hlinkClick r:id="rId2"/>
              </a:rPr>
              <a:t>Cum se va dezvolta </a:t>
            </a:r>
            <a:r>
              <a:rPr lang="ro-RO" sz="2800" err="1" smtClean="0">
                <a:solidFill>
                  <a:schemeClr val="accent1">
                    <a:lumMod val="75000"/>
                  </a:schemeClr>
                </a:solidFill>
                <a:hlinkClick r:id="rId2"/>
              </a:rPr>
              <a:t>bebelusul</a:t>
            </a:r>
            <a:r>
              <a:rPr lang="ro-RO" sz="2800" smtClean="0">
                <a:solidFill>
                  <a:schemeClr val="accent1">
                    <a:lumMod val="75000"/>
                  </a:schemeClr>
                </a:solidFill>
                <a:hlinkClick r:id="rId2"/>
              </a:rPr>
              <a:t> </a:t>
            </a:r>
            <a:r>
              <a:rPr lang="ro-RO" sz="2800" err="1" smtClean="0">
                <a:solidFill>
                  <a:schemeClr val="accent1">
                    <a:lumMod val="75000"/>
                  </a:schemeClr>
                </a:solidFill>
                <a:hlinkClick r:id="rId2"/>
              </a:rPr>
              <a:t>tau</a:t>
            </a:r>
            <a:endParaRPr lang="ro-RO" sz="2800">
              <a:solidFill>
                <a:schemeClr val="accent1">
                  <a:lumMod val="75000"/>
                </a:schemeClr>
              </a:solidFill>
            </a:endParaRPr>
          </a:p>
        </p:txBody>
      </p:sp>
      <p:sp>
        <p:nvSpPr>
          <p:cNvPr id="3" name="Substituent text 2"/>
          <p:cNvSpPr>
            <a:spLocks noGrp="1"/>
          </p:cNvSpPr>
          <p:nvPr>
            <p:ph type="body" idx="1"/>
          </p:nvPr>
        </p:nvSpPr>
        <p:spPr>
          <a:xfrm>
            <a:off x="4143375" y="2143125"/>
            <a:ext cx="4159250" cy="3786188"/>
          </a:xfrm>
        </p:spPr>
        <p:txBody>
          <a:bodyPr>
            <a:normAutofit fontScale="70000" lnSpcReduction="20000"/>
          </a:bodyPr>
          <a:lstStyle/>
          <a:p>
            <a:pPr fontAlgn="auto">
              <a:spcAft>
                <a:spcPts val="0"/>
              </a:spcAft>
              <a:buClr>
                <a:schemeClr val="accent3"/>
              </a:buClr>
              <a:buFont typeface="Wingdings 2"/>
              <a:buNone/>
              <a:defRPr/>
            </a:pPr>
            <a:r>
              <a:rPr lang="ro-RO" b="1" dirty="0" err="1" smtClean="0">
                <a:solidFill>
                  <a:schemeClr val="bg1"/>
                </a:solidFill>
              </a:rPr>
              <a:t>Saptamana</a:t>
            </a:r>
            <a:r>
              <a:rPr lang="ro-RO" b="1" dirty="0" smtClean="0">
                <a:solidFill>
                  <a:schemeClr val="bg1"/>
                </a:solidFill>
              </a:rPr>
              <a:t> trecuta, o cantitate mare de hormoni a fost secretata si a ajuns in </a:t>
            </a:r>
            <a:r>
              <a:rPr lang="ro-RO" b="1" dirty="0" err="1" smtClean="0">
                <a:solidFill>
                  <a:schemeClr val="bg1"/>
                </a:solidFill>
              </a:rPr>
              <a:t>sangele</a:t>
            </a:r>
            <a:r>
              <a:rPr lang="ro-RO" b="1" dirty="0" smtClean="0">
                <a:solidFill>
                  <a:schemeClr val="bg1"/>
                </a:solidFill>
              </a:rPr>
              <a:t> </a:t>
            </a:r>
            <a:r>
              <a:rPr lang="ro-RO" b="1" dirty="0" err="1" smtClean="0">
                <a:solidFill>
                  <a:schemeClr val="bg1"/>
                </a:solidFill>
              </a:rPr>
              <a:t>tau</a:t>
            </a:r>
            <a:r>
              <a:rPr lang="ro-RO" b="1" dirty="0" smtClean="0">
                <a:solidFill>
                  <a:schemeClr val="bg1"/>
                </a:solidFill>
              </a:rPr>
              <a:t>. Este vorba de estrogen si progesteron, care pe cale sangvina au ajuns la nivelul uterului pentru a vasculariza si pentru a </a:t>
            </a:r>
            <a:r>
              <a:rPr lang="ro-RO" b="1" dirty="0" err="1" smtClean="0">
                <a:solidFill>
                  <a:schemeClr val="bg1"/>
                </a:solidFill>
              </a:rPr>
              <a:t>intari</a:t>
            </a:r>
            <a:r>
              <a:rPr lang="ro-RO" b="1" dirty="0" smtClean="0">
                <a:solidFill>
                  <a:schemeClr val="bg1"/>
                </a:solidFill>
              </a:rPr>
              <a:t> </a:t>
            </a:r>
            <a:r>
              <a:rPr lang="ro-RO" b="1" dirty="0" err="1" smtClean="0">
                <a:solidFill>
                  <a:schemeClr val="bg1"/>
                </a:solidFill>
              </a:rPr>
              <a:t>tesutul</a:t>
            </a:r>
            <a:r>
              <a:rPr lang="ro-RO" b="1" dirty="0" smtClean="0">
                <a:solidFill>
                  <a:schemeClr val="bg1"/>
                </a:solidFill>
              </a:rPr>
              <a:t> care in </a:t>
            </a:r>
            <a:r>
              <a:rPr lang="ro-RO" b="1" dirty="0" err="1" smtClean="0">
                <a:solidFill>
                  <a:schemeClr val="bg1"/>
                </a:solidFill>
              </a:rPr>
              <a:t>curand</a:t>
            </a:r>
            <a:r>
              <a:rPr lang="ro-RO" b="1" dirty="0" smtClean="0">
                <a:solidFill>
                  <a:schemeClr val="bg1"/>
                </a:solidFill>
              </a:rPr>
              <a:t> va </a:t>
            </a:r>
            <a:r>
              <a:rPr lang="ro-RO" b="1" dirty="0" err="1" smtClean="0">
                <a:solidFill>
                  <a:schemeClr val="bg1"/>
                </a:solidFill>
              </a:rPr>
              <a:t>mentine</a:t>
            </a:r>
            <a:r>
              <a:rPr lang="ro-RO" b="1" dirty="0" smtClean="0">
                <a:solidFill>
                  <a:schemeClr val="bg1"/>
                </a:solidFill>
              </a:rPr>
              <a:t> ovulul fecundat.</a:t>
            </a:r>
            <a:br>
              <a:rPr lang="ro-RO" b="1" dirty="0" smtClean="0">
                <a:solidFill>
                  <a:schemeClr val="bg1"/>
                </a:solidFill>
              </a:rPr>
            </a:br>
            <a:r>
              <a:rPr lang="ro-RO" b="1" dirty="0" smtClean="0">
                <a:solidFill>
                  <a:schemeClr val="bg1"/>
                </a:solidFill>
              </a:rPr>
              <a:t/>
            </a:r>
            <a:br>
              <a:rPr lang="ro-RO" b="1" dirty="0" smtClean="0">
                <a:solidFill>
                  <a:schemeClr val="bg1"/>
                </a:solidFill>
              </a:rPr>
            </a:br>
            <a:r>
              <a:rPr lang="ro-RO" b="1" dirty="0" smtClean="0">
                <a:solidFill>
                  <a:schemeClr val="bg1"/>
                </a:solidFill>
              </a:rPr>
              <a:t>In </a:t>
            </a:r>
            <a:r>
              <a:rPr lang="ro-RO" b="1" dirty="0" err="1" smtClean="0">
                <a:solidFill>
                  <a:schemeClr val="bg1"/>
                </a:solidFill>
              </a:rPr>
              <a:t>acelasi</a:t>
            </a:r>
            <a:r>
              <a:rPr lang="ro-RO" b="1" dirty="0" smtClean="0">
                <a:solidFill>
                  <a:schemeClr val="bg1"/>
                </a:solidFill>
              </a:rPr>
              <a:t> timp, in ovare are loc maturarea foliculilor ovarieni. Foliculii sunt mici </a:t>
            </a:r>
            <a:r>
              <a:rPr lang="ro-RO" b="1" dirty="0" err="1" smtClean="0">
                <a:solidFill>
                  <a:schemeClr val="bg1"/>
                </a:solidFill>
              </a:rPr>
              <a:t>formatiuni</a:t>
            </a:r>
            <a:r>
              <a:rPr lang="ro-RO" b="1" dirty="0" smtClean="0">
                <a:solidFill>
                  <a:schemeClr val="bg1"/>
                </a:solidFill>
              </a:rPr>
              <a:t> anatomice in forma de sac care se </a:t>
            </a:r>
            <a:r>
              <a:rPr lang="ro-RO" b="1" dirty="0" err="1" smtClean="0">
                <a:solidFill>
                  <a:schemeClr val="bg1"/>
                </a:solidFill>
              </a:rPr>
              <a:t>gasesc</a:t>
            </a:r>
            <a:r>
              <a:rPr lang="ro-RO" b="1" dirty="0" smtClean="0">
                <a:solidFill>
                  <a:schemeClr val="bg1"/>
                </a:solidFill>
              </a:rPr>
              <a:t> in partea externa a ovarului, care </a:t>
            </a:r>
            <a:r>
              <a:rPr lang="ro-RO" b="1" dirty="0" err="1" smtClean="0">
                <a:solidFill>
                  <a:schemeClr val="bg1"/>
                </a:solidFill>
              </a:rPr>
              <a:t>contin</a:t>
            </a:r>
            <a:r>
              <a:rPr lang="ro-RO" b="1" dirty="0" smtClean="0">
                <a:solidFill>
                  <a:schemeClr val="bg1"/>
                </a:solidFill>
              </a:rPr>
              <a:t> ovule si secreta </a:t>
            </a:r>
            <a:r>
              <a:rPr lang="ro-RO" b="1" dirty="0" smtClean="0">
                <a:solidFill>
                  <a:schemeClr val="bg1"/>
                </a:solidFill>
                <a:hlinkClick r:id="rId3" tooltip="Foliculina"/>
              </a:rPr>
              <a:t>foliculina</a:t>
            </a:r>
            <a:r>
              <a:rPr lang="ro-RO" b="1" dirty="0" smtClean="0">
                <a:solidFill>
                  <a:schemeClr val="bg1"/>
                </a:solidFill>
              </a:rPr>
              <a:t> (hormon secretat de glandele sexuale feminine, cunoscut si sub denumirea de estrona).</a:t>
            </a:r>
            <a:r>
              <a:rPr lang="ro-RO" dirty="0" smtClean="0"/>
              <a:t/>
            </a:r>
            <a:br>
              <a:rPr lang="ro-RO" dirty="0" smtClean="0"/>
            </a:br>
            <a:r>
              <a:rPr lang="ro-RO" dirty="0" smtClean="0"/>
              <a:t/>
            </a:r>
            <a:br>
              <a:rPr lang="ro-RO" dirty="0" smtClean="0"/>
            </a:br>
            <a:endParaRPr lang="ro-RO" dirty="0"/>
          </a:p>
        </p:txBody>
      </p:sp>
      <p:pic>
        <p:nvPicPr>
          <p:cNvPr id="13316" name="Imagine 3" descr="http://www.copilul.ro/_files/articole/art_1_fertilizarea_ovul.jpg"/>
          <p:cNvPicPr>
            <a:picLocks noChangeAspect="1" noChangeArrowheads="1"/>
          </p:cNvPicPr>
          <p:nvPr/>
        </p:nvPicPr>
        <p:blipFill>
          <a:blip r:embed="rId4" cstate="print"/>
          <a:srcRect/>
          <a:stretch>
            <a:fillRect/>
          </a:stretch>
        </p:blipFill>
        <p:spPr bwMode="auto">
          <a:xfrm>
            <a:off x="214313" y="1857375"/>
            <a:ext cx="3810000" cy="385762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ux">
  <a:themeElements>
    <a:clrScheme name="Foișor">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Flux">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ux">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Foișor">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themeOverride>
</file>

<file path=ppt/theme/themeOverride2.xml><?xml version="1.0" encoding="utf-8"?>
<a:themeOverride xmlns:a="http://schemas.openxmlformats.org/drawingml/2006/main">
  <a:clrScheme name="Foișor">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themeOverride>
</file>

<file path=docProps/app.xml><?xml version="1.0" encoding="utf-8"?>
<Properties xmlns="http://schemas.openxmlformats.org/officeDocument/2006/extended-properties" xmlns:vt="http://schemas.openxmlformats.org/officeDocument/2006/docPropsVTypes">
  <Template>Flow</Template>
  <TotalTime>361</TotalTime>
  <Words>6837</Words>
  <Application>Microsoft Office PowerPoint</Application>
  <PresentationFormat>Expunere pe ecran (4:3)</PresentationFormat>
  <Paragraphs>573</Paragraphs>
  <Slides>59</Slides>
  <Notes>0</Notes>
  <HiddenSlides>0</HiddenSlides>
  <MMClips>0</MMClips>
  <ScaleCrop>false</ScaleCrop>
  <HeadingPairs>
    <vt:vector size="6" baseType="variant">
      <vt:variant>
        <vt:lpstr>Fonturi utilizate</vt:lpstr>
      </vt:variant>
      <vt:variant>
        <vt:i4>10</vt:i4>
      </vt:variant>
      <vt:variant>
        <vt:lpstr>Temă</vt:lpstr>
      </vt:variant>
      <vt:variant>
        <vt:i4>1</vt:i4>
      </vt:variant>
      <vt:variant>
        <vt:lpstr>Titluri diapozitive</vt:lpstr>
      </vt:variant>
      <vt:variant>
        <vt:i4>59</vt:i4>
      </vt:variant>
    </vt:vector>
  </HeadingPairs>
  <TitlesOfParts>
    <vt:vector size="70" baseType="lpstr">
      <vt:lpstr>Constantia</vt:lpstr>
      <vt:lpstr>Arial</vt:lpstr>
      <vt:lpstr>Calibri</vt:lpstr>
      <vt:lpstr>Wingdings 2</vt:lpstr>
      <vt:lpstr>Times New Roman</vt:lpstr>
      <vt:lpstr>Cambria</vt:lpstr>
      <vt:lpstr>Verdana</vt:lpstr>
      <vt:lpstr>Symbol</vt:lpstr>
      <vt:lpstr>Helvetica</vt:lpstr>
      <vt:lpstr>Georgia</vt:lpstr>
      <vt:lpstr>Flux</vt:lpstr>
      <vt:lpstr>Călătoria individuală</vt:lpstr>
      <vt:lpstr> Banica Florenta Dragan Ligia  Draghici Andreea Ionescu Sandra  Nitu Simona  Soucaliuc Andreea</vt:lpstr>
      <vt:lpstr>Care sunt motivele potrivite pentru a avea un copil? </vt:lpstr>
      <vt:lpstr>Cand dorinta de a avea un copil devine obsesie </vt:lpstr>
      <vt:lpstr>Exista un moment optim pentru a deveni parinte? </vt:lpstr>
      <vt:lpstr>Reproducerea si organele reproductive  </vt:lpstr>
      <vt:lpstr>Fertilizarea in vitro</vt:lpstr>
      <vt:lpstr>Organele sexuale ale barbatului  </vt:lpstr>
      <vt:lpstr>Cum se va dezvolta bebelusul tau</vt:lpstr>
      <vt:lpstr> Prima saptamana de sarcina </vt:lpstr>
      <vt:lpstr>Diapozitivul 11</vt:lpstr>
      <vt:lpstr>La ce sa ma astept in saptamana 1 de sarcina? </vt:lpstr>
      <vt:lpstr>Diapozitivul 13</vt:lpstr>
      <vt:lpstr>Schimbari in corpul dumneavoastra in a treia saptamana de sarcina </vt:lpstr>
      <vt:lpstr>La ce sa va asteptati in saptamana a treia de sarcina </vt:lpstr>
      <vt:lpstr> A treia saptamana de sarcina </vt:lpstr>
      <vt:lpstr>Dezvoltarea Copilului in a treia saptamana de sarcina </vt:lpstr>
      <vt:lpstr>Luna 1 de sarcina </vt:lpstr>
      <vt:lpstr>Luna 2 de sarcina </vt:lpstr>
      <vt:lpstr>Luna 3 de sarcina </vt:lpstr>
      <vt:lpstr>Luna 4 de sarcina </vt:lpstr>
      <vt:lpstr>Luna 5 de sarcina </vt:lpstr>
      <vt:lpstr>Diapozitivul 23</vt:lpstr>
      <vt:lpstr>Luna 7 de sarcina </vt:lpstr>
      <vt:lpstr>Luna 8 de sarcina </vt:lpstr>
      <vt:lpstr>Diapozitivul 26</vt:lpstr>
      <vt:lpstr>Nasterea </vt:lpstr>
      <vt:lpstr>Naştere prin cezariană sau pe cale naturală</vt:lpstr>
      <vt:lpstr>Operaţia de naştere prin cezariană </vt:lpstr>
      <vt:lpstr>Necesitatea operaţiei prin cezariană  </vt:lpstr>
      <vt:lpstr>Ce poţi face şi ce nu, după operaţia de cezariană </vt:lpstr>
      <vt:lpstr>Sarcina </vt:lpstr>
      <vt:lpstr>Etapele dezvoltarii copilului </vt:lpstr>
      <vt:lpstr>Diapozitivul 34</vt:lpstr>
      <vt:lpstr>Diapozitivul 35</vt:lpstr>
      <vt:lpstr>Diapozitivul 36</vt:lpstr>
      <vt:lpstr>Etapele de dezvoltare ale bebeluşilor </vt:lpstr>
      <vt:lpstr>Diapozitivul 38</vt:lpstr>
      <vt:lpstr>Cand copilul intervine intre voi </vt:lpstr>
      <vt:lpstr>Diapozitivul 40</vt:lpstr>
      <vt:lpstr>Diapozitivul 41</vt:lpstr>
      <vt:lpstr>Diapozitivul 42</vt:lpstr>
      <vt:lpstr>Apariția dintilor bebelusului: cand? </vt:lpstr>
      <vt:lpstr>Diapozitivul 44</vt:lpstr>
      <vt:lpstr>Diapozitivul 45</vt:lpstr>
      <vt:lpstr>Diapozitivul 46</vt:lpstr>
      <vt:lpstr>Vise placute…  </vt:lpstr>
      <vt:lpstr>Diapozitivul 48</vt:lpstr>
      <vt:lpstr>Diapozitivul 49</vt:lpstr>
      <vt:lpstr>Diapozitivul 50</vt:lpstr>
      <vt:lpstr>Inceputurile comportamentelor sociale si de comunicare ale nou nascutilor </vt:lpstr>
      <vt:lpstr>Diapozitivul 52</vt:lpstr>
      <vt:lpstr>Diapozitivul 53</vt:lpstr>
      <vt:lpstr>Fapte uimitoare - Viata incepe in momentul conceperii... </vt:lpstr>
      <vt:lpstr>Diapozitivul 55</vt:lpstr>
      <vt:lpstr>Diapozitivul 56</vt:lpstr>
      <vt:lpstr>Invata sa comunici cu adolescentul tau </vt:lpstr>
      <vt:lpstr>Diapozitivul 58</vt:lpstr>
      <vt:lpstr> </vt:lpstr>
    </vt:vector>
  </TitlesOfParts>
  <Company>Unitate Scolara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Călătoria individuală</dc:title>
  <dc:creator>user</dc:creator>
  <cp:lastModifiedBy>user</cp:lastModifiedBy>
  <cp:revision>84</cp:revision>
  <dcterms:created xsi:type="dcterms:W3CDTF">2010-12-02T09:39:06Z</dcterms:created>
  <dcterms:modified xsi:type="dcterms:W3CDTF">2010-12-17T08:19:55Z</dcterms:modified>
</cp:coreProperties>
</file>